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62" r:id="rId5"/>
    <p:sldId id="264" r:id="rId6"/>
    <p:sldId id="267" r:id="rId7"/>
    <p:sldId id="265" r:id="rId8"/>
    <p:sldId id="266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76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63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2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654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3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46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5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74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90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51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8CA2E-F400-4006-95CF-B08A178B9DB3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8C5C-9021-4D9E-B700-7C844C532C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3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</a:t>
            </a:r>
            <a:r>
              <a:rPr lang="fi-FI" b="1" dirty="0" smtClean="0">
                <a:solidFill>
                  <a:srgbClr val="FF0000"/>
                </a:solidFill>
              </a:rPr>
              <a:t>Management </a:t>
            </a:r>
            <a:r>
              <a:rPr lang="fi-FI" b="1" dirty="0">
                <a:solidFill>
                  <a:srgbClr val="FF0000"/>
                </a:solidFill>
              </a:rPr>
              <a:t>of </a:t>
            </a:r>
            <a:r>
              <a:rPr lang="fi-FI" b="1" dirty="0" err="1">
                <a:solidFill>
                  <a:srgbClr val="FF0000"/>
                </a:solidFill>
              </a:rPr>
              <a:t>information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è"/>
            </a:pPr>
            <a:r>
              <a:rPr lang="en-GB" dirty="0" smtClean="0"/>
              <a:t>Competences in </a:t>
            </a:r>
            <a:r>
              <a:rPr lang="en-GB" b="1" dirty="0" smtClean="0"/>
              <a:t>acquiring new knowledge reading a text</a:t>
            </a:r>
          </a:p>
          <a:p>
            <a:pPr marL="457200" lvl="1" indent="0">
              <a:buNone/>
            </a:pPr>
            <a:r>
              <a:rPr lang="en-GB" dirty="0" smtClean="0"/>
              <a:t>                                                      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			  Means </a:t>
            </a:r>
            <a:r>
              <a:rPr lang="en-GB" dirty="0"/>
              <a:t>t</a:t>
            </a:r>
            <a:r>
              <a:rPr lang="en-GB" dirty="0" smtClean="0"/>
              <a:t>o have the</a:t>
            </a:r>
          </a:p>
          <a:p>
            <a:pPr marL="914400" lvl="2" indent="0">
              <a:buNone/>
            </a:pPr>
            <a:r>
              <a:rPr lang="en-GB" sz="2400" b="1" dirty="0" smtClean="0"/>
              <a:t>			         Ability to:</a:t>
            </a:r>
          </a:p>
          <a:p>
            <a:pPr marL="914400" lvl="2" indent="0">
              <a:buNone/>
            </a:pPr>
            <a:r>
              <a:rPr lang="en-GB" sz="2400" b="1" dirty="0" smtClean="0"/>
              <a:t> 		</a:t>
            </a:r>
          </a:p>
          <a:p>
            <a:pPr lvl="2"/>
            <a:r>
              <a:rPr lang="en-GB" sz="2400" b="1" dirty="0" smtClean="0"/>
              <a:t> use one’s multilingual repertoire </a:t>
            </a:r>
            <a:r>
              <a:rPr lang="en-GB" sz="2400" dirty="0" smtClean="0"/>
              <a:t>in the management of information</a:t>
            </a:r>
          </a:p>
          <a:p>
            <a:pPr lvl="2"/>
            <a:r>
              <a:rPr lang="en-GB" sz="2400" b="1" dirty="0" smtClean="0"/>
              <a:t> carry out tasks </a:t>
            </a:r>
            <a:r>
              <a:rPr lang="en-GB" sz="2400" dirty="0" smtClean="0"/>
              <a:t>and cognitive operations </a:t>
            </a:r>
            <a:r>
              <a:rPr lang="en-GB" sz="2400" b="1" dirty="0" smtClean="0"/>
              <a:t>in more than one language</a:t>
            </a:r>
          </a:p>
          <a:p>
            <a:pPr lvl="2"/>
            <a:r>
              <a:rPr lang="en-GB" sz="2400" dirty="0" smtClean="0"/>
              <a:t> </a:t>
            </a:r>
            <a:r>
              <a:rPr lang="en-GB" sz="2400" b="1" dirty="0" smtClean="0"/>
              <a:t>build</a:t>
            </a:r>
            <a:r>
              <a:rPr lang="en-GB" sz="2400" dirty="0" smtClean="0"/>
              <a:t> more </a:t>
            </a:r>
            <a:r>
              <a:rPr lang="en-GB" sz="2400" i="1" dirty="0" smtClean="0"/>
              <a:t>solid knowledge through multilingual sources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457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95263"/>
            <a:ext cx="46799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4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2" y="219075"/>
            <a:ext cx="45370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579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166688"/>
            <a:ext cx="47529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7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2713" y="282633"/>
            <a:ext cx="110559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1" dirty="0" err="1" smtClean="0"/>
              <a:t>Attention</a:t>
            </a:r>
            <a:r>
              <a:rPr lang="fi-FI" sz="2800" dirty="0" smtClean="0"/>
              <a:t> to </a:t>
            </a:r>
            <a:r>
              <a:rPr lang="fi-FI" sz="2800" dirty="0" err="1" smtClean="0"/>
              <a:t>languages</a:t>
            </a:r>
            <a:r>
              <a:rPr lang="fi-FI" sz="2800" dirty="0" smtClean="0"/>
              <a:t>, to </a:t>
            </a:r>
            <a:r>
              <a:rPr lang="fi-FI" sz="2800" b="1" dirty="0" err="1" smtClean="0"/>
              <a:t>linguistic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diversity</a:t>
            </a:r>
            <a:r>
              <a:rPr lang="fi-FI" sz="2800" b="1" dirty="0" smtClean="0"/>
              <a:t> </a:t>
            </a:r>
            <a:r>
              <a:rPr lang="fi-FI" sz="2800" dirty="0" smtClean="0"/>
              <a:t>in general</a:t>
            </a:r>
          </a:p>
          <a:p>
            <a:pPr lvl="1"/>
            <a:endParaRPr lang="fi-FI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b="1" dirty="0"/>
          </a:p>
          <a:p>
            <a:pPr lvl="1"/>
            <a:endParaRPr lang="fi-FI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1" dirty="0" err="1" smtClean="0"/>
              <a:t>Acknowledging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the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value</a:t>
            </a:r>
            <a:r>
              <a:rPr lang="fi-FI" sz="2800" b="1" dirty="0" smtClean="0"/>
              <a:t> </a:t>
            </a:r>
            <a:r>
              <a:rPr lang="fi-FI" sz="2800" dirty="0" smtClean="0"/>
              <a:t>of </a:t>
            </a:r>
            <a:r>
              <a:rPr lang="fi-FI" sz="2800" b="1" dirty="0" err="1" smtClean="0"/>
              <a:t>language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competence</a:t>
            </a:r>
            <a:r>
              <a:rPr lang="fi-FI" sz="2800" dirty="0" smtClean="0"/>
              <a:t>, </a:t>
            </a:r>
            <a:r>
              <a:rPr lang="fi-FI" sz="2800" dirty="0" err="1" smtClean="0"/>
              <a:t>even</a:t>
            </a:r>
            <a:r>
              <a:rPr lang="fi-FI" sz="2800" dirty="0" smtClean="0"/>
              <a:t> </a:t>
            </a:r>
            <a:r>
              <a:rPr lang="fi-FI" sz="2800" dirty="0" err="1" smtClean="0"/>
              <a:t>partial</a:t>
            </a:r>
            <a:endParaRPr lang="fi-FI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lvl="1"/>
            <a:endParaRPr lang="fi-FI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800" b="1" dirty="0" err="1" smtClean="0"/>
              <a:t>Awareness</a:t>
            </a:r>
            <a:r>
              <a:rPr lang="fi-FI" sz="2800" b="1" dirty="0" smtClean="0"/>
              <a:t> of </a:t>
            </a:r>
            <a:r>
              <a:rPr lang="fi-FI" sz="2800" dirty="0" err="1" smtClean="0"/>
              <a:t>one’s</a:t>
            </a:r>
            <a:r>
              <a:rPr lang="fi-FI" sz="2800" dirty="0" smtClean="0"/>
              <a:t> </a:t>
            </a:r>
            <a:r>
              <a:rPr lang="fi-FI" sz="2800" b="1" dirty="0" err="1" smtClean="0"/>
              <a:t>existing</a:t>
            </a:r>
            <a:r>
              <a:rPr lang="fi-FI" sz="2800" dirty="0" smtClean="0"/>
              <a:t> </a:t>
            </a:r>
            <a:r>
              <a:rPr lang="fi-FI" sz="2800" dirty="0" err="1" smtClean="0"/>
              <a:t>linguistic</a:t>
            </a:r>
            <a:r>
              <a:rPr lang="fi-FI" sz="2800" dirty="0" smtClean="0"/>
              <a:t> </a:t>
            </a:r>
            <a:r>
              <a:rPr lang="fi-FI" sz="2800" dirty="0" err="1" smtClean="0"/>
              <a:t>resources</a:t>
            </a:r>
            <a:endParaRPr lang="fi-FI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i-FI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02" y="819629"/>
            <a:ext cx="3524598" cy="157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75" y="2919290"/>
            <a:ext cx="2594877" cy="1556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5132316"/>
            <a:ext cx="2502132" cy="14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79" y="465513"/>
            <a:ext cx="112388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Ability to analyse/to compare </a:t>
            </a:r>
            <a:r>
              <a:rPr lang="en-NZ" sz="2800" dirty="0" smtClean="0"/>
              <a:t>linguistic elements in languages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lvl="1"/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N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Z" sz="2800" b="1" dirty="0" smtClean="0"/>
              <a:t>Ability to assess </a:t>
            </a:r>
            <a:r>
              <a:rPr lang="en-NZ" sz="2800" dirty="0" smtClean="0"/>
              <a:t>progress </a:t>
            </a:r>
            <a:r>
              <a:rPr lang="en-NZ" sz="2800" b="1" dirty="0" smtClean="0"/>
              <a:t>and plan </a:t>
            </a:r>
            <a:r>
              <a:rPr lang="en-NZ" sz="2800" dirty="0" smtClean="0"/>
              <a:t>further learning</a:t>
            </a:r>
            <a:endParaRPr lang="en-NZ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26" y="1201002"/>
            <a:ext cx="4162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66502"/>
            <a:ext cx="10515600" cy="1798753"/>
          </a:xfrm>
        </p:spPr>
        <p:txBody>
          <a:bodyPr/>
          <a:lstStyle/>
          <a:p>
            <a:r>
              <a:rPr lang="fi-FI" dirty="0" smtClean="0"/>
              <a:t>      </a:t>
            </a:r>
            <a:r>
              <a:rPr lang="fi-FI" b="1" dirty="0" err="1" smtClean="0">
                <a:solidFill>
                  <a:srgbClr val="FF0000"/>
                </a:solidFill>
              </a:rPr>
              <a:t>Strategies</a:t>
            </a:r>
            <a:r>
              <a:rPr lang="fi-FI" b="1" dirty="0" smtClean="0">
                <a:solidFill>
                  <a:srgbClr val="FF0000"/>
                </a:solidFill>
              </a:rPr>
              <a:t> </a:t>
            </a:r>
            <a:r>
              <a:rPr lang="fi-FI" b="1" dirty="0">
                <a:solidFill>
                  <a:srgbClr val="FF0000"/>
                </a:solidFill>
              </a:rPr>
              <a:t>for </a:t>
            </a:r>
            <a:r>
              <a:rPr lang="fi-FI" b="1" dirty="0" err="1">
                <a:solidFill>
                  <a:srgbClr val="FF0000"/>
                </a:solidFill>
              </a:rPr>
              <a:t>reading</a:t>
            </a:r>
            <a:r>
              <a:rPr lang="fi-FI" b="1" dirty="0">
                <a:solidFill>
                  <a:srgbClr val="FF0000"/>
                </a:solidFill>
              </a:rPr>
              <a:t> </a:t>
            </a:r>
            <a:r>
              <a:rPr lang="fi-FI" dirty="0"/>
              <a:t>(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3986"/>
            <a:ext cx="10591800" cy="4829694"/>
          </a:xfrm>
        </p:spPr>
        <p:txBody>
          <a:bodyPr>
            <a:noAutofit/>
          </a:bodyPr>
          <a:lstStyle/>
          <a:p>
            <a:pPr fontAlgn="base">
              <a:buFont typeface="Wingdings" panose="05000000000000000000" pitchFamily="2" charset="2"/>
              <a:buChar char="è"/>
            </a:pPr>
            <a:r>
              <a:rPr lang="en-US" u="sng" dirty="0" smtClean="0"/>
              <a:t>use </a:t>
            </a:r>
            <a:r>
              <a:rPr lang="en-US" u="sng" dirty="0"/>
              <a:t>strategies in different languages for </a:t>
            </a:r>
            <a:r>
              <a:rPr lang="en-US" b="1" dirty="0"/>
              <a:t>global overall view of content of </a:t>
            </a:r>
            <a:r>
              <a:rPr lang="en-US" b="1" dirty="0" smtClean="0"/>
              <a:t>text</a:t>
            </a:r>
          </a:p>
          <a:p>
            <a:pPr marL="0" indent="0" fontAlgn="base">
              <a:buNone/>
            </a:pPr>
            <a:endParaRPr lang="en-US" sz="2400" b="1" dirty="0"/>
          </a:p>
          <a:p>
            <a:pPr lvl="1" fontAlgn="base"/>
            <a:r>
              <a:rPr lang="en-US" sz="3200" dirty="0"/>
              <a:t>title, subtitle, table of contents, summary, introduction, first sentences, </a:t>
            </a:r>
            <a:r>
              <a:rPr lang="en-US" sz="3200" b="1" dirty="0"/>
              <a:t>typical concepts and terminology</a:t>
            </a:r>
            <a:r>
              <a:rPr lang="en-US" sz="3200" dirty="0"/>
              <a:t>, eye-catchers, </a:t>
            </a:r>
            <a:r>
              <a:rPr lang="en-US" sz="3200" b="1" dirty="0"/>
              <a:t>graphics and pictorial cues</a:t>
            </a:r>
            <a:r>
              <a:rPr lang="en-US" sz="3200" dirty="0"/>
              <a:t>, bibliography, </a:t>
            </a:r>
            <a:r>
              <a:rPr lang="en-US" sz="3200" b="1" dirty="0"/>
              <a:t>reputation of author</a:t>
            </a:r>
            <a:r>
              <a:rPr lang="en-US" sz="3200" dirty="0"/>
              <a:t>, editor, etc</a:t>
            </a:r>
            <a:r>
              <a:rPr lang="en-US" sz="3200" dirty="0" smtClean="0"/>
              <a:t>.</a:t>
            </a:r>
          </a:p>
          <a:p>
            <a:pPr marL="457200" lvl="1" indent="0" fontAlgn="base">
              <a:buNone/>
            </a:pPr>
            <a:endParaRPr lang="en-US" sz="3200" dirty="0"/>
          </a:p>
          <a:p>
            <a:pPr lvl="1" fontAlgn="base"/>
            <a:r>
              <a:rPr lang="en-US" sz="3200" dirty="0"/>
              <a:t>identify and make use of text type conventions (</a:t>
            </a:r>
            <a:r>
              <a:rPr lang="en-US" sz="3200" b="1" dirty="0"/>
              <a:t>discourse markers</a:t>
            </a:r>
            <a:r>
              <a:rPr lang="en-US" sz="3200" dirty="0"/>
              <a:t>, </a:t>
            </a:r>
            <a:r>
              <a:rPr lang="en-US" sz="3200" dirty="0" smtClean="0"/>
              <a:t>text organization</a:t>
            </a:r>
            <a:r>
              <a:rPr lang="en-US" sz="3200" dirty="0"/>
              <a:t>, cohesive devices, etc.) </a:t>
            </a:r>
          </a:p>
          <a:p>
            <a:pPr fontAlgn="base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2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75" y="0"/>
            <a:ext cx="592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36" y="457201"/>
            <a:ext cx="96926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en-US" sz="2400" dirty="0" smtClean="0"/>
          </a:p>
          <a:p>
            <a:pPr marL="342900" indent="-342900" fontAlgn="base">
              <a:buFont typeface="Wingdings" panose="05000000000000000000" pitchFamily="2" charset="2"/>
              <a:buChar char="è"/>
            </a:pPr>
            <a:r>
              <a:rPr lang="en-US" sz="2800" dirty="0"/>
              <a:t> </a:t>
            </a:r>
            <a:r>
              <a:rPr lang="en-US" sz="2800" dirty="0" smtClean="0"/>
              <a:t>knowledge of different languages -the individual repertoire, including L1- to optimize comprehension of a written text: </a:t>
            </a:r>
          </a:p>
          <a:p>
            <a:pPr marL="342900" indent="-342900" fontAlgn="base">
              <a:buFont typeface="Wingdings" panose="05000000000000000000" pitchFamily="2" charset="2"/>
              <a:buChar char="è"/>
            </a:pPr>
            <a:endParaRPr lang="en-US" sz="2400" dirty="0" smtClean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establishing regularities, similarities and contrasting between languages (text type conventions, </a:t>
            </a:r>
            <a:r>
              <a:rPr lang="en-US" sz="3200" b="1" dirty="0" smtClean="0"/>
              <a:t>lexical knowledge including concepts and terminology</a:t>
            </a:r>
            <a:r>
              <a:rPr lang="en-US" sz="3200" dirty="0" smtClean="0"/>
              <a:t>, grammar structures (construction rules, </a:t>
            </a:r>
            <a:r>
              <a:rPr lang="en-US" sz="3200" b="1" dirty="0" smtClean="0"/>
              <a:t>word order</a:t>
            </a:r>
            <a:r>
              <a:rPr lang="en-US" sz="3200" dirty="0" smtClean="0"/>
              <a:t>, etc.), paragraph structures, etc.)</a:t>
            </a:r>
          </a:p>
          <a:p>
            <a:pPr lvl="1" fontAlgn="base"/>
            <a:endParaRPr lang="en-US" sz="3200" dirty="0" smtClean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 smtClean="0"/>
              <a:t>identify contextual, grammatical and lexical cues and infer from them to establish meaning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445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322443"/>
            <a:ext cx="7687501" cy="62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40" y="0"/>
            <a:ext cx="6665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3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2" descr="rye_chino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244475"/>
            <a:ext cx="4518025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0287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250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               Management of information</vt:lpstr>
      <vt:lpstr>PowerPoint Presentation</vt:lpstr>
      <vt:lpstr>PowerPoint Presentation</vt:lpstr>
      <vt:lpstr>      Strategies for reading (during reading)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 Sanchez, Miguel</dc:creator>
  <cp:lastModifiedBy>Lopez Sanchez, Miguel</cp:lastModifiedBy>
  <cp:revision>8</cp:revision>
  <dcterms:created xsi:type="dcterms:W3CDTF">2020-01-29T14:13:51Z</dcterms:created>
  <dcterms:modified xsi:type="dcterms:W3CDTF">2020-01-29T15:24:58Z</dcterms:modified>
</cp:coreProperties>
</file>