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59" r:id="rId4"/>
    <p:sldId id="282" r:id="rId5"/>
    <p:sldId id="261" r:id="rId6"/>
    <p:sldId id="287" r:id="rId7"/>
    <p:sldId id="262" r:id="rId8"/>
    <p:sldId id="260" r:id="rId9"/>
    <p:sldId id="288" r:id="rId10"/>
    <p:sldId id="289" r:id="rId11"/>
    <p:sldId id="290" r:id="rId12"/>
    <p:sldId id="272" r:id="rId13"/>
    <p:sldId id="266" r:id="rId14"/>
    <p:sldId id="280" r:id="rId15"/>
    <p:sldId id="291" r:id="rId16"/>
    <p:sldId id="263" r:id="rId17"/>
    <p:sldId id="292" r:id="rId18"/>
    <p:sldId id="293" r:id="rId19"/>
    <p:sldId id="284" r:id="rId20"/>
    <p:sldId id="297" r:id="rId21"/>
    <p:sldId id="294" r:id="rId22"/>
    <p:sldId id="265" r:id="rId23"/>
    <p:sldId id="267" r:id="rId24"/>
    <p:sldId id="270" r:id="rId25"/>
    <p:sldId id="271" r:id="rId26"/>
    <p:sldId id="275" r:id="rId27"/>
    <p:sldId id="298" r:id="rId28"/>
    <p:sldId id="276" r:id="rId29"/>
    <p:sldId id="269" r:id="rId30"/>
    <p:sldId id="268" r:id="rId31"/>
    <p:sldId id="283" r:id="rId32"/>
    <p:sldId id="285" r:id="rId33"/>
    <p:sldId id="286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986" autoAdjust="0"/>
  </p:normalViewPr>
  <p:slideViewPr>
    <p:cSldViewPr>
      <p:cViewPr varScale="1">
        <p:scale>
          <a:sx n="111" d="100"/>
          <a:sy n="111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19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01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96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124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10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79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55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35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82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05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21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151E-D356-4BFB-905C-51D8A70FCF05}" type="datetimeFigureOut">
              <a:rPr lang="fi-FI" smtClean="0"/>
              <a:t>10.11.2016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4C43-C565-4260-9A1F-DE81B96A9F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78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fi/url?sa=i&amp;rct=j&amp;q=&amp;esrc=s&amp;source=images&amp;cd=&amp;cad=rja&amp;uact=8&amp;ved=0ahUKEwjmuYnvlZvQAhUDGCwKHVPkA5IQjRwIBw&amp;url=https://www.pinterest.com/pablosarmientop/animales-exoticos/&amp;bvm=bv.138169073,d.bGg&amp;psig=AFQjCNGoK9_ChSm6E4uSwaOAFSIYy2h7Wg&amp;ust=147876356458223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fi/url?sa=i&amp;rct=j&amp;q=&amp;esrc=s&amp;source=images&amp;cd=&amp;cad=rja&amp;uact=8&amp;ved=0ahUKEwjihN2AlpvQAhXLjiwKHbpaDf4QjRwIBw&amp;url=http://www.suggest-keywords.com/YWd1aWxh/&amp;bvm=bv.138169073,d.bGg&amp;psig=AFQjCNH-Ark2RsbKTBTstZTKcVKfimjG6w&amp;ust=1478763637043136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nicaraguaeduca?utm_campaign=profiletracking&amp;utm_medium=sssite&amp;utm_source=ssslideview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haun tulos haulle logo jy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5471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2204864"/>
            <a:ext cx="864096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fi-FI" i="1" dirty="0" smtClean="0">
              <a:solidFill>
                <a:srgbClr val="1D2129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fi-FI" i="1" dirty="0" smtClean="0">
              <a:solidFill>
                <a:srgbClr val="1D2129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i-FI" sz="2800" i="1" dirty="0" smtClean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Latinalaisamerikkalainen </a:t>
            </a:r>
            <a:r>
              <a:rPr lang="fi-FI" sz="2800" i="1" dirty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monikulttuurinen nationalismi: nicaragualaisen runoilijan </a:t>
            </a:r>
            <a:r>
              <a:rPr lang="fi-FI" sz="2800" i="1" dirty="0" err="1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Rubén</a:t>
            </a:r>
            <a:r>
              <a:rPr lang="fi-FI" sz="2800" i="1" dirty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fi-FI" sz="2800" i="1" dirty="0" err="1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Daríon</a:t>
            </a:r>
            <a:r>
              <a:rPr lang="fi-FI" sz="2800" i="1" dirty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ajattelu ja hänen vaikutuksensa meidän päiviimme saakka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2987824" y="3253822"/>
            <a:ext cx="640871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i-FI" dirty="0" smtClean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fi-FI" dirty="0">
              <a:solidFill>
                <a:srgbClr val="1D2129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fi-FI" dirty="0" smtClean="0">
              <a:solidFill>
                <a:srgbClr val="1D2129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fi-FI" dirty="0">
              <a:solidFill>
                <a:srgbClr val="1D2129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i-FI" dirty="0" smtClean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	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fi-FI" dirty="0">
              <a:solidFill>
                <a:srgbClr val="1D2129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fi-FI" dirty="0" smtClean="0">
              <a:solidFill>
                <a:srgbClr val="1D2129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i-FI" dirty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</a:t>
            </a:r>
            <a:r>
              <a:rPr lang="fi-FI" dirty="0" smtClean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	Miguel </a:t>
            </a:r>
            <a:r>
              <a:rPr lang="fi-FI" dirty="0" err="1" smtClean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López</a:t>
            </a:r>
            <a:endParaRPr lang="fi-FI" dirty="0" smtClean="0">
              <a:solidFill>
                <a:srgbClr val="1D2129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i-FI" dirty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</a:t>
            </a:r>
            <a:r>
              <a:rPr lang="fi-FI" dirty="0" smtClean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                  10.11.2016</a:t>
            </a:r>
            <a:endParaRPr lang="fi-FI" dirty="0">
              <a:solidFill>
                <a:srgbClr val="1D2129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fi-FI" dirty="0">
                <a:solidFill>
                  <a:srgbClr val="1D21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					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20688"/>
            <a:ext cx="9217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Vuonna 1890 USA:n sotajoukot rynnistivät Buenos Airesiin puolustamaan intressejään. Seuraavana vuonna ne kirmasivat lyömään kapinallisia Chileen ja mustia työläisiä Haitiin. </a:t>
            </a:r>
            <a:endParaRPr lang="fi-FI" sz="28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8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8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Vuosina 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1894-96 miehityksen ja merijalkaväen maihinnousujen kohteina olivat Nicaragua ja Panama. Vuosina 1898-99 merijalkaväki nousi maihin Nicaraguan </a:t>
            </a:r>
            <a:r>
              <a:rPr lang="fi-FI" sz="2800" b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Bluefieldsissa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 San Juan del </a:t>
            </a:r>
            <a:r>
              <a:rPr lang="fi-FI" sz="2800" b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Surissa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2899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04664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32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32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32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32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32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Vuosina </a:t>
            </a:r>
            <a:r>
              <a:rPr lang="fi-FI" sz="32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1895-98 käydyn USA:n ja Espanjan välisen sodan, jonka </a:t>
            </a:r>
            <a:r>
              <a:rPr lang="fi-FI" sz="32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seurauksena </a:t>
            </a:r>
            <a:r>
              <a:rPr lang="fi-FI" sz="32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jenkit miehittivät Kuuban, Puerto Ricon, Filippiinit ja Guamin</a:t>
            </a:r>
            <a:r>
              <a:rPr lang="fi-FI" sz="32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i-FI" sz="32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7345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26064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Espanjan–Yhdysvaltain </a:t>
            </a:r>
            <a:r>
              <a:rPr lang="fi-FI" sz="2400" b="1" dirty="0" smtClean="0"/>
              <a:t>sota  (1898)</a:t>
            </a:r>
            <a:endParaRPr lang="fi-FI" sz="2400" dirty="0"/>
          </a:p>
        </p:txBody>
      </p:sp>
      <p:pic>
        <p:nvPicPr>
          <p:cNvPr id="4098" name="Picture 2" descr="Kuvahaun tulos haulle guerra espana 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4875"/>
            <a:ext cx="47625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0/08/10kM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0483"/>
            <a:ext cx="7340203" cy="52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uben-dario-en-barcelon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240881" cy="41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Vuonna 1903 </a:t>
            </a:r>
            <a:r>
              <a:rPr lang="fi-FI" sz="28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Plattin</a:t>
            </a:r>
            <a:r>
              <a:rPr lang="fi-FI" sz="2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lainmuutos lisättiin Kuuban </a:t>
            </a:r>
            <a:r>
              <a:rPr lang="fi-FI" sz="28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perustuslakiin</a:t>
            </a:r>
            <a:r>
              <a:rPr lang="fi-FI" sz="28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i-FI" sz="28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USA:lle </a:t>
            </a:r>
            <a:r>
              <a:rPr lang="fi-FI" sz="2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oikeuden miehittää saari tarpeensa mukaan. </a:t>
            </a:r>
            <a:endParaRPr lang="fi-FI" sz="2800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i-FI" sz="28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Samana 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vuonna, kun neuvottelut Kolumbian kanssa katkesivat, USA lähetti 10 sotalaivaa Panamaan valtaamaan kanavan maa-alueen. Panama kuului tuolloin vielä osana Kolumbiaan. </a:t>
            </a:r>
            <a:endParaRPr lang="fi-FI" sz="28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i-FI" sz="28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Panaman 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kanava rakennettiin v. 1907-14 ja se pysyi USA:n hallinnassa v. 1999.</a:t>
            </a:r>
            <a:endParaRPr lang="fi-FI" sz="28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4805"/>
            <a:ext cx="4838289" cy="599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Vuonna 1909 Nicaraguan liberaalien presidentti </a:t>
            </a:r>
            <a:r>
              <a:rPr lang="fi-FI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José </a:t>
            </a:r>
            <a:r>
              <a:rPr lang="fi-FI" sz="2800" b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Santos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Zelaya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ehdotti, että amerikkalaisten kaivos- ja banaaniyhtiön tuli maksaa veroa, takavarikoi kirkon maita, laillisti avioeron, harjoitti kauppaa eurooppalaisten yhtiöiden kanssa ja teloitutti kaksi kapinaan osallistunutta jenkkiä. Presidentti sai kenkää USA:n painostuksesta. Uudeksi presidentiksi valittiin amerikkalaisen kaivosyhtiön oma mies </a:t>
            </a:r>
            <a:r>
              <a:rPr lang="fi-FI" sz="2800" b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Adolfo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Diaz. Seuraavana vuonna merijalkaväki saapui tukemaan uutta presidenttiä ja miehitti jälleen maan.</a:t>
            </a:r>
            <a:endParaRPr lang="fi-FI" sz="28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Merijalkaväki </a:t>
            </a:r>
            <a:r>
              <a:rPr lang="fi-FI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1910 </a:t>
            </a:r>
            <a:r>
              <a:rPr lang="fi-FI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i-FI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Nicaraguassa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Seuraavina parina vuonna he toimivat rauhaan pakottamistehtävissä ja USA:n taloudellisten etujen suojelijoina Hondurasissa. </a:t>
            </a:r>
            <a:endParaRPr lang="fi-FI" sz="28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i-FI" sz="28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Vuonna 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1912 maineikas merijalkaväki purjehti Kuubaan rökittämään sokerityöläisten kapinan. Pian sen jälkeen piti miehittää jälleen Nicaragua ja pelastaa </a:t>
            </a:r>
            <a:r>
              <a:rPr lang="fi-FI" sz="2800" b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Adolfo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Diazin hallitus. Kriisin vuoksi järjestettiin vaalit, joissa oli äänioikeutettuja yhteensä 4 000 ja vain yksi ehdokas - nimittäin Diaz. Merijalkaväki majoittuikin maahan saman tien 20 vuodeksi</a:t>
            </a:r>
            <a:r>
              <a:rPr lang="fi-FI" sz="2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5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utopasion18.com/IMAGENES-COCHES-REALES-HISTORIAS/STUDEBAKER-01-(1902-19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920508" cy="59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7/7d/Ruben_Dario_%281915%29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43137"/>
            <a:ext cx="4464496" cy="54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26064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    </a:t>
            </a:r>
            <a:r>
              <a:rPr lang="fi-FI" b="1" dirty="0" err="1" smtClean="0"/>
              <a:t>Rubén</a:t>
            </a:r>
            <a:r>
              <a:rPr lang="fi-FI" b="1" dirty="0" smtClean="0"/>
              <a:t> </a:t>
            </a:r>
            <a:r>
              <a:rPr lang="fi-FI" b="1" dirty="0" err="1" smtClean="0"/>
              <a:t>Darío</a:t>
            </a:r>
            <a:r>
              <a:rPr lang="fi-FI" b="1" dirty="0" smtClean="0"/>
              <a:t>  (1867 – 1916)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95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ahistoriamexicana.mx/wp-content/uploads/revolucion_mexicana-66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294612" cy="36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752" y="620688"/>
            <a:ext cx="453650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La </a:t>
            </a:r>
            <a:r>
              <a:rPr lang="es-ES_tradn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Revolución Mexicana (1910)</a:t>
            </a:r>
            <a:endParaRPr lang="fi-FI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908720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fi-FI" sz="24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i-FI" sz="24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i-FI" sz="24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Pancho</a:t>
            </a:r>
            <a:r>
              <a:rPr lang="fi-FI" sz="24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Villa aloitti v. 1916 toimensa USA:ta vastaan ja hyökkäsi </a:t>
            </a:r>
            <a:r>
              <a:rPr lang="fi-FI" sz="2400" b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Columbuksen</a:t>
            </a:r>
            <a:r>
              <a:rPr lang="fi-FI" sz="24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kaupunkiin New Meksikossa ja tappoi 17 amerikkalaista. </a:t>
            </a:r>
            <a:endParaRPr lang="fi-FI" sz="24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i-FI" sz="24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4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Jenkit </a:t>
            </a:r>
            <a:r>
              <a:rPr lang="fi-FI" sz="24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lähtivät Meksikoon metsästämään </a:t>
            </a:r>
            <a:r>
              <a:rPr lang="fi-FI" sz="2400" b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Pancho</a:t>
            </a:r>
            <a:r>
              <a:rPr lang="fi-FI" sz="24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Villaa, mutta eivät saaneet häntä kiinni. </a:t>
            </a:r>
            <a:endParaRPr lang="fi-FI" sz="24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i-FI" sz="2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8/8c/Roosevelt_safari_elephant.jpg/1280px-Roosevelt_safari_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62" y="1196752"/>
            <a:ext cx="737385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2699792" y="26151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  <a:p>
            <a:r>
              <a:rPr lang="fi-FI" b="1" dirty="0" smtClean="0"/>
              <a:t>        Theodore Roosevelt   (1858-1919)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389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			</a:t>
            </a:r>
            <a:r>
              <a:rPr lang="fi-FI" dirty="0" smtClean="0"/>
              <a:t>        </a:t>
            </a:r>
            <a:r>
              <a:rPr lang="fi-FI" b="1" dirty="0" smtClean="0"/>
              <a:t>  A </a:t>
            </a:r>
            <a:r>
              <a:rPr lang="fi-FI" b="1" dirty="0" smtClean="0"/>
              <a:t>Roosevelt (1904)</a:t>
            </a:r>
          </a:p>
          <a:p>
            <a:endParaRPr lang="fi-FI" dirty="0"/>
          </a:p>
          <a:p>
            <a:r>
              <a:rPr lang="fi-FI" dirty="0" smtClean="0"/>
              <a:t>¡</a:t>
            </a:r>
            <a:r>
              <a:rPr lang="fi-FI" dirty="0"/>
              <a:t>Es </a:t>
            </a:r>
            <a:r>
              <a:rPr lang="fi-FI" dirty="0" err="1"/>
              <a:t>con</a:t>
            </a:r>
            <a:r>
              <a:rPr lang="fi-FI" dirty="0"/>
              <a:t> </a:t>
            </a:r>
            <a:r>
              <a:rPr lang="fi-FI" dirty="0" err="1"/>
              <a:t>voz</a:t>
            </a:r>
            <a:r>
              <a:rPr lang="fi-FI" dirty="0"/>
              <a:t> de la Biblia, o verso de Walt Whitman, </a:t>
            </a:r>
            <a:br>
              <a:rPr lang="fi-FI" dirty="0"/>
            </a:br>
            <a:r>
              <a:rPr lang="fi-FI" dirty="0" err="1"/>
              <a:t>que</a:t>
            </a:r>
            <a:r>
              <a:rPr lang="fi-FI" dirty="0"/>
              <a:t> </a:t>
            </a:r>
            <a:r>
              <a:rPr lang="fi-FI" dirty="0" err="1"/>
              <a:t>habría</a:t>
            </a:r>
            <a:r>
              <a:rPr lang="fi-FI" dirty="0"/>
              <a:t> </a:t>
            </a:r>
            <a:r>
              <a:rPr lang="fi-FI" dirty="0" err="1"/>
              <a:t>que</a:t>
            </a:r>
            <a:r>
              <a:rPr lang="fi-FI" dirty="0"/>
              <a:t> </a:t>
            </a:r>
            <a:r>
              <a:rPr lang="fi-FI" dirty="0" err="1"/>
              <a:t>llegar</a:t>
            </a:r>
            <a:r>
              <a:rPr lang="fi-FI" dirty="0"/>
              <a:t> </a:t>
            </a:r>
            <a:r>
              <a:rPr lang="fi-FI" dirty="0" err="1"/>
              <a:t>hasta</a:t>
            </a:r>
            <a:r>
              <a:rPr lang="fi-FI" dirty="0"/>
              <a:t> ti, </a:t>
            </a:r>
            <a:r>
              <a:rPr lang="fi-FI" dirty="0" err="1"/>
              <a:t>Cazador</a:t>
            </a:r>
            <a:r>
              <a:rPr lang="fi-FI" dirty="0"/>
              <a:t>! </a:t>
            </a:r>
            <a:br>
              <a:rPr lang="fi-FI" dirty="0"/>
            </a:br>
            <a:r>
              <a:rPr lang="fi-FI" dirty="0" err="1"/>
              <a:t>Primitivo</a:t>
            </a:r>
            <a:r>
              <a:rPr lang="fi-FI" dirty="0"/>
              <a:t> y </a:t>
            </a:r>
            <a:r>
              <a:rPr lang="fi-FI" dirty="0" err="1"/>
              <a:t>moderno</a:t>
            </a:r>
            <a:r>
              <a:rPr lang="fi-FI" dirty="0"/>
              <a:t>, </a:t>
            </a:r>
            <a:r>
              <a:rPr lang="fi-FI" dirty="0" err="1"/>
              <a:t>sencillo</a:t>
            </a:r>
            <a:r>
              <a:rPr lang="fi-FI" dirty="0"/>
              <a:t> y </a:t>
            </a:r>
            <a:r>
              <a:rPr lang="fi-FI" dirty="0" err="1"/>
              <a:t>complicado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con</a:t>
            </a:r>
            <a:r>
              <a:rPr lang="fi-FI" dirty="0"/>
              <a:t> un </a:t>
            </a:r>
            <a:r>
              <a:rPr lang="fi-FI" dirty="0" err="1"/>
              <a:t>algo</a:t>
            </a:r>
            <a:r>
              <a:rPr lang="fi-FI" dirty="0"/>
              <a:t> de Washington y </a:t>
            </a:r>
            <a:r>
              <a:rPr lang="fi-FI" dirty="0" err="1"/>
              <a:t>cuatro</a:t>
            </a:r>
            <a:r>
              <a:rPr lang="fi-FI" dirty="0"/>
              <a:t> de </a:t>
            </a:r>
            <a:r>
              <a:rPr lang="fi-FI" dirty="0" err="1"/>
              <a:t>Nemrod</a:t>
            </a:r>
            <a:r>
              <a:rPr lang="fi-FI" dirty="0"/>
              <a:t>. </a:t>
            </a:r>
            <a:br>
              <a:rPr lang="fi-FI" dirty="0"/>
            </a:br>
            <a:endParaRPr lang="fi-FI" dirty="0" smtClean="0"/>
          </a:p>
          <a:p>
            <a:r>
              <a:rPr lang="fi-FI" dirty="0" err="1" smtClean="0"/>
              <a:t>Eres</a:t>
            </a:r>
            <a:r>
              <a:rPr lang="fi-FI" dirty="0" smtClean="0"/>
              <a:t> </a:t>
            </a:r>
            <a:r>
              <a:rPr lang="fi-FI" dirty="0" err="1"/>
              <a:t>los</a:t>
            </a:r>
            <a:r>
              <a:rPr lang="fi-FI" dirty="0"/>
              <a:t> </a:t>
            </a:r>
            <a:r>
              <a:rPr lang="fi-FI" dirty="0" err="1"/>
              <a:t>Estados</a:t>
            </a:r>
            <a:r>
              <a:rPr lang="fi-FI" dirty="0"/>
              <a:t> </a:t>
            </a:r>
            <a:r>
              <a:rPr lang="fi-FI" dirty="0" err="1"/>
              <a:t>Unidos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eres</a:t>
            </a:r>
            <a:r>
              <a:rPr lang="fi-FI" dirty="0"/>
              <a:t> el </a:t>
            </a:r>
            <a:r>
              <a:rPr lang="fi-FI" dirty="0" err="1"/>
              <a:t>futuro</a:t>
            </a:r>
            <a:r>
              <a:rPr lang="fi-FI" dirty="0"/>
              <a:t> </a:t>
            </a:r>
            <a:r>
              <a:rPr lang="fi-FI" dirty="0" err="1"/>
              <a:t>invasor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de la </a:t>
            </a:r>
            <a:r>
              <a:rPr lang="fi-FI" dirty="0" err="1"/>
              <a:t>América</a:t>
            </a:r>
            <a:r>
              <a:rPr lang="fi-FI" dirty="0"/>
              <a:t> </a:t>
            </a:r>
            <a:r>
              <a:rPr lang="fi-FI" dirty="0" err="1"/>
              <a:t>ingenua</a:t>
            </a:r>
            <a:r>
              <a:rPr lang="fi-FI" dirty="0"/>
              <a:t> </a:t>
            </a:r>
            <a:r>
              <a:rPr lang="fi-FI" dirty="0" err="1"/>
              <a:t>que</a:t>
            </a:r>
            <a:r>
              <a:rPr lang="fi-FI" dirty="0"/>
              <a:t> </a:t>
            </a:r>
            <a:r>
              <a:rPr lang="fi-FI" dirty="0" err="1"/>
              <a:t>tiene</a:t>
            </a:r>
            <a:r>
              <a:rPr lang="fi-FI" dirty="0"/>
              <a:t> </a:t>
            </a:r>
            <a:r>
              <a:rPr lang="fi-FI" dirty="0" err="1"/>
              <a:t>sangre</a:t>
            </a:r>
            <a:r>
              <a:rPr lang="fi-FI" dirty="0"/>
              <a:t> </a:t>
            </a:r>
            <a:r>
              <a:rPr lang="fi-FI" dirty="0" err="1"/>
              <a:t>indígena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que</a:t>
            </a:r>
            <a:r>
              <a:rPr lang="fi-FI" dirty="0"/>
              <a:t> </a:t>
            </a:r>
            <a:r>
              <a:rPr lang="fi-FI" dirty="0" err="1"/>
              <a:t>aún</a:t>
            </a:r>
            <a:r>
              <a:rPr lang="fi-FI" dirty="0"/>
              <a:t> </a:t>
            </a:r>
            <a:r>
              <a:rPr lang="fi-FI" dirty="0" err="1"/>
              <a:t>reza</a:t>
            </a:r>
            <a:r>
              <a:rPr lang="fi-FI" dirty="0"/>
              <a:t> a </a:t>
            </a:r>
            <a:r>
              <a:rPr lang="fi-FI" dirty="0" err="1"/>
              <a:t>Jesucristo</a:t>
            </a:r>
            <a:r>
              <a:rPr lang="fi-FI" dirty="0"/>
              <a:t> y </a:t>
            </a:r>
            <a:r>
              <a:rPr lang="fi-FI" dirty="0" err="1"/>
              <a:t>aún</a:t>
            </a:r>
            <a:r>
              <a:rPr lang="fi-FI" dirty="0"/>
              <a:t> </a:t>
            </a:r>
            <a:r>
              <a:rPr lang="fi-FI" dirty="0" err="1"/>
              <a:t>habla</a:t>
            </a:r>
            <a:r>
              <a:rPr lang="fi-FI" dirty="0"/>
              <a:t> en </a:t>
            </a:r>
            <a:r>
              <a:rPr lang="fi-FI" dirty="0" err="1"/>
              <a:t>español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err="1"/>
              <a:t>It</a:t>
            </a:r>
            <a:r>
              <a:rPr lang="fi-FI" dirty="0"/>
              <a:t> is with the </a:t>
            </a:r>
            <a:r>
              <a:rPr lang="fi-FI" dirty="0" err="1"/>
              <a:t>voice</a:t>
            </a:r>
            <a:r>
              <a:rPr lang="fi-FI" dirty="0"/>
              <a:t> of the </a:t>
            </a:r>
            <a:r>
              <a:rPr lang="fi-FI" dirty="0" err="1"/>
              <a:t>Bible</a:t>
            </a:r>
            <a:r>
              <a:rPr lang="fi-FI" dirty="0"/>
              <a:t>, </a:t>
            </a:r>
            <a:r>
              <a:rPr lang="fi-FI" dirty="0" err="1"/>
              <a:t>or</a:t>
            </a:r>
            <a:r>
              <a:rPr lang="fi-FI" dirty="0"/>
              <a:t> the </a:t>
            </a:r>
            <a:r>
              <a:rPr lang="fi-FI" dirty="0" err="1"/>
              <a:t>verse</a:t>
            </a:r>
            <a:r>
              <a:rPr lang="fi-FI" dirty="0"/>
              <a:t> of Walt Whitman,</a:t>
            </a:r>
            <a:br>
              <a:rPr lang="fi-FI" dirty="0"/>
            </a:br>
            <a:r>
              <a:rPr lang="fi-FI" dirty="0" err="1"/>
              <a:t>that</a:t>
            </a:r>
            <a:r>
              <a:rPr lang="fi-FI" dirty="0"/>
              <a:t> I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to </a:t>
            </a:r>
            <a:r>
              <a:rPr lang="fi-FI" dirty="0" err="1"/>
              <a:t>you</a:t>
            </a:r>
            <a:r>
              <a:rPr lang="fi-FI" dirty="0"/>
              <a:t>, </a:t>
            </a:r>
            <a:r>
              <a:rPr lang="fi-FI" dirty="0" err="1"/>
              <a:t>Hunter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primitive</a:t>
            </a:r>
            <a:r>
              <a:rPr lang="fi-FI" dirty="0"/>
              <a:t> and </a:t>
            </a:r>
            <a:r>
              <a:rPr lang="fi-FI" dirty="0" err="1"/>
              <a:t>modern</a:t>
            </a:r>
            <a:r>
              <a:rPr lang="fi-FI" dirty="0"/>
              <a:t>, </a:t>
            </a:r>
            <a:r>
              <a:rPr lang="fi-FI" dirty="0" err="1"/>
              <a:t>simple</a:t>
            </a:r>
            <a:r>
              <a:rPr lang="fi-FI" dirty="0"/>
              <a:t> and </a:t>
            </a:r>
            <a:r>
              <a:rPr lang="fi-FI" dirty="0" err="1"/>
              <a:t>complicated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/>
              <a:t>with </a:t>
            </a:r>
            <a:r>
              <a:rPr lang="fi-FI" dirty="0" err="1"/>
              <a:t>something</a:t>
            </a:r>
            <a:r>
              <a:rPr lang="fi-FI" dirty="0"/>
              <a:t> of Washington and </a:t>
            </a:r>
            <a:r>
              <a:rPr lang="fi-FI" dirty="0" err="1"/>
              <a:t>more</a:t>
            </a:r>
            <a:r>
              <a:rPr lang="fi-FI" dirty="0"/>
              <a:t> of </a:t>
            </a:r>
            <a:r>
              <a:rPr lang="fi-FI" dirty="0" err="1"/>
              <a:t>Nimrod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the United </a:t>
            </a:r>
            <a:r>
              <a:rPr lang="fi-FI" dirty="0" err="1"/>
              <a:t>States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the </a:t>
            </a: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invader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of the </a:t>
            </a:r>
            <a:r>
              <a:rPr lang="fi-FI" dirty="0" err="1"/>
              <a:t>naive</a:t>
            </a:r>
            <a:r>
              <a:rPr lang="fi-FI" dirty="0"/>
              <a:t> America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Indian </a:t>
            </a:r>
            <a:r>
              <a:rPr lang="fi-FI" dirty="0" err="1"/>
              <a:t>blood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prays</a:t>
            </a:r>
            <a:r>
              <a:rPr lang="fi-FI" dirty="0"/>
              <a:t> to </a:t>
            </a:r>
            <a:r>
              <a:rPr lang="fi-FI" dirty="0" err="1"/>
              <a:t>Jesus</a:t>
            </a:r>
            <a:r>
              <a:rPr lang="fi-FI" dirty="0"/>
              <a:t> </a:t>
            </a:r>
            <a:r>
              <a:rPr lang="fi-FI" dirty="0" err="1"/>
              <a:t>Christ</a:t>
            </a:r>
            <a:r>
              <a:rPr lang="fi-FI" dirty="0"/>
              <a:t> and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speaks</a:t>
            </a:r>
            <a:r>
              <a:rPr lang="fi-FI" dirty="0"/>
              <a:t> Spanish.</a:t>
            </a:r>
          </a:p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20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8640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Mas</a:t>
            </a:r>
            <a:r>
              <a:rPr lang="fi-FI" dirty="0"/>
              <a:t> la </a:t>
            </a:r>
            <a:r>
              <a:rPr lang="fi-FI" dirty="0" err="1"/>
              <a:t>América</a:t>
            </a:r>
            <a:r>
              <a:rPr lang="fi-FI" dirty="0"/>
              <a:t> </a:t>
            </a:r>
            <a:r>
              <a:rPr lang="fi-FI" dirty="0" err="1" smtClean="0"/>
              <a:t>nuestra</a:t>
            </a:r>
            <a:r>
              <a:rPr lang="fi-FI" dirty="0" smtClean="0"/>
              <a:t>…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la </a:t>
            </a:r>
            <a:r>
              <a:rPr lang="fi-FI" dirty="0" err="1"/>
              <a:t>América</a:t>
            </a:r>
            <a:r>
              <a:rPr lang="fi-FI" dirty="0"/>
              <a:t> del </a:t>
            </a:r>
            <a:r>
              <a:rPr lang="fi-FI" dirty="0" err="1"/>
              <a:t>gran</a:t>
            </a:r>
            <a:r>
              <a:rPr lang="fi-FI" dirty="0"/>
              <a:t> </a:t>
            </a:r>
            <a:r>
              <a:rPr lang="fi-FI" dirty="0" err="1"/>
              <a:t>Moctezuma</a:t>
            </a:r>
            <a:r>
              <a:rPr lang="fi-FI" dirty="0"/>
              <a:t>, del </a:t>
            </a:r>
            <a:r>
              <a:rPr lang="fi-FI" dirty="0" err="1"/>
              <a:t>Inca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/>
              <a:t>la </a:t>
            </a:r>
            <a:r>
              <a:rPr lang="fi-FI" dirty="0" err="1"/>
              <a:t>América</a:t>
            </a:r>
            <a:r>
              <a:rPr lang="fi-FI" dirty="0"/>
              <a:t> </a:t>
            </a:r>
            <a:r>
              <a:rPr lang="fi-FI" dirty="0" err="1"/>
              <a:t>fragante</a:t>
            </a:r>
            <a:r>
              <a:rPr lang="fi-FI" dirty="0"/>
              <a:t> de </a:t>
            </a:r>
            <a:r>
              <a:rPr lang="fi-FI" dirty="0" err="1"/>
              <a:t>Cristóbal</a:t>
            </a:r>
            <a:r>
              <a:rPr lang="fi-FI" dirty="0"/>
              <a:t> </a:t>
            </a:r>
            <a:r>
              <a:rPr lang="fi-FI" dirty="0" err="1"/>
              <a:t>Colón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/>
              <a:t>la </a:t>
            </a:r>
            <a:r>
              <a:rPr lang="fi-FI" dirty="0" err="1"/>
              <a:t>América</a:t>
            </a:r>
            <a:r>
              <a:rPr lang="fi-FI" dirty="0"/>
              <a:t> </a:t>
            </a:r>
            <a:r>
              <a:rPr lang="fi-FI" dirty="0" err="1"/>
              <a:t>católica</a:t>
            </a:r>
            <a:r>
              <a:rPr lang="fi-FI" dirty="0"/>
              <a:t>, la </a:t>
            </a:r>
            <a:r>
              <a:rPr lang="fi-FI" dirty="0" err="1"/>
              <a:t>América</a:t>
            </a:r>
            <a:r>
              <a:rPr lang="fi-FI" dirty="0"/>
              <a:t> </a:t>
            </a:r>
            <a:r>
              <a:rPr lang="fi-FI" dirty="0" err="1"/>
              <a:t>española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/>
              <a:t>la </a:t>
            </a:r>
            <a:r>
              <a:rPr lang="fi-FI" dirty="0" err="1"/>
              <a:t>América</a:t>
            </a:r>
            <a:r>
              <a:rPr lang="fi-FI" dirty="0"/>
              <a:t> en </a:t>
            </a:r>
            <a:r>
              <a:rPr lang="fi-FI" dirty="0" err="1"/>
              <a:t>que</a:t>
            </a:r>
            <a:r>
              <a:rPr lang="fi-FI" dirty="0"/>
              <a:t> </a:t>
            </a:r>
            <a:r>
              <a:rPr lang="fi-FI" dirty="0" err="1"/>
              <a:t>dijo</a:t>
            </a:r>
            <a:r>
              <a:rPr lang="fi-FI" dirty="0"/>
              <a:t> el </a:t>
            </a:r>
            <a:r>
              <a:rPr lang="fi-FI" dirty="0" err="1"/>
              <a:t>noble</a:t>
            </a:r>
            <a:r>
              <a:rPr lang="fi-FI" dirty="0"/>
              <a:t> </a:t>
            </a:r>
            <a:r>
              <a:rPr lang="fi-FI" dirty="0" err="1"/>
              <a:t>Guatemoc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/>
              <a:t>«Yo no </a:t>
            </a:r>
            <a:r>
              <a:rPr lang="fi-FI" dirty="0" err="1"/>
              <a:t>estoy</a:t>
            </a:r>
            <a:r>
              <a:rPr lang="fi-FI" dirty="0"/>
              <a:t> en un </a:t>
            </a:r>
            <a:r>
              <a:rPr lang="fi-FI" dirty="0" err="1"/>
              <a:t>lecho</a:t>
            </a:r>
            <a:r>
              <a:rPr lang="fi-FI" dirty="0"/>
              <a:t> de </a:t>
            </a:r>
            <a:r>
              <a:rPr lang="fi-FI" dirty="0" err="1"/>
              <a:t>rosas</a:t>
            </a:r>
            <a:r>
              <a:rPr lang="fi-FI" dirty="0"/>
              <a:t>»; </a:t>
            </a:r>
            <a:r>
              <a:rPr lang="fi-FI" dirty="0" err="1" smtClean="0"/>
              <a:t>esa</a:t>
            </a:r>
            <a:r>
              <a:rPr lang="fi-FI" dirty="0" smtClean="0"/>
              <a:t> </a:t>
            </a:r>
            <a:r>
              <a:rPr lang="fi-FI" dirty="0" err="1"/>
              <a:t>América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que</a:t>
            </a:r>
            <a:r>
              <a:rPr lang="fi-FI" dirty="0"/>
              <a:t> </a:t>
            </a:r>
            <a:r>
              <a:rPr lang="fi-FI" dirty="0" err="1"/>
              <a:t>tiembla</a:t>
            </a:r>
            <a:r>
              <a:rPr lang="fi-FI" dirty="0"/>
              <a:t> de </a:t>
            </a:r>
            <a:r>
              <a:rPr lang="fi-FI" dirty="0" err="1"/>
              <a:t>huracanes</a:t>
            </a:r>
            <a:r>
              <a:rPr lang="fi-FI" dirty="0"/>
              <a:t> y </a:t>
            </a:r>
            <a:r>
              <a:rPr lang="fi-FI" dirty="0" err="1"/>
              <a:t>que</a:t>
            </a:r>
            <a:r>
              <a:rPr lang="fi-FI" dirty="0"/>
              <a:t> </a:t>
            </a:r>
            <a:r>
              <a:rPr lang="fi-FI" dirty="0" err="1"/>
              <a:t>vive</a:t>
            </a:r>
            <a:r>
              <a:rPr lang="fi-FI" dirty="0"/>
              <a:t> de Amor, </a:t>
            </a:r>
            <a:br>
              <a:rPr lang="fi-FI" dirty="0"/>
            </a:br>
            <a:r>
              <a:rPr lang="fi-FI" dirty="0" err="1"/>
              <a:t>hombres</a:t>
            </a:r>
            <a:r>
              <a:rPr lang="fi-FI" dirty="0"/>
              <a:t> de </a:t>
            </a:r>
            <a:r>
              <a:rPr lang="fi-FI" dirty="0" err="1"/>
              <a:t>ojos</a:t>
            </a:r>
            <a:r>
              <a:rPr lang="fi-FI" dirty="0"/>
              <a:t> </a:t>
            </a:r>
            <a:r>
              <a:rPr lang="fi-FI" dirty="0" err="1"/>
              <a:t>sajones</a:t>
            </a:r>
            <a:r>
              <a:rPr lang="fi-FI" dirty="0"/>
              <a:t> y </a:t>
            </a:r>
            <a:r>
              <a:rPr lang="fi-FI" dirty="0" err="1"/>
              <a:t>alma</a:t>
            </a:r>
            <a:r>
              <a:rPr lang="fi-FI" dirty="0"/>
              <a:t> </a:t>
            </a:r>
            <a:r>
              <a:rPr lang="fi-FI" dirty="0" err="1"/>
              <a:t>bárbara</a:t>
            </a:r>
            <a:r>
              <a:rPr lang="fi-FI" dirty="0"/>
              <a:t>, </a:t>
            </a:r>
            <a:r>
              <a:rPr lang="fi-FI" dirty="0" err="1"/>
              <a:t>vive</a:t>
            </a:r>
            <a:r>
              <a:rPr lang="fi-FI" dirty="0"/>
              <a:t>. </a:t>
            </a:r>
            <a:br>
              <a:rPr lang="fi-FI" dirty="0"/>
            </a:br>
            <a:endParaRPr lang="fi-FI" dirty="0" smtClean="0"/>
          </a:p>
          <a:p>
            <a:r>
              <a:rPr lang="fi-FI" dirty="0" smtClean="0"/>
              <a:t>Y </a:t>
            </a:r>
            <a:r>
              <a:rPr lang="fi-FI" dirty="0" err="1"/>
              <a:t>sueña</a:t>
            </a:r>
            <a:r>
              <a:rPr lang="fi-FI" dirty="0"/>
              <a:t>. Y </a:t>
            </a:r>
            <a:r>
              <a:rPr lang="fi-FI" dirty="0" err="1"/>
              <a:t>ama</a:t>
            </a:r>
            <a:r>
              <a:rPr lang="fi-FI" dirty="0"/>
              <a:t>, y </a:t>
            </a:r>
            <a:r>
              <a:rPr lang="fi-FI" dirty="0" err="1"/>
              <a:t>vibra</a:t>
            </a:r>
            <a:r>
              <a:rPr lang="fi-FI" dirty="0"/>
              <a:t>; y es la </a:t>
            </a:r>
            <a:r>
              <a:rPr lang="fi-FI" dirty="0" err="1"/>
              <a:t>hija</a:t>
            </a:r>
            <a:r>
              <a:rPr lang="fi-FI" dirty="0"/>
              <a:t> del </a:t>
            </a:r>
            <a:r>
              <a:rPr lang="fi-FI" dirty="0" err="1"/>
              <a:t>Sol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Tened</a:t>
            </a:r>
            <a:r>
              <a:rPr lang="fi-FI" dirty="0"/>
              <a:t> </a:t>
            </a:r>
            <a:r>
              <a:rPr lang="fi-FI" dirty="0" err="1"/>
              <a:t>cuidado</a:t>
            </a:r>
            <a:r>
              <a:rPr lang="fi-FI" dirty="0"/>
              <a:t>. ¡</a:t>
            </a:r>
            <a:r>
              <a:rPr lang="fi-FI" dirty="0" err="1"/>
              <a:t>Vive</a:t>
            </a:r>
            <a:r>
              <a:rPr lang="fi-FI" dirty="0"/>
              <a:t> la </a:t>
            </a:r>
            <a:r>
              <a:rPr lang="fi-FI" dirty="0" err="1"/>
              <a:t>América</a:t>
            </a:r>
            <a:r>
              <a:rPr lang="fi-FI" dirty="0"/>
              <a:t> </a:t>
            </a:r>
            <a:r>
              <a:rPr lang="fi-FI" dirty="0" err="1"/>
              <a:t>española</a:t>
            </a:r>
            <a:r>
              <a:rPr lang="fi-FI" dirty="0"/>
              <a:t>! </a:t>
            </a:r>
            <a:br>
              <a:rPr lang="fi-FI" dirty="0"/>
            </a:br>
            <a:r>
              <a:rPr lang="fi-FI" dirty="0" err="1"/>
              <a:t>Hay</a:t>
            </a:r>
            <a:r>
              <a:rPr lang="fi-FI" dirty="0"/>
              <a:t> </a:t>
            </a:r>
            <a:r>
              <a:rPr lang="fi-FI" dirty="0" err="1"/>
              <a:t>mil</a:t>
            </a:r>
            <a:r>
              <a:rPr lang="fi-FI" dirty="0"/>
              <a:t> </a:t>
            </a:r>
            <a:r>
              <a:rPr lang="fi-FI" dirty="0" err="1"/>
              <a:t>cachorros</a:t>
            </a:r>
            <a:r>
              <a:rPr lang="fi-FI" dirty="0"/>
              <a:t> </a:t>
            </a:r>
            <a:r>
              <a:rPr lang="fi-FI" dirty="0" err="1"/>
              <a:t>sueltos</a:t>
            </a:r>
            <a:r>
              <a:rPr lang="fi-FI" dirty="0"/>
              <a:t> del León </a:t>
            </a:r>
            <a:r>
              <a:rPr lang="fi-FI" dirty="0" err="1"/>
              <a:t>Español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/>
              <a:t>Se </a:t>
            </a:r>
            <a:r>
              <a:rPr lang="fi-FI" dirty="0" err="1"/>
              <a:t>necesitaría</a:t>
            </a:r>
            <a:r>
              <a:rPr lang="fi-FI" dirty="0"/>
              <a:t>, Roosevelt, </a:t>
            </a:r>
            <a:r>
              <a:rPr lang="fi-FI" dirty="0" err="1"/>
              <a:t>ser</a:t>
            </a:r>
            <a:r>
              <a:rPr lang="fi-FI" dirty="0"/>
              <a:t> Dios </a:t>
            </a:r>
            <a:r>
              <a:rPr lang="fi-FI" dirty="0" err="1"/>
              <a:t>mismo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/>
              <a:t>el </a:t>
            </a:r>
            <a:r>
              <a:rPr lang="fi-FI" dirty="0" err="1"/>
              <a:t>Riflero</a:t>
            </a:r>
            <a:r>
              <a:rPr lang="fi-FI" dirty="0"/>
              <a:t> </a:t>
            </a:r>
            <a:r>
              <a:rPr lang="fi-FI" dirty="0" err="1"/>
              <a:t>terrible</a:t>
            </a:r>
            <a:r>
              <a:rPr lang="fi-FI" dirty="0"/>
              <a:t> y el </a:t>
            </a:r>
            <a:r>
              <a:rPr lang="fi-FI" dirty="0" err="1"/>
              <a:t>fuerte</a:t>
            </a:r>
            <a:r>
              <a:rPr lang="fi-FI" dirty="0"/>
              <a:t> </a:t>
            </a:r>
            <a:r>
              <a:rPr lang="fi-FI" dirty="0" err="1"/>
              <a:t>Cazador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para</a:t>
            </a:r>
            <a:r>
              <a:rPr lang="fi-FI" dirty="0"/>
              <a:t> </a:t>
            </a:r>
            <a:r>
              <a:rPr lang="fi-FI" dirty="0" err="1"/>
              <a:t>poder</a:t>
            </a:r>
            <a:r>
              <a:rPr lang="fi-FI" dirty="0"/>
              <a:t> </a:t>
            </a:r>
            <a:r>
              <a:rPr lang="fi-FI" dirty="0" err="1"/>
              <a:t>tenernos</a:t>
            </a:r>
            <a:r>
              <a:rPr lang="fi-FI" dirty="0"/>
              <a:t> en </a:t>
            </a:r>
            <a:r>
              <a:rPr lang="fi-FI" dirty="0" err="1"/>
              <a:t>vuestras</a:t>
            </a:r>
            <a:r>
              <a:rPr lang="fi-FI" dirty="0"/>
              <a:t> </a:t>
            </a:r>
            <a:r>
              <a:rPr lang="fi-FI" dirty="0" err="1"/>
              <a:t>férreas</a:t>
            </a:r>
            <a:r>
              <a:rPr lang="fi-FI" dirty="0"/>
              <a:t> </a:t>
            </a:r>
            <a:r>
              <a:rPr lang="fi-FI" dirty="0" err="1"/>
              <a:t>garras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Y, </a:t>
            </a:r>
            <a:r>
              <a:rPr lang="fi-FI" dirty="0" err="1"/>
              <a:t>pues</a:t>
            </a:r>
            <a:r>
              <a:rPr lang="fi-FI" dirty="0"/>
              <a:t> </a:t>
            </a:r>
            <a:r>
              <a:rPr lang="fi-FI" dirty="0" err="1"/>
              <a:t>contáis</a:t>
            </a:r>
            <a:r>
              <a:rPr lang="fi-FI" dirty="0"/>
              <a:t> </a:t>
            </a:r>
            <a:r>
              <a:rPr lang="fi-FI" dirty="0" err="1"/>
              <a:t>con</a:t>
            </a:r>
            <a:r>
              <a:rPr lang="fi-FI" dirty="0"/>
              <a:t> </a:t>
            </a:r>
            <a:r>
              <a:rPr lang="fi-FI" dirty="0" err="1"/>
              <a:t>todo</a:t>
            </a:r>
            <a:r>
              <a:rPr lang="fi-FI" dirty="0"/>
              <a:t>, </a:t>
            </a:r>
            <a:r>
              <a:rPr lang="fi-FI" dirty="0" err="1"/>
              <a:t>falta</a:t>
            </a:r>
            <a:r>
              <a:rPr lang="fi-FI" dirty="0"/>
              <a:t> </a:t>
            </a:r>
            <a:r>
              <a:rPr lang="fi-FI" dirty="0" err="1"/>
              <a:t>una</a:t>
            </a:r>
            <a:r>
              <a:rPr lang="fi-FI" dirty="0"/>
              <a:t> </a:t>
            </a:r>
            <a:r>
              <a:rPr lang="fi-FI" dirty="0" err="1"/>
              <a:t>cosa</a:t>
            </a:r>
            <a:r>
              <a:rPr lang="fi-FI" dirty="0"/>
              <a:t>: ¡Dios!</a:t>
            </a:r>
          </a:p>
        </p:txBody>
      </p:sp>
    </p:spTree>
    <p:extLst>
      <p:ext uri="{BB962C8B-B14F-4D97-AF65-F5344CB8AC3E}">
        <p14:creationId xmlns:p14="http://schemas.microsoft.com/office/powerpoint/2010/main" val="39874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9269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smtClean="0"/>
              <a:t>America…</a:t>
            </a:r>
          </a:p>
          <a:p>
            <a:endParaRPr lang="fi-FI" dirty="0"/>
          </a:p>
          <a:p>
            <a:r>
              <a:rPr lang="fi-FI" dirty="0"/>
              <a:t>America of the </a:t>
            </a:r>
            <a:r>
              <a:rPr lang="fi-FI" dirty="0" err="1"/>
              <a:t>great</a:t>
            </a:r>
            <a:r>
              <a:rPr lang="fi-FI" dirty="0"/>
              <a:t> </a:t>
            </a:r>
            <a:r>
              <a:rPr lang="fi-FI" dirty="0" err="1"/>
              <a:t>Montezuma</a:t>
            </a:r>
            <a:r>
              <a:rPr lang="fi-FI" dirty="0"/>
              <a:t>, of the </a:t>
            </a:r>
            <a:r>
              <a:rPr lang="fi-FI" dirty="0" err="1"/>
              <a:t>Inca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/>
              <a:t>the </a:t>
            </a:r>
            <a:r>
              <a:rPr lang="fi-FI" dirty="0" err="1"/>
              <a:t>fragrant</a:t>
            </a:r>
            <a:r>
              <a:rPr lang="fi-FI" dirty="0"/>
              <a:t> America of Christopher Columbus, </a:t>
            </a:r>
            <a:br>
              <a:rPr lang="fi-FI" dirty="0"/>
            </a:br>
            <a:r>
              <a:rPr lang="fi-FI" dirty="0" err="1"/>
              <a:t>Catholic</a:t>
            </a:r>
            <a:r>
              <a:rPr lang="fi-FI" dirty="0"/>
              <a:t> America, Spanish America, </a:t>
            </a:r>
            <a:br>
              <a:rPr lang="fi-FI" dirty="0"/>
            </a:br>
            <a:r>
              <a:rPr lang="fi-FI" dirty="0"/>
              <a:t>the America in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noble</a:t>
            </a:r>
            <a:r>
              <a:rPr lang="fi-FI" dirty="0"/>
              <a:t> </a:t>
            </a:r>
            <a:r>
              <a:rPr lang="fi-FI" dirty="0" err="1"/>
              <a:t>Cuahtemoc</a:t>
            </a:r>
            <a:r>
              <a:rPr lang="fi-FI" dirty="0"/>
              <a:t> </a:t>
            </a:r>
            <a:r>
              <a:rPr lang="fi-FI" dirty="0" err="1"/>
              <a:t>said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/>
              <a:t>"</a:t>
            </a:r>
            <a:r>
              <a:rPr lang="fi-FI" dirty="0" err="1"/>
              <a:t>I'm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in a </a:t>
            </a:r>
            <a:r>
              <a:rPr lang="fi-FI" dirty="0" err="1"/>
              <a:t>bed</a:t>
            </a:r>
            <a:r>
              <a:rPr lang="fi-FI" dirty="0"/>
              <a:t> of </a:t>
            </a:r>
            <a:r>
              <a:rPr lang="fi-FI" dirty="0" err="1"/>
              <a:t>roses</a:t>
            </a:r>
            <a:r>
              <a:rPr lang="fi-FI" dirty="0"/>
              <a:t>"; </a:t>
            </a:r>
            <a:r>
              <a:rPr lang="fi-FI" dirty="0" err="1"/>
              <a:t>that</a:t>
            </a:r>
            <a:r>
              <a:rPr lang="fi-FI" dirty="0"/>
              <a:t> America </a:t>
            </a:r>
            <a:br>
              <a:rPr lang="fi-FI" dirty="0"/>
            </a:b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trembles</a:t>
            </a:r>
            <a:r>
              <a:rPr lang="fi-FI" dirty="0"/>
              <a:t> in </a:t>
            </a:r>
            <a:r>
              <a:rPr lang="fi-FI" dirty="0" err="1"/>
              <a:t>hurricanes</a:t>
            </a:r>
            <a:r>
              <a:rPr lang="fi-FI" dirty="0"/>
              <a:t> and </a:t>
            </a:r>
            <a:r>
              <a:rPr lang="fi-FI" dirty="0" err="1"/>
              <a:t>lives</a:t>
            </a:r>
            <a:r>
              <a:rPr lang="fi-FI" dirty="0"/>
              <a:t> on </a:t>
            </a:r>
            <a:r>
              <a:rPr lang="fi-FI" dirty="0" err="1"/>
              <a:t>love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lives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men</a:t>
            </a:r>
            <a:r>
              <a:rPr lang="fi-FI" dirty="0"/>
              <a:t> of </a:t>
            </a:r>
            <a:r>
              <a:rPr lang="fi-FI" dirty="0" err="1"/>
              <a:t>Saxon</a:t>
            </a:r>
            <a:r>
              <a:rPr lang="fi-FI" dirty="0"/>
              <a:t> </a:t>
            </a:r>
            <a:r>
              <a:rPr lang="fi-FI" dirty="0" err="1"/>
              <a:t>eyes</a:t>
            </a:r>
            <a:r>
              <a:rPr lang="fi-FI" dirty="0"/>
              <a:t> and </a:t>
            </a:r>
            <a:r>
              <a:rPr lang="fi-FI" dirty="0" err="1"/>
              <a:t>barbarous</a:t>
            </a:r>
            <a:r>
              <a:rPr lang="fi-FI" dirty="0"/>
              <a:t> soul. </a:t>
            </a:r>
            <a:br>
              <a:rPr lang="fi-FI" dirty="0"/>
            </a:br>
            <a:endParaRPr lang="fi-FI" dirty="0" smtClean="0"/>
          </a:p>
          <a:p>
            <a:r>
              <a:rPr lang="fi-FI" dirty="0" smtClean="0"/>
              <a:t>And </a:t>
            </a:r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dreams</a:t>
            </a:r>
            <a:r>
              <a:rPr lang="fi-FI" dirty="0"/>
              <a:t>. And </a:t>
            </a:r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loves</a:t>
            </a:r>
            <a:r>
              <a:rPr lang="fi-FI" dirty="0"/>
              <a:t>, and </a:t>
            </a:r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vibrates</a:t>
            </a:r>
            <a:r>
              <a:rPr lang="fi-FI" dirty="0"/>
              <a:t>, and </a:t>
            </a:r>
            <a:r>
              <a:rPr lang="fi-FI" dirty="0" err="1"/>
              <a:t>it</a:t>
            </a:r>
            <a:r>
              <a:rPr lang="fi-FI" dirty="0"/>
              <a:t> is the </a:t>
            </a:r>
            <a:r>
              <a:rPr lang="fi-FI" dirty="0" err="1"/>
              <a:t>daughter</a:t>
            </a:r>
            <a:r>
              <a:rPr lang="fi-FI" dirty="0"/>
              <a:t> of the Sun. </a:t>
            </a:r>
            <a:br>
              <a:rPr lang="fi-FI" dirty="0"/>
            </a:b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careful</a:t>
            </a:r>
            <a:r>
              <a:rPr lang="fi-FI" dirty="0"/>
              <a:t>. </a:t>
            </a:r>
            <a:r>
              <a:rPr lang="fi-FI" dirty="0" err="1"/>
              <a:t>Viva</a:t>
            </a:r>
            <a:r>
              <a:rPr lang="fi-FI" dirty="0"/>
              <a:t> Spanish America!</a:t>
            </a:r>
            <a:br>
              <a:rPr lang="fi-FI" dirty="0"/>
            </a:b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a </a:t>
            </a:r>
            <a:r>
              <a:rPr lang="fi-FI" dirty="0" err="1"/>
              <a:t>thousand</a:t>
            </a:r>
            <a:r>
              <a:rPr lang="fi-FI" dirty="0"/>
              <a:t> </a:t>
            </a:r>
            <a:r>
              <a:rPr lang="fi-FI" dirty="0" err="1"/>
              <a:t>cubs</a:t>
            </a:r>
            <a:r>
              <a:rPr lang="fi-FI" dirty="0"/>
              <a:t> </a:t>
            </a:r>
            <a:r>
              <a:rPr lang="fi-FI" dirty="0" err="1"/>
              <a:t>loosed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the Spanish </a:t>
            </a:r>
            <a:r>
              <a:rPr lang="fi-FI" dirty="0" err="1"/>
              <a:t>lion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/>
              <a:t>Roosevelt,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,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God</a:t>
            </a:r>
            <a:r>
              <a:rPr lang="fi-FI" dirty="0"/>
              <a:t> </a:t>
            </a:r>
            <a:r>
              <a:rPr lang="fi-FI" dirty="0" err="1"/>
              <a:t>himself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smtClean="0"/>
              <a:t>the </a:t>
            </a:r>
            <a:r>
              <a:rPr lang="fi-FI" dirty="0" err="1" smtClean="0"/>
              <a:t>fearful</a:t>
            </a:r>
            <a:r>
              <a:rPr lang="fi-FI" dirty="0" smtClean="0"/>
              <a:t> </a:t>
            </a:r>
            <a:r>
              <a:rPr lang="fi-FI" dirty="0" err="1"/>
              <a:t>Rifleman</a:t>
            </a:r>
            <a:r>
              <a:rPr lang="fi-FI" dirty="0"/>
              <a:t> and 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Hunter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manage</a:t>
            </a:r>
            <a:r>
              <a:rPr lang="fi-FI" dirty="0"/>
              <a:t> to </a:t>
            </a:r>
            <a:r>
              <a:rPr lang="fi-FI" dirty="0" err="1"/>
              <a:t>grab</a:t>
            </a:r>
            <a:r>
              <a:rPr lang="fi-FI" dirty="0"/>
              <a:t> us in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iron</a:t>
            </a:r>
            <a:r>
              <a:rPr lang="fi-FI" dirty="0"/>
              <a:t> </a:t>
            </a:r>
            <a:r>
              <a:rPr lang="fi-FI" dirty="0" err="1"/>
              <a:t>claws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And, </a:t>
            </a:r>
            <a:r>
              <a:rPr lang="fi-FI" dirty="0" err="1"/>
              <a:t>although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count</a:t>
            </a:r>
            <a:r>
              <a:rPr lang="fi-FI" dirty="0"/>
              <a:t> on </a:t>
            </a:r>
            <a:r>
              <a:rPr lang="fi-FI" dirty="0" err="1"/>
              <a:t>everything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lack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thing</a:t>
            </a:r>
            <a:r>
              <a:rPr lang="fi-FI" dirty="0"/>
              <a:t>: </a:t>
            </a:r>
            <a:r>
              <a:rPr lang="fi-FI" dirty="0" err="1"/>
              <a:t>God</a:t>
            </a:r>
            <a:r>
              <a:rPr lang="fi-FI" dirty="0"/>
              <a:t>!’</a:t>
            </a:r>
          </a:p>
          <a:p>
            <a:r>
              <a:rPr lang="fi-FI" dirty="0"/>
              <a:t> </a:t>
            </a:r>
          </a:p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3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751344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/>
              <a:t>                Salutación </a:t>
            </a:r>
            <a:r>
              <a:rPr lang="es-ES" sz="2000" b="1" i="1" dirty="0"/>
              <a:t>al águila</a:t>
            </a:r>
            <a:r>
              <a:rPr lang="es-ES" sz="2000" b="1" dirty="0"/>
              <a:t> </a:t>
            </a:r>
            <a:r>
              <a:rPr lang="es-ES" b="1" dirty="0"/>
              <a:t>en </a:t>
            </a:r>
            <a:r>
              <a:rPr lang="es-ES" b="1" u="sng" dirty="0"/>
              <a:t>El canto errante </a:t>
            </a:r>
            <a:r>
              <a:rPr lang="es-ES" b="1" dirty="0"/>
              <a:t>(1907)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Welcome</a:t>
            </a:r>
            <a:r>
              <a:rPr lang="en-US" dirty="0"/>
              <a:t>, magical Eagle! With strong and huge wings</a:t>
            </a:r>
          </a:p>
          <a:p>
            <a:r>
              <a:rPr lang="en-US" dirty="0"/>
              <a:t>You cast your great shadow throughout the South.</a:t>
            </a:r>
          </a:p>
          <a:p>
            <a:r>
              <a:rPr lang="en-US" dirty="0"/>
              <a:t>In your talons, ringed in the most brilliant red,</a:t>
            </a:r>
          </a:p>
          <a:p>
            <a:r>
              <a:rPr lang="en-US" dirty="0"/>
              <a:t>You bring in full glory, the color of endless hope,</a:t>
            </a:r>
          </a:p>
          <a:p>
            <a:r>
              <a:rPr lang="en-US" dirty="0"/>
              <a:t>In your beak, the olive branch of a fertile ground for peace.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Welcome, oh magical Eagle, loved so much by Walt Whitman.</a:t>
            </a:r>
          </a:p>
          <a:p>
            <a:r>
              <a:rPr lang="en-US" dirty="0"/>
              <a:t>He would have praised you at this Olympic event,</a:t>
            </a:r>
          </a:p>
          <a:p>
            <a:r>
              <a:rPr lang="en-US" dirty="0"/>
              <a:t>Bearing the noble and magnificent symbol you are</a:t>
            </a:r>
          </a:p>
          <a:p>
            <a:r>
              <a:rPr lang="en-US" dirty="0"/>
              <a:t>From the throne of Jupiter to the great continent up North…</a:t>
            </a:r>
          </a:p>
        </p:txBody>
      </p:sp>
    </p:spTree>
    <p:extLst>
      <p:ext uri="{BB962C8B-B14F-4D97-AF65-F5344CB8AC3E}">
        <p14:creationId xmlns:p14="http://schemas.microsoft.com/office/powerpoint/2010/main" val="11238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36712"/>
            <a:ext cx="648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/>
              <a:t>                    </a:t>
            </a:r>
            <a:endParaRPr lang="es-ES" dirty="0" smtClean="0"/>
          </a:p>
          <a:p>
            <a:endParaRPr lang="es-ES" dirty="0"/>
          </a:p>
          <a:p>
            <a:r>
              <a:rPr lang="es-ES" sz="2000" dirty="0"/>
              <a:t>“E </a:t>
            </a:r>
            <a:r>
              <a:rPr lang="es-ES" sz="2000" dirty="0" err="1"/>
              <a:t>pluribus</a:t>
            </a:r>
            <a:r>
              <a:rPr lang="es-ES" sz="2000" dirty="0"/>
              <a:t> </a:t>
            </a:r>
            <a:r>
              <a:rPr lang="es-ES" sz="2000" dirty="0" err="1"/>
              <a:t>unum</a:t>
            </a:r>
            <a:r>
              <a:rPr lang="es-ES" sz="2000" dirty="0"/>
              <a:t>! ¡Gloria, victoria, trabajo!</a:t>
            </a:r>
          </a:p>
          <a:p>
            <a:r>
              <a:rPr lang="es-ES" sz="2000" dirty="0"/>
              <a:t> Tráenos los secretos de las labores del Norte,/</a:t>
            </a:r>
          </a:p>
          <a:p>
            <a:r>
              <a:rPr lang="es-ES" sz="2000" dirty="0"/>
              <a:t>y que los hijos nuestros dejen de ser los </a:t>
            </a:r>
            <a:r>
              <a:rPr lang="es-ES" sz="2000" dirty="0" err="1"/>
              <a:t>rétores</a:t>
            </a:r>
            <a:r>
              <a:rPr lang="es-ES" sz="2000" dirty="0"/>
              <a:t> latinos,</a:t>
            </a:r>
          </a:p>
          <a:p>
            <a:r>
              <a:rPr lang="es-ES" sz="2000" dirty="0"/>
              <a:t> y aprendan de los yanquis la constancia, el vigor, el carácter”.</a:t>
            </a:r>
          </a:p>
          <a:p>
            <a:endParaRPr lang="es-ES" sz="2000" dirty="0"/>
          </a:p>
          <a:p>
            <a:r>
              <a:rPr lang="es-ES" sz="2000" dirty="0"/>
              <a:t>“E </a:t>
            </a:r>
            <a:r>
              <a:rPr lang="es-ES" sz="2000" dirty="0" err="1"/>
              <a:t>pluribus</a:t>
            </a:r>
            <a:r>
              <a:rPr lang="es-ES" sz="2000" dirty="0"/>
              <a:t> </a:t>
            </a:r>
            <a:r>
              <a:rPr lang="es-ES" sz="2000" dirty="0" err="1"/>
              <a:t>unum</a:t>
            </a:r>
            <a:r>
              <a:rPr lang="es-ES" sz="2000" dirty="0"/>
              <a:t>! </a:t>
            </a:r>
            <a:r>
              <a:rPr lang="es-ES" sz="2000" dirty="0" err="1"/>
              <a:t>Goria</a:t>
            </a:r>
            <a:r>
              <a:rPr lang="es-ES" sz="2000" dirty="0"/>
              <a:t>, </a:t>
            </a:r>
            <a:r>
              <a:rPr lang="es-ES" sz="2000" dirty="0" err="1"/>
              <a:t>victory</a:t>
            </a:r>
            <a:r>
              <a:rPr lang="es-ES" sz="2000" dirty="0"/>
              <a:t>, </a:t>
            </a:r>
            <a:r>
              <a:rPr lang="es-ES" sz="2000" dirty="0" err="1"/>
              <a:t>toil</a:t>
            </a:r>
            <a:r>
              <a:rPr lang="es-ES" sz="2000" dirty="0"/>
              <a:t>! </a:t>
            </a:r>
          </a:p>
          <a:p>
            <a:r>
              <a:rPr lang="es-ES" sz="2000" dirty="0" err="1"/>
              <a:t>Bring</a:t>
            </a:r>
            <a:r>
              <a:rPr lang="es-ES" sz="2000" dirty="0"/>
              <a:t> </a:t>
            </a:r>
            <a:r>
              <a:rPr lang="es-ES" sz="2000" dirty="0" err="1"/>
              <a:t>us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secrets</a:t>
            </a:r>
            <a:r>
              <a:rPr lang="es-ES" sz="2000" dirty="0"/>
              <a:t> of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labors</a:t>
            </a:r>
            <a:r>
              <a:rPr lang="es-ES" sz="2000" dirty="0"/>
              <a:t> of </a:t>
            </a:r>
            <a:r>
              <a:rPr lang="es-ES" sz="2000" dirty="0" err="1"/>
              <a:t>the</a:t>
            </a:r>
            <a:r>
              <a:rPr lang="es-ES" sz="2000" dirty="0"/>
              <a:t> North</a:t>
            </a:r>
          </a:p>
          <a:p>
            <a:r>
              <a:rPr lang="es-ES" sz="2000" dirty="0"/>
              <a:t>And </a:t>
            </a:r>
            <a:r>
              <a:rPr lang="es-ES" sz="2000" dirty="0" err="1"/>
              <a:t>let</a:t>
            </a:r>
            <a:r>
              <a:rPr lang="es-ES" sz="2000" dirty="0"/>
              <a:t> </a:t>
            </a:r>
            <a:r>
              <a:rPr lang="es-ES" sz="2000" dirty="0" err="1"/>
              <a:t>our</a:t>
            </a:r>
            <a:r>
              <a:rPr lang="es-ES" sz="2000" dirty="0"/>
              <a:t> </a:t>
            </a:r>
            <a:r>
              <a:rPr lang="es-ES" sz="2000" dirty="0" err="1"/>
              <a:t>sons</a:t>
            </a:r>
            <a:r>
              <a:rPr lang="es-ES" sz="2000" dirty="0"/>
              <a:t> </a:t>
            </a:r>
            <a:r>
              <a:rPr lang="es-ES" sz="2000" dirty="0" err="1"/>
              <a:t>cease</a:t>
            </a:r>
            <a:r>
              <a:rPr lang="es-ES" sz="2000" dirty="0"/>
              <a:t> to be </a:t>
            </a:r>
            <a:r>
              <a:rPr lang="es-ES" sz="2000" dirty="0" err="1"/>
              <a:t>Latin</a:t>
            </a:r>
            <a:r>
              <a:rPr lang="es-ES" sz="2000" dirty="0"/>
              <a:t> </a:t>
            </a:r>
            <a:r>
              <a:rPr lang="es-ES" sz="2000" dirty="0" err="1"/>
              <a:t>rhetoricians</a:t>
            </a:r>
            <a:r>
              <a:rPr lang="es-ES" sz="2000" dirty="0"/>
              <a:t>,</a:t>
            </a:r>
          </a:p>
          <a:p>
            <a:r>
              <a:rPr lang="es-ES" sz="2000" dirty="0"/>
              <a:t>And </a:t>
            </a:r>
            <a:r>
              <a:rPr lang="es-ES" sz="2000" dirty="0" err="1"/>
              <a:t>learn</a:t>
            </a:r>
            <a:r>
              <a:rPr lang="es-ES" sz="2000" dirty="0"/>
              <a:t> </a:t>
            </a:r>
            <a:r>
              <a:rPr lang="es-ES" sz="2000" dirty="0" err="1"/>
              <a:t>form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Yankees</a:t>
            </a:r>
            <a:r>
              <a:rPr lang="es-ES" sz="2000" dirty="0"/>
              <a:t> </a:t>
            </a:r>
            <a:r>
              <a:rPr lang="es-ES" sz="2000" dirty="0" err="1"/>
              <a:t>perseverance</a:t>
            </a:r>
            <a:r>
              <a:rPr lang="es-ES" sz="2000" dirty="0"/>
              <a:t>, vigor, and </a:t>
            </a:r>
            <a:r>
              <a:rPr lang="es-ES" sz="2000" dirty="0" smtClean="0"/>
              <a:t>carácter”</a:t>
            </a:r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i="1" dirty="0" smtClean="0"/>
              <a:t>¡</a:t>
            </a:r>
            <a:r>
              <a:rPr lang="es-ES" sz="2000" i="1" dirty="0"/>
              <a:t>Que la Latina América reciba tu mágica </a:t>
            </a:r>
            <a:r>
              <a:rPr lang="es-ES" sz="2000" i="1" dirty="0" smtClean="0"/>
              <a:t>influencia</a:t>
            </a:r>
          </a:p>
          <a:p>
            <a:r>
              <a:rPr lang="es-ES" sz="2000" i="1" dirty="0" smtClean="0"/>
              <a:t>y </a:t>
            </a:r>
            <a:r>
              <a:rPr lang="es-ES" sz="2000" i="1" dirty="0"/>
              <a:t>que renazca un nuevo Olimpo, lleno de dioses y héroes</a:t>
            </a:r>
            <a:r>
              <a:rPr lang="es-ES" sz="2000" i="1" dirty="0" smtClean="0"/>
              <a:t>!</a:t>
            </a:r>
            <a:r>
              <a:rPr lang="es-ES" sz="2000" dirty="0" smtClean="0"/>
              <a:t> 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797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764704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dirty="0" smtClean="0"/>
              <a:t>Sobre la </a:t>
            </a:r>
            <a:r>
              <a:rPr lang="es-ES" b="1" dirty="0" smtClean="0"/>
              <a:t>Salutación:</a:t>
            </a:r>
          </a:p>
          <a:p>
            <a:endParaRPr lang="es-ES" i="1" dirty="0"/>
          </a:p>
          <a:p>
            <a:r>
              <a:rPr lang="es-ES" i="1" dirty="0" smtClean="0"/>
              <a:t>“Rubén </a:t>
            </a:r>
            <a:r>
              <a:rPr lang="es-ES" i="1" dirty="0"/>
              <a:t>no concibe sus esperanzas puestas al servicio del imperialismo yanqui, mas sí en la libre América, en el Nuevo Mundo de Paz y de Concordia que abarca, para ponerlos al servicio del hombre, de Norte a Sur todas las latitudes” (Cuadernos Americanos, México, vol. 14, No. 4, julio-agosto, 1942. p. 221</a:t>
            </a:r>
            <a:r>
              <a:rPr lang="es-ES" i="1" dirty="0" smtClean="0"/>
              <a:t>).</a:t>
            </a:r>
          </a:p>
          <a:p>
            <a:r>
              <a:rPr lang="es-ES" dirty="0" smtClean="0"/>
              <a:t>					</a:t>
            </a:r>
            <a:r>
              <a:rPr lang="es-ES" dirty="0"/>
              <a:t> Juan Larrea </a:t>
            </a:r>
          </a:p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000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sz="2400" dirty="0"/>
          </a:p>
          <a:p>
            <a:r>
              <a:rPr lang="fi-FI" sz="2400" dirty="0" smtClean="0"/>
              <a:t>Los </a:t>
            </a:r>
            <a:r>
              <a:rPr lang="fi-FI" sz="2400" dirty="0" err="1"/>
              <a:t>Estados</a:t>
            </a:r>
            <a:r>
              <a:rPr lang="fi-FI" sz="2400" dirty="0"/>
              <a:t> </a:t>
            </a:r>
            <a:r>
              <a:rPr lang="fi-FI" sz="2400" dirty="0" err="1"/>
              <a:t>Unidos</a:t>
            </a:r>
            <a:r>
              <a:rPr lang="fi-FI" sz="2400" dirty="0"/>
              <a:t> </a:t>
            </a:r>
            <a:r>
              <a:rPr lang="fi-FI" sz="2400" dirty="0" err="1"/>
              <a:t>son</a:t>
            </a:r>
            <a:r>
              <a:rPr lang="fi-FI" sz="2400" dirty="0"/>
              <a:t> </a:t>
            </a:r>
            <a:r>
              <a:rPr lang="fi-FI" sz="2400" dirty="0" err="1"/>
              <a:t>potentes</a:t>
            </a:r>
            <a:r>
              <a:rPr lang="fi-FI" sz="2400" dirty="0"/>
              <a:t> y </a:t>
            </a:r>
            <a:r>
              <a:rPr lang="fi-FI" sz="2400" dirty="0" err="1"/>
              <a:t>grandes</a:t>
            </a:r>
            <a:r>
              <a:rPr lang="fi-FI" sz="2400" dirty="0"/>
              <a:t>. </a:t>
            </a:r>
            <a:br>
              <a:rPr lang="fi-FI" sz="2400" dirty="0"/>
            </a:br>
            <a:r>
              <a:rPr lang="fi-FI" sz="2400" dirty="0"/>
              <a:t>Cuando </a:t>
            </a:r>
            <a:r>
              <a:rPr lang="fi-FI" sz="2400" dirty="0" err="1"/>
              <a:t>ellos</a:t>
            </a:r>
            <a:r>
              <a:rPr lang="fi-FI" sz="2400" dirty="0"/>
              <a:t> se </a:t>
            </a:r>
            <a:r>
              <a:rPr lang="fi-FI" sz="2400" dirty="0" err="1"/>
              <a:t>estremecen</a:t>
            </a:r>
            <a:r>
              <a:rPr lang="fi-FI" sz="2400" dirty="0"/>
              <a:t> </a:t>
            </a:r>
            <a:r>
              <a:rPr lang="fi-FI" sz="2400" dirty="0" err="1"/>
              <a:t>hay</a:t>
            </a:r>
            <a:r>
              <a:rPr lang="fi-FI" sz="2400" dirty="0"/>
              <a:t> un </a:t>
            </a:r>
            <a:r>
              <a:rPr lang="fi-FI" sz="2400" dirty="0" err="1"/>
              <a:t>hondo</a:t>
            </a:r>
            <a:r>
              <a:rPr lang="fi-FI" sz="2400" dirty="0"/>
              <a:t> </a:t>
            </a:r>
            <a:r>
              <a:rPr lang="fi-FI" sz="2400" dirty="0" err="1"/>
              <a:t>temblor</a:t>
            </a:r>
            <a:r>
              <a:rPr lang="fi-FI" sz="2400" dirty="0"/>
              <a:t> </a:t>
            </a:r>
            <a:br>
              <a:rPr lang="fi-FI" sz="2400" dirty="0"/>
            </a:br>
            <a:r>
              <a:rPr lang="fi-FI" sz="2400" dirty="0" err="1"/>
              <a:t>que</a:t>
            </a:r>
            <a:r>
              <a:rPr lang="fi-FI" sz="2400" dirty="0"/>
              <a:t> </a:t>
            </a:r>
            <a:r>
              <a:rPr lang="fi-FI" sz="2400" dirty="0" err="1"/>
              <a:t>pasa</a:t>
            </a:r>
            <a:r>
              <a:rPr lang="fi-FI" sz="2400" dirty="0"/>
              <a:t> </a:t>
            </a:r>
            <a:r>
              <a:rPr lang="fi-FI" sz="2400" dirty="0" err="1"/>
              <a:t>por</a:t>
            </a:r>
            <a:r>
              <a:rPr lang="fi-FI" sz="2400" dirty="0"/>
              <a:t> las </a:t>
            </a:r>
            <a:r>
              <a:rPr lang="fi-FI" sz="2400" dirty="0" err="1"/>
              <a:t>vértebras</a:t>
            </a:r>
            <a:r>
              <a:rPr lang="fi-FI" sz="2400" dirty="0"/>
              <a:t> </a:t>
            </a:r>
            <a:r>
              <a:rPr lang="fi-FI" sz="2400" dirty="0" err="1"/>
              <a:t>enormes</a:t>
            </a:r>
            <a:r>
              <a:rPr lang="fi-FI" sz="2400" dirty="0"/>
              <a:t> de </a:t>
            </a:r>
            <a:r>
              <a:rPr lang="fi-FI" sz="2400" dirty="0" err="1"/>
              <a:t>los</a:t>
            </a:r>
            <a:r>
              <a:rPr lang="fi-FI" sz="2400" dirty="0"/>
              <a:t> </a:t>
            </a:r>
            <a:r>
              <a:rPr lang="fi-FI" sz="2400" dirty="0" err="1" smtClean="0"/>
              <a:t>Andes</a:t>
            </a:r>
            <a:endParaRPr lang="fi-FI" sz="2400" dirty="0" smtClean="0"/>
          </a:p>
          <a:p>
            <a:endParaRPr lang="fi-FI" sz="2400" dirty="0"/>
          </a:p>
          <a:p>
            <a:endParaRPr lang="fi-FI" sz="2400" dirty="0" smtClean="0"/>
          </a:p>
          <a:p>
            <a:r>
              <a:rPr lang="fi-FI" sz="2400" dirty="0"/>
              <a:t>The United </a:t>
            </a:r>
            <a:r>
              <a:rPr lang="fi-FI" sz="2400" dirty="0" err="1"/>
              <a:t>States</a:t>
            </a:r>
            <a:r>
              <a:rPr lang="fi-FI" sz="2400" dirty="0"/>
              <a:t> is </a:t>
            </a:r>
            <a:r>
              <a:rPr lang="fi-FI" sz="2400" dirty="0" err="1"/>
              <a:t>potent</a:t>
            </a:r>
            <a:r>
              <a:rPr lang="fi-FI" sz="2400" dirty="0"/>
              <a:t> and </a:t>
            </a:r>
            <a:r>
              <a:rPr lang="fi-FI" sz="2400" dirty="0" err="1"/>
              <a:t>great</a:t>
            </a:r>
            <a:r>
              <a:rPr lang="fi-FI" sz="2400" dirty="0"/>
              <a:t>. </a:t>
            </a:r>
            <a:br>
              <a:rPr lang="fi-FI" sz="2400" dirty="0"/>
            </a:br>
            <a:r>
              <a:rPr lang="fi-FI" sz="2400" dirty="0" err="1"/>
              <a:t>When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shake</a:t>
            </a:r>
            <a:r>
              <a:rPr lang="fi-FI" sz="2400" dirty="0"/>
              <a:t> </a:t>
            </a:r>
            <a:r>
              <a:rPr lang="fi-FI" sz="2400" dirty="0" err="1"/>
              <a:t>there</a:t>
            </a:r>
            <a:r>
              <a:rPr lang="fi-FI" sz="2400" dirty="0"/>
              <a:t> is a </a:t>
            </a:r>
            <a:r>
              <a:rPr lang="fi-FI" sz="2400" dirty="0" err="1"/>
              <a:t>deep</a:t>
            </a:r>
            <a:r>
              <a:rPr lang="fi-FI" sz="2400" dirty="0"/>
              <a:t> </a:t>
            </a:r>
            <a:r>
              <a:rPr lang="fi-FI" sz="2400" dirty="0" err="1"/>
              <a:t>tremblor</a:t>
            </a:r>
            <a:r>
              <a:rPr lang="fi-FI" sz="2400" dirty="0"/>
              <a:t> </a:t>
            </a:r>
            <a:br>
              <a:rPr lang="fi-FI" sz="2400" dirty="0"/>
            </a:b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passes</a:t>
            </a:r>
            <a:r>
              <a:rPr lang="fi-FI" sz="2400" dirty="0"/>
              <a:t> </a:t>
            </a:r>
            <a:r>
              <a:rPr lang="fi-FI" sz="2400" dirty="0" err="1"/>
              <a:t>through</a:t>
            </a:r>
            <a:r>
              <a:rPr lang="fi-FI" sz="2400" dirty="0"/>
              <a:t> the </a:t>
            </a:r>
            <a:r>
              <a:rPr lang="fi-FI" sz="2400" dirty="0" err="1"/>
              <a:t>enormous</a:t>
            </a:r>
            <a:r>
              <a:rPr lang="fi-FI" sz="2400" dirty="0"/>
              <a:t> </a:t>
            </a:r>
            <a:r>
              <a:rPr lang="fi-FI" sz="2400" dirty="0" err="1"/>
              <a:t>vertebrae</a:t>
            </a:r>
            <a:r>
              <a:rPr lang="fi-FI" sz="2400" dirty="0"/>
              <a:t> of the </a:t>
            </a:r>
            <a:r>
              <a:rPr lang="fi-FI" sz="2400" dirty="0" err="1"/>
              <a:t>Andes</a:t>
            </a:r>
            <a:r>
              <a:rPr lang="fi-FI" sz="2400" dirty="0"/>
              <a:t>. </a:t>
            </a:r>
            <a:endParaRPr lang="fi-FI" sz="2400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5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79874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uvahaun tulos haulle condor en los and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02" y="338535"/>
            <a:ext cx="6201834" cy="29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uvahaun tulos haulle agui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694578"/>
            <a:ext cx="4752528" cy="26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403648" y="2780928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www.slideshare.net/nicaraguaeduca?utm_campaign=profiletracking&amp;utm_medium=sssite&amp;utm_source=ssslideview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Slide</a:t>
            </a:r>
            <a:r>
              <a:rPr lang="fi-FI" dirty="0" smtClean="0"/>
              <a:t> 21, </a:t>
            </a:r>
            <a:r>
              <a:rPr lang="fi-FI" dirty="0" err="1" smtClean="0"/>
              <a:t>España</a:t>
            </a:r>
            <a:r>
              <a:rPr lang="fi-FI" dirty="0" smtClean="0"/>
              <a:t> </a:t>
            </a:r>
            <a:r>
              <a:rPr lang="fi-FI" dirty="0" err="1" smtClean="0"/>
              <a:t>contempránea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31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138356"/>
            <a:ext cx="8820472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spcAft>
                <a:spcPts val="300"/>
              </a:spcAft>
            </a:pPr>
            <a:r>
              <a:rPr lang="fi-FI" sz="3200" b="1" dirty="0" smtClean="0">
                <a:latin typeface="Arial"/>
                <a:ea typeface="Times New Roman"/>
                <a:cs typeface="Arial"/>
              </a:rPr>
              <a:t>                                 </a:t>
            </a:r>
            <a:r>
              <a:rPr lang="fi-FI" sz="3200" b="1" dirty="0" err="1" smtClean="0">
                <a:latin typeface="Arial"/>
                <a:ea typeface="Times New Roman"/>
                <a:cs typeface="Arial"/>
              </a:rPr>
              <a:t>Poesía</a:t>
            </a:r>
            <a:r>
              <a:rPr lang="fi-FI" sz="3200" b="1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>
              <a:spcBef>
                <a:spcPts val="360"/>
              </a:spcBef>
              <a:spcAft>
                <a:spcPts val="300"/>
              </a:spcAft>
            </a:pPr>
            <a:endParaRPr lang="fi-FI" sz="2400" b="1" dirty="0">
              <a:latin typeface="Arial"/>
              <a:ea typeface="Times New Roman"/>
              <a:cs typeface="Cambria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Abrojos</a:t>
            </a:r>
            <a:r>
              <a:rPr lang="fi-FI" sz="1600" dirty="0">
                <a:latin typeface="Arial"/>
                <a:ea typeface="Calibri"/>
                <a:cs typeface="Arial"/>
              </a:rPr>
              <a:t>. Chile, 1887.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Rimas</a:t>
            </a:r>
            <a:r>
              <a:rPr lang="fi-FI" sz="1600" dirty="0">
                <a:latin typeface="Arial"/>
                <a:ea typeface="Calibri"/>
                <a:cs typeface="Arial"/>
              </a:rPr>
              <a:t>.  Chile, 1887.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Azul</a:t>
            </a:r>
            <a:r>
              <a:rPr lang="fi-FI" sz="1600" i="1" dirty="0" err="1" smtClean="0">
                <a:latin typeface="Arial"/>
                <a:ea typeface="Calibri"/>
                <a:cs typeface="Arial"/>
              </a:rPr>
              <a:t>...</a:t>
            </a:r>
            <a:r>
              <a:rPr lang="fi-FI" sz="1600" dirty="0" err="1" smtClean="0">
                <a:latin typeface="Arial"/>
                <a:ea typeface="Calibri"/>
                <a:cs typeface="Arial"/>
              </a:rPr>
              <a:t>Chile</a:t>
            </a:r>
            <a:r>
              <a:rPr lang="fi-FI" sz="1600" dirty="0">
                <a:latin typeface="Arial"/>
                <a:ea typeface="Calibri"/>
                <a:cs typeface="Arial"/>
              </a:rPr>
              <a:t>, 1888. 2da </a:t>
            </a:r>
            <a:r>
              <a:rPr lang="fi-FI" sz="1600" dirty="0" err="1">
                <a:latin typeface="Arial"/>
                <a:ea typeface="Calibri"/>
                <a:cs typeface="Arial"/>
              </a:rPr>
              <a:t>edición</a:t>
            </a:r>
            <a:r>
              <a:rPr lang="fi-FI" sz="1600" dirty="0">
                <a:latin typeface="Arial"/>
                <a:ea typeface="Calibri"/>
                <a:cs typeface="Arial"/>
              </a:rPr>
              <a:t>, </a:t>
            </a:r>
            <a:r>
              <a:rPr lang="fi-FI" sz="1600" dirty="0" err="1">
                <a:latin typeface="Arial"/>
                <a:ea typeface="Calibri"/>
                <a:cs typeface="Arial"/>
              </a:rPr>
              <a:t>ampliada</a:t>
            </a:r>
            <a:r>
              <a:rPr lang="fi-FI" sz="1600" dirty="0">
                <a:latin typeface="Arial"/>
                <a:ea typeface="Calibri"/>
                <a:cs typeface="Arial"/>
              </a:rPr>
              <a:t>. Guatemala, 1890. 3ra. </a:t>
            </a:r>
            <a:r>
              <a:rPr lang="fi-FI" sz="1600" dirty="0" err="1">
                <a:latin typeface="Arial"/>
                <a:ea typeface="Calibri"/>
                <a:cs typeface="Arial"/>
              </a:rPr>
              <a:t>edición</a:t>
            </a:r>
            <a:r>
              <a:rPr lang="fi-FI" sz="1600" dirty="0">
                <a:latin typeface="Arial"/>
                <a:ea typeface="Calibri"/>
                <a:cs typeface="Arial"/>
              </a:rPr>
              <a:t>, </a:t>
            </a:r>
            <a:r>
              <a:rPr lang="fi-FI" sz="1600" dirty="0" err="1">
                <a:latin typeface="Arial"/>
                <a:ea typeface="Calibri"/>
                <a:cs typeface="Arial"/>
              </a:rPr>
              <a:t>Argentina</a:t>
            </a:r>
            <a:r>
              <a:rPr lang="fi-FI" sz="1600" dirty="0">
                <a:latin typeface="Arial"/>
                <a:ea typeface="Calibri"/>
                <a:cs typeface="Arial"/>
              </a:rPr>
              <a:t>, 1905.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Canto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épico</a:t>
            </a:r>
            <a:r>
              <a:rPr lang="fi-FI" sz="1600" i="1" dirty="0">
                <a:latin typeface="Arial"/>
                <a:ea typeface="Calibri"/>
                <a:cs typeface="Arial"/>
              </a:rPr>
              <a:t> a las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glorias</a:t>
            </a:r>
            <a:r>
              <a:rPr lang="fi-FI" sz="1600" i="1" dirty="0">
                <a:latin typeface="Arial"/>
                <a:ea typeface="Calibri"/>
                <a:cs typeface="Arial"/>
              </a:rPr>
              <a:t> de Chile</a:t>
            </a:r>
            <a:r>
              <a:rPr lang="fi-FI" sz="1600" dirty="0">
                <a:latin typeface="Arial"/>
                <a:ea typeface="Calibri"/>
                <a:cs typeface="Arial"/>
              </a:rPr>
              <a:t>. Chile, 1887. 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Primeras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notas,-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Epístolas</a:t>
            </a:r>
            <a:r>
              <a:rPr lang="fi-FI" sz="1600" i="1" dirty="0">
                <a:latin typeface="Arial"/>
                <a:ea typeface="Calibri"/>
                <a:cs typeface="Arial"/>
              </a:rPr>
              <a:t> y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poemas-</a:t>
            </a:r>
            <a:r>
              <a:rPr lang="fi-FI" sz="1600" i="1" dirty="0">
                <a:latin typeface="Arial"/>
                <a:ea typeface="Calibri"/>
                <a:cs typeface="Arial"/>
              </a:rPr>
              <a:t> , 1885</a:t>
            </a:r>
            <a:r>
              <a:rPr lang="fi-FI" sz="1600" dirty="0">
                <a:latin typeface="Arial"/>
                <a:ea typeface="Calibri"/>
                <a:cs typeface="Arial"/>
              </a:rPr>
              <a:t>, Nicaragua, 1888.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Prosas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profanas</a:t>
            </a:r>
            <a:r>
              <a:rPr lang="fi-FI" sz="1600" i="1" dirty="0">
                <a:latin typeface="Arial"/>
                <a:ea typeface="Calibri"/>
                <a:cs typeface="Arial"/>
              </a:rPr>
              <a:t> y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otros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 smtClean="0">
                <a:latin typeface="Arial"/>
                <a:ea typeface="Calibri"/>
                <a:cs typeface="Arial"/>
              </a:rPr>
              <a:t>poemas</a:t>
            </a:r>
            <a:r>
              <a:rPr lang="fi-FI" sz="1600" dirty="0" smtClean="0">
                <a:latin typeface="Arial"/>
                <a:ea typeface="Calibri"/>
                <a:cs typeface="Arial"/>
              </a:rPr>
              <a:t>. Buenos </a:t>
            </a:r>
            <a:r>
              <a:rPr lang="fi-FI" sz="1600" dirty="0">
                <a:latin typeface="Arial"/>
                <a:ea typeface="Calibri"/>
                <a:cs typeface="Arial"/>
              </a:rPr>
              <a:t>Aires, 1896. 2da. </a:t>
            </a:r>
            <a:r>
              <a:rPr lang="fi-FI" sz="1600" dirty="0" err="1">
                <a:latin typeface="Arial"/>
                <a:ea typeface="Calibri"/>
                <a:cs typeface="Arial"/>
              </a:rPr>
              <a:t>edición</a:t>
            </a:r>
            <a:r>
              <a:rPr lang="fi-FI" sz="1600" dirty="0">
                <a:latin typeface="Arial"/>
                <a:ea typeface="Calibri"/>
                <a:cs typeface="Arial"/>
              </a:rPr>
              <a:t>, </a:t>
            </a:r>
            <a:r>
              <a:rPr lang="fi-FI" sz="1600" dirty="0" err="1">
                <a:latin typeface="Arial"/>
                <a:ea typeface="Calibri"/>
                <a:cs typeface="Arial"/>
              </a:rPr>
              <a:t>ampliada</a:t>
            </a:r>
            <a:r>
              <a:rPr lang="fi-FI" sz="1600" dirty="0">
                <a:latin typeface="Arial"/>
                <a:ea typeface="Calibri"/>
                <a:cs typeface="Arial"/>
              </a:rPr>
              <a:t>, </a:t>
            </a:r>
            <a:r>
              <a:rPr lang="fi-FI" sz="1600" dirty="0" err="1">
                <a:latin typeface="Arial"/>
                <a:ea typeface="Calibri"/>
                <a:cs typeface="Arial"/>
              </a:rPr>
              <a:t>París</a:t>
            </a:r>
            <a:r>
              <a:rPr lang="fi-FI" sz="1600" dirty="0">
                <a:latin typeface="Arial"/>
                <a:ea typeface="Calibri"/>
                <a:cs typeface="Arial"/>
              </a:rPr>
              <a:t>, 1901.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Cantos</a:t>
            </a:r>
            <a:r>
              <a:rPr lang="fi-FI" sz="1600" i="1" dirty="0">
                <a:latin typeface="Arial"/>
                <a:ea typeface="Calibri"/>
                <a:cs typeface="Arial"/>
              </a:rPr>
              <a:t> de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vida</a:t>
            </a:r>
            <a:r>
              <a:rPr lang="fi-FI" sz="1600" i="1" dirty="0">
                <a:latin typeface="Arial"/>
                <a:ea typeface="Calibri"/>
                <a:cs typeface="Arial"/>
              </a:rPr>
              <a:t> y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esperanza</a:t>
            </a:r>
            <a:r>
              <a:rPr lang="fi-FI" sz="1600" i="1" dirty="0">
                <a:latin typeface="Arial"/>
                <a:ea typeface="Calibri"/>
                <a:cs typeface="Arial"/>
              </a:rPr>
              <a:t>. Los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cisnes</a:t>
            </a:r>
            <a:r>
              <a:rPr lang="fi-FI" sz="1600" i="1" dirty="0">
                <a:latin typeface="Arial"/>
                <a:ea typeface="Calibri"/>
                <a:cs typeface="Arial"/>
              </a:rPr>
              <a:t> y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otros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 smtClean="0">
                <a:latin typeface="Arial"/>
                <a:ea typeface="Calibri"/>
                <a:cs typeface="Arial"/>
              </a:rPr>
              <a:t>poemas</a:t>
            </a:r>
            <a:r>
              <a:rPr lang="fi-FI" sz="1600" dirty="0" smtClean="0">
                <a:latin typeface="Arial"/>
                <a:ea typeface="Calibri"/>
                <a:cs typeface="Arial"/>
              </a:rPr>
              <a:t>. </a:t>
            </a:r>
            <a:r>
              <a:rPr lang="fi-FI" sz="1600" dirty="0">
                <a:latin typeface="Arial"/>
                <a:ea typeface="Calibri"/>
                <a:cs typeface="Arial"/>
              </a:rPr>
              <a:t>Madrid, 1905.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Oda</a:t>
            </a:r>
            <a:r>
              <a:rPr lang="fi-FI" sz="1600" i="1" dirty="0">
                <a:latin typeface="Arial"/>
                <a:ea typeface="Calibri"/>
                <a:cs typeface="Arial"/>
              </a:rPr>
              <a:t> a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Mitre</a:t>
            </a:r>
            <a:r>
              <a:rPr lang="fi-FI" sz="1600" dirty="0">
                <a:latin typeface="Arial"/>
                <a:ea typeface="Calibri"/>
                <a:cs typeface="Arial"/>
              </a:rPr>
              <a:t>. </a:t>
            </a:r>
            <a:r>
              <a:rPr lang="fi-FI" sz="1600" dirty="0" err="1">
                <a:latin typeface="Arial"/>
                <a:ea typeface="Calibri"/>
                <a:cs typeface="Arial"/>
              </a:rPr>
              <a:t>París</a:t>
            </a:r>
            <a:r>
              <a:rPr lang="fi-FI" sz="1600" dirty="0">
                <a:latin typeface="Arial"/>
                <a:ea typeface="Calibri"/>
                <a:cs typeface="Arial"/>
              </a:rPr>
              <a:t>, 1906.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>
                <a:latin typeface="Arial"/>
                <a:ea typeface="Calibri"/>
                <a:cs typeface="Arial"/>
              </a:rPr>
              <a:t>El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canto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errante</a:t>
            </a:r>
            <a:r>
              <a:rPr lang="fi-FI" sz="1600" dirty="0">
                <a:latin typeface="Arial"/>
                <a:ea typeface="Calibri"/>
                <a:cs typeface="Arial"/>
              </a:rPr>
              <a:t>. Madrid, 1907.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Poema</a:t>
            </a:r>
            <a:r>
              <a:rPr lang="fi-FI" sz="1600" i="1" dirty="0">
                <a:latin typeface="Arial"/>
                <a:ea typeface="Calibri"/>
                <a:cs typeface="Arial"/>
              </a:rPr>
              <a:t> del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otoño</a:t>
            </a:r>
            <a:r>
              <a:rPr lang="fi-FI" sz="1600" i="1" dirty="0">
                <a:latin typeface="Arial"/>
                <a:ea typeface="Calibri"/>
                <a:cs typeface="Arial"/>
              </a:rPr>
              <a:t> y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otros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poemas</a:t>
            </a:r>
            <a:r>
              <a:rPr lang="fi-FI" sz="1600" dirty="0">
                <a:latin typeface="Arial"/>
                <a:ea typeface="Calibri"/>
                <a:cs typeface="Arial"/>
              </a:rPr>
              <a:t>, Madrid, 1910.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Canto</a:t>
            </a:r>
            <a:r>
              <a:rPr lang="fi-FI" sz="1600" i="1" dirty="0">
                <a:latin typeface="Arial"/>
                <a:ea typeface="Calibri"/>
                <a:cs typeface="Arial"/>
              </a:rPr>
              <a:t> a la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Argentina</a:t>
            </a:r>
            <a:r>
              <a:rPr lang="fi-FI" sz="1600" i="1" dirty="0">
                <a:latin typeface="Arial"/>
                <a:ea typeface="Calibri"/>
                <a:cs typeface="Arial"/>
              </a:rPr>
              <a:t> y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otros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poemas</a:t>
            </a:r>
            <a:r>
              <a:rPr lang="fi-FI" sz="1600" dirty="0">
                <a:latin typeface="Arial"/>
                <a:ea typeface="Calibri"/>
                <a:cs typeface="Arial"/>
              </a:rPr>
              <a:t>. Madrid, 1914.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Lira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póstuma</a:t>
            </a:r>
            <a:r>
              <a:rPr lang="fi-FI" sz="1600" dirty="0">
                <a:latin typeface="Arial"/>
                <a:ea typeface="Calibri"/>
                <a:cs typeface="Arial"/>
              </a:rPr>
              <a:t>. Madrid, 1919.</a:t>
            </a:r>
            <a:endParaRPr lang="fi-FI" sz="1600" dirty="0">
              <a:effectLst/>
              <a:latin typeface="Arial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6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95536" y="260648"/>
            <a:ext cx="8280920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spcAft>
                <a:spcPts val="300"/>
              </a:spcAft>
            </a:pPr>
            <a:r>
              <a:rPr lang="fi-FI" sz="3200" b="1" dirty="0" smtClean="0">
                <a:latin typeface="Arial"/>
                <a:ea typeface="Times New Roman"/>
                <a:cs typeface="Arial"/>
              </a:rPr>
              <a:t>                               </a:t>
            </a:r>
            <a:r>
              <a:rPr lang="fi-FI" sz="3200" b="1" dirty="0" err="1" smtClean="0">
                <a:latin typeface="Arial"/>
                <a:ea typeface="Times New Roman"/>
                <a:cs typeface="Arial"/>
              </a:rPr>
              <a:t>Prosa</a:t>
            </a:r>
            <a:r>
              <a:rPr lang="fi-FI" sz="3200" b="1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>
              <a:spcBef>
                <a:spcPts val="360"/>
              </a:spcBef>
              <a:spcAft>
                <a:spcPts val="300"/>
              </a:spcAft>
            </a:pPr>
            <a:endParaRPr lang="fi-FI" sz="2400" b="1" dirty="0">
              <a:latin typeface="Arial"/>
              <a:ea typeface="Times New Roman"/>
              <a:cs typeface="Cambria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dirty="0" smtClean="0">
                <a:latin typeface="Arial"/>
                <a:ea typeface="Calibri"/>
                <a:cs typeface="Arial"/>
              </a:rPr>
              <a:t>Los </a:t>
            </a:r>
            <a:r>
              <a:rPr lang="fi-FI" sz="1600" dirty="0" err="1">
                <a:latin typeface="Arial"/>
                <a:ea typeface="Calibri"/>
                <a:cs typeface="Arial"/>
              </a:rPr>
              <a:t>R</a:t>
            </a:r>
            <a:r>
              <a:rPr lang="fi-FI" sz="1600" dirty="0" err="1" smtClean="0">
                <a:latin typeface="Arial"/>
                <a:ea typeface="Calibri"/>
                <a:cs typeface="Arial"/>
              </a:rPr>
              <a:t>aros</a:t>
            </a:r>
            <a:r>
              <a:rPr lang="fi-FI" sz="1600" dirty="0" smtClean="0">
                <a:latin typeface="Arial"/>
                <a:ea typeface="Calibri"/>
                <a:cs typeface="Arial"/>
              </a:rPr>
              <a:t>. </a:t>
            </a:r>
            <a:r>
              <a:rPr lang="fi-FI" sz="1600" dirty="0" err="1" smtClean="0">
                <a:latin typeface="Arial"/>
                <a:ea typeface="Calibri"/>
                <a:cs typeface="Arial"/>
              </a:rPr>
              <a:t>Argentina</a:t>
            </a:r>
            <a:r>
              <a:rPr lang="fi-FI" sz="1600" dirty="0" smtClean="0">
                <a:latin typeface="Arial"/>
                <a:ea typeface="Calibri"/>
                <a:cs typeface="Arial"/>
              </a:rPr>
              <a:t>, </a:t>
            </a:r>
            <a:r>
              <a:rPr lang="fi-FI" sz="1600" dirty="0">
                <a:latin typeface="Arial"/>
                <a:ea typeface="Calibri"/>
                <a:cs typeface="Arial"/>
              </a:rPr>
              <a:t>1896. </a:t>
            </a:r>
            <a:r>
              <a:rPr lang="fi-FI" sz="1600" dirty="0" err="1">
                <a:latin typeface="Arial"/>
                <a:ea typeface="Calibri"/>
                <a:cs typeface="Arial"/>
              </a:rPr>
              <a:t>Segunda</a:t>
            </a:r>
            <a:r>
              <a:rPr lang="fi-FI" sz="1600" dirty="0">
                <a:latin typeface="Arial"/>
                <a:ea typeface="Calibri"/>
                <a:cs typeface="Arial"/>
              </a:rPr>
              <a:t> </a:t>
            </a:r>
            <a:r>
              <a:rPr lang="fi-FI" sz="1600" dirty="0" err="1">
                <a:latin typeface="Arial"/>
                <a:ea typeface="Calibri"/>
                <a:cs typeface="Arial"/>
              </a:rPr>
              <a:t>edición</a:t>
            </a:r>
            <a:r>
              <a:rPr lang="fi-FI" sz="1600" dirty="0">
                <a:latin typeface="Arial"/>
                <a:ea typeface="Calibri"/>
                <a:cs typeface="Arial"/>
              </a:rPr>
              <a:t>, </a:t>
            </a:r>
            <a:r>
              <a:rPr lang="fi-FI" sz="1600" dirty="0" err="1">
                <a:latin typeface="Arial"/>
                <a:ea typeface="Calibri"/>
                <a:cs typeface="Arial"/>
              </a:rPr>
              <a:t>aumentada</a:t>
            </a:r>
            <a:r>
              <a:rPr lang="fi-FI" sz="1600" dirty="0">
                <a:latin typeface="Arial"/>
                <a:ea typeface="Calibri"/>
                <a:cs typeface="Arial"/>
              </a:rPr>
              <a:t>: Madrid, 1905.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 smtClean="0">
                <a:latin typeface="Arial"/>
                <a:ea typeface="Calibri"/>
                <a:cs typeface="Arial"/>
              </a:rPr>
              <a:t>España</a:t>
            </a:r>
            <a:r>
              <a:rPr lang="fi-FI" sz="1600" i="1" dirty="0" smtClean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 smtClean="0">
                <a:latin typeface="Arial"/>
                <a:ea typeface="Calibri"/>
                <a:cs typeface="Arial"/>
              </a:rPr>
              <a:t>contemporánea</a:t>
            </a:r>
            <a:r>
              <a:rPr lang="fi-FI" sz="1600" i="1" dirty="0" smtClean="0">
                <a:latin typeface="Arial"/>
                <a:ea typeface="Calibri"/>
                <a:cs typeface="Arial"/>
              </a:rPr>
              <a:t>. </a:t>
            </a:r>
            <a:r>
              <a:rPr lang="fi-FI" sz="1600" dirty="0" err="1" smtClean="0">
                <a:latin typeface="Arial"/>
                <a:ea typeface="Calibri"/>
                <a:cs typeface="Arial"/>
              </a:rPr>
              <a:t>París</a:t>
            </a:r>
            <a:r>
              <a:rPr lang="fi-FI" sz="1600" dirty="0">
                <a:latin typeface="Arial"/>
                <a:ea typeface="Calibri"/>
                <a:cs typeface="Arial"/>
              </a:rPr>
              <a:t>, 1901.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Peregrinaciones</a:t>
            </a:r>
            <a:r>
              <a:rPr lang="fi-FI" sz="1600" dirty="0">
                <a:latin typeface="Arial"/>
                <a:ea typeface="Calibri"/>
                <a:cs typeface="Arial"/>
              </a:rPr>
              <a:t>. </a:t>
            </a:r>
            <a:r>
              <a:rPr lang="fi-FI" sz="1600" dirty="0" err="1">
                <a:latin typeface="Arial"/>
                <a:ea typeface="Calibri"/>
                <a:cs typeface="Arial"/>
              </a:rPr>
              <a:t>París</a:t>
            </a:r>
            <a:r>
              <a:rPr lang="fi-FI" sz="1600" dirty="0">
                <a:latin typeface="Arial"/>
                <a:ea typeface="Calibri"/>
                <a:cs typeface="Arial"/>
              </a:rPr>
              <a:t>, 1901.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>
                <a:latin typeface="Arial"/>
                <a:ea typeface="Calibri"/>
                <a:cs typeface="Arial"/>
              </a:rPr>
              <a:t>La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caravana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pasa</a:t>
            </a:r>
            <a:r>
              <a:rPr lang="fi-FI" sz="1600" dirty="0">
                <a:latin typeface="Arial"/>
                <a:ea typeface="Calibri"/>
                <a:cs typeface="Arial"/>
              </a:rPr>
              <a:t>. Paris, 1902.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Tierras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solares</a:t>
            </a:r>
            <a:r>
              <a:rPr lang="fi-FI" sz="1600" dirty="0">
                <a:latin typeface="Arial"/>
                <a:ea typeface="Calibri"/>
                <a:cs typeface="Arial"/>
              </a:rPr>
              <a:t>. Madrid, 1904.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Opiniones</a:t>
            </a:r>
            <a:r>
              <a:rPr lang="fi-FI" sz="1600" dirty="0">
                <a:latin typeface="Arial"/>
                <a:ea typeface="Calibri"/>
                <a:cs typeface="Arial"/>
              </a:rPr>
              <a:t>. Madrid, 1906.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>
                <a:latin typeface="Arial"/>
                <a:ea typeface="Calibri"/>
                <a:cs typeface="Arial"/>
              </a:rPr>
              <a:t>El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viaje</a:t>
            </a:r>
            <a:r>
              <a:rPr lang="fi-FI" sz="1600" i="1" dirty="0">
                <a:latin typeface="Arial"/>
                <a:ea typeface="Calibri"/>
                <a:cs typeface="Arial"/>
              </a:rPr>
              <a:t> a Nicaragua e Intermezzo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tropical</a:t>
            </a:r>
            <a:r>
              <a:rPr lang="fi-FI" sz="1600" dirty="0">
                <a:latin typeface="Arial"/>
                <a:ea typeface="Calibri"/>
                <a:cs typeface="Arial"/>
              </a:rPr>
              <a:t>. Madrid, 1909.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Letras</a:t>
            </a:r>
            <a:r>
              <a:rPr lang="fi-FI" sz="1600" i="1" dirty="0">
                <a:latin typeface="Arial"/>
                <a:ea typeface="Calibri"/>
                <a:cs typeface="Arial"/>
              </a:rPr>
              <a:t>. </a:t>
            </a:r>
            <a:r>
              <a:rPr lang="fi-FI" sz="1600" dirty="0">
                <a:latin typeface="Arial"/>
                <a:ea typeface="Calibri"/>
                <a:cs typeface="Arial"/>
              </a:rPr>
              <a:t>Madrid, 1911.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Todo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al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vuelo</a:t>
            </a:r>
            <a:r>
              <a:rPr lang="fi-FI" sz="1600" dirty="0">
                <a:latin typeface="Arial"/>
                <a:ea typeface="Calibri"/>
                <a:cs typeface="Arial"/>
              </a:rPr>
              <a:t>. Madrid, 1912.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>
                <a:latin typeface="Arial"/>
                <a:ea typeface="Calibri"/>
                <a:cs typeface="Arial"/>
              </a:rPr>
              <a:t>La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vida</a:t>
            </a:r>
            <a:r>
              <a:rPr lang="fi-FI" sz="1600" i="1" dirty="0">
                <a:latin typeface="Arial"/>
                <a:ea typeface="Calibri"/>
                <a:cs typeface="Arial"/>
              </a:rPr>
              <a:t> de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Rubén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Darío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escrita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por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él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mismo</a:t>
            </a:r>
            <a:r>
              <a:rPr lang="fi-FI" sz="1600" dirty="0">
                <a:latin typeface="Arial"/>
                <a:ea typeface="Calibri"/>
                <a:cs typeface="Arial"/>
              </a:rPr>
              <a:t>. Barcelona, 1913.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>
                <a:latin typeface="Arial"/>
                <a:ea typeface="Calibri"/>
                <a:cs typeface="Arial"/>
              </a:rPr>
              <a:t>La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isla</a:t>
            </a:r>
            <a:r>
              <a:rPr lang="fi-FI" sz="1600" i="1" dirty="0">
                <a:latin typeface="Arial"/>
                <a:ea typeface="Calibri"/>
                <a:cs typeface="Arial"/>
              </a:rPr>
              <a:t> de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oro</a:t>
            </a:r>
            <a:r>
              <a:rPr lang="fi-FI" sz="1600" dirty="0">
                <a:latin typeface="Arial"/>
                <a:ea typeface="Calibri"/>
                <a:cs typeface="Arial"/>
              </a:rPr>
              <a:t>. 1915,  inc.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>
                <a:latin typeface="Arial"/>
                <a:ea typeface="Calibri"/>
                <a:cs typeface="Arial"/>
              </a:rPr>
              <a:t>Historia de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mis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libros</a:t>
            </a:r>
            <a:r>
              <a:rPr lang="fi-FI" sz="1600" dirty="0">
                <a:latin typeface="Arial"/>
                <a:ea typeface="Calibri"/>
                <a:cs typeface="Arial"/>
              </a:rPr>
              <a:t>. Madrid, 1916.</a:t>
            </a:r>
            <a:endParaRPr lang="fi-FI" sz="1600" dirty="0">
              <a:latin typeface="Arial"/>
              <a:ea typeface="Calibri"/>
              <a:cs typeface="Calibri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fi-FI" sz="1600" i="1" dirty="0" err="1">
                <a:latin typeface="Arial"/>
                <a:ea typeface="Calibri"/>
                <a:cs typeface="Arial"/>
              </a:rPr>
              <a:t>Prosa</a:t>
            </a:r>
            <a:r>
              <a:rPr lang="fi-FI" sz="1600" i="1" dirty="0">
                <a:latin typeface="Arial"/>
                <a:ea typeface="Calibri"/>
                <a:cs typeface="Arial"/>
              </a:rPr>
              <a:t> </a:t>
            </a:r>
            <a:r>
              <a:rPr lang="fi-FI" sz="1600" i="1" dirty="0" err="1">
                <a:latin typeface="Arial"/>
                <a:ea typeface="Calibri"/>
                <a:cs typeface="Arial"/>
              </a:rPr>
              <a:t>dispersa</a:t>
            </a:r>
            <a:r>
              <a:rPr lang="fi-FI" sz="1600" dirty="0">
                <a:latin typeface="Arial"/>
                <a:ea typeface="Calibri"/>
                <a:cs typeface="Arial"/>
              </a:rPr>
              <a:t>. Madrid, 1919.</a:t>
            </a:r>
            <a:endParaRPr lang="fi-FI" sz="1600" dirty="0">
              <a:effectLst/>
              <a:latin typeface="Arial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0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ÓLOGO&#10;espíritus: La influencia decisiva de este poeta en la li-&#10;teratura española, ya que él es un fruto, el mejor fru-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982443" cy="62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79512" y="116632"/>
            <a:ext cx="885698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solidFill>
                  <a:srgbClr val="FF0000"/>
                </a:solidFill>
              </a:rPr>
              <a:t>USA hylkää 200-vuotisen </a:t>
            </a:r>
            <a:r>
              <a:rPr lang="fi-FI" sz="1600" b="1" dirty="0" smtClean="0">
                <a:solidFill>
                  <a:srgbClr val="FF0000"/>
                </a:solidFill>
              </a:rPr>
              <a:t>Monroen opin</a:t>
            </a:r>
          </a:p>
          <a:p>
            <a:r>
              <a:rPr lang="fi-FI" sz="1600" dirty="0" smtClean="0">
                <a:solidFill>
                  <a:srgbClr val="FF0000"/>
                </a:solidFill>
              </a:rPr>
              <a:t>Monroen doktriini on vaikuttanut vahvasti erityisesti Yhdysvaltojen ja Latinalaisen Amerikan suhteisiin. Yhdysvallat katsoi Latinalaisen Amerikan kuuluvan sen vallan piiriin</a:t>
            </a:r>
            <a:r>
              <a:rPr lang="fi-FI" sz="1600" b="1" dirty="0" smtClean="0">
                <a:solidFill>
                  <a:srgbClr val="FF0000"/>
                </a:solidFill>
              </a:rPr>
              <a:t>.</a:t>
            </a:r>
          </a:p>
          <a:p>
            <a:endParaRPr lang="fi-FI" sz="1600" dirty="0"/>
          </a:p>
          <a:p>
            <a:r>
              <a:rPr lang="fi-FI" sz="1600" dirty="0" smtClean="0"/>
              <a:t>Ulkomaat  </a:t>
            </a:r>
            <a:r>
              <a:rPr lang="fi-FI" sz="1600" b="1" dirty="0" smtClean="0"/>
              <a:t>18.11.2013 klo 22:40  päivitetty  20.11.2013 </a:t>
            </a:r>
            <a:r>
              <a:rPr lang="fi-FI" sz="1600" dirty="0" smtClean="0"/>
              <a:t>klo 16:27 YLE - </a:t>
            </a:r>
            <a:r>
              <a:rPr lang="fi-FI" sz="1600" b="1" dirty="0"/>
              <a:t>Lähteet:</a:t>
            </a:r>
            <a:r>
              <a:rPr lang="fi-FI" sz="1600" dirty="0"/>
              <a:t> AFP</a:t>
            </a:r>
            <a:endParaRPr lang="fi-FI" sz="1600" dirty="0" smtClean="0"/>
          </a:p>
          <a:p>
            <a:r>
              <a:rPr lang="fi-FI" sz="1600" dirty="0" smtClean="0"/>
              <a:t>Yhdysvaltain ulkoministeri John Kerry julisti maanantaina maan hylkäävän Monroen opin, joka on määrittänyt Yhdysvaltain ulkopolitiikkaa melkein 200 vuotta. </a:t>
            </a:r>
            <a:r>
              <a:rPr lang="fi-FI" sz="1600" u="sng" dirty="0" smtClean="0"/>
              <a:t>Erityisen vahvasti Monroen doktriini on vaikuttanut Yhdysvaltojen ja Latinalaisen Amerikan suhteisiin.</a:t>
            </a:r>
          </a:p>
          <a:p>
            <a:endParaRPr lang="fi-FI" sz="1600" dirty="0" smtClean="0"/>
          </a:p>
          <a:p>
            <a:r>
              <a:rPr lang="fi-FI" sz="1600" b="1" dirty="0" smtClean="0"/>
              <a:t>Monroen doktriinina tunnetun opin </a:t>
            </a:r>
            <a:r>
              <a:rPr lang="fi-FI" sz="1600" b="1" u="sng" dirty="0" smtClean="0"/>
              <a:t>otti käyttöön vuonna 1823 Yhdysvaltain tuolloinen presidentti James Mon</a:t>
            </a:r>
            <a:r>
              <a:rPr lang="fi-FI" sz="1600" b="1" dirty="0" smtClean="0"/>
              <a:t>roe.</a:t>
            </a:r>
          </a:p>
          <a:p>
            <a:endParaRPr lang="fi-FI" sz="1600" b="1" dirty="0" smtClean="0"/>
          </a:p>
          <a:p>
            <a:r>
              <a:rPr lang="fi-FI" sz="1600" b="1" dirty="0" smtClean="0"/>
              <a:t>Monroen opissa maapallo jaetaan kahteen alueeseen, itäiseen ja läntiseen. Doktriinin mukaan kaikki eurooppalaisten valtioiden yritykset saada haltuunsa alueita Pohjois- tai Etelä-Amerikassa katsottaisiin vihamielisiksi ja Yhdysvallat estäisi tämän tarvittaessa sotilaallisella voimalla. Latinalaisen Amerikan katsottiin kuuluvan Yhdysvaltain vaikutusvallan piiriin. Vastaavasti Yhdysvallat ei puuttuisi Euroopan asioihin.</a:t>
            </a:r>
          </a:p>
          <a:p>
            <a:endParaRPr lang="fi-FI" sz="1600" dirty="0" smtClean="0"/>
          </a:p>
          <a:p>
            <a:r>
              <a:rPr lang="fi-FI" sz="1600" dirty="0" smtClean="0"/>
              <a:t>- Olemme nyt tehneet toisenlaisen valinnan, ja Monroen doktriinin aikakausi on loppu. Yhdysvallat on  sanellut läntisen pallonpuoliskon politiikkaa monta vuotta, mutta nyt olemme siirtyneet eteenpäin, totesi Kerry.</a:t>
            </a:r>
          </a:p>
          <a:p>
            <a:endParaRPr lang="fi-FI" sz="1600" dirty="0" smtClean="0"/>
          </a:p>
          <a:p>
            <a:r>
              <a:rPr lang="fi-FI" sz="1600" dirty="0" smtClean="0"/>
              <a:t>Kerryn mukaan Yhdysvallat siirtyy Latinalaisen Amerikan maiden suhteen sanelupolitiikasta yhteistyölinjalle. </a:t>
            </a:r>
            <a:r>
              <a:rPr lang="fi-FI" sz="1600" b="1" dirty="0" smtClean="0"/>
              <a:t>Kerry sanoi, että jatkossa Yhdysvallat kohtelee Latinalaisen Amerikan maita tasavertaisina kumppaneina, joiden kanssa tehdään yhteistyötä.</a:t>
            </a:r>
          </a:p>
          <a:p>
            <a:endParaRPr lang="fi-FI" sz="1400" dirty="0" smtClean="0"/>
          </a:p>
        </p:txBody>
      </p:sp>
    </p:spTree>
    <p:extLst>
      <p:ext uri="{BB962C8B-B14F-4D97-AF65-F5344CB8AC3E}">
        <p14:creationId xmlns:p14="http://schemas.microsoft.com/office/powerpoint/2010/main" val="23915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75656" y="1124744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32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Vuonna 1846-48 käydyn sodan seurauksena USA kaappasi kolmasosan Meksikon maa-alueesta (Kalifornia, Teksas, New Meksiko ja Arizona).</a:t>
            </a: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3200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i-FI" sz="3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32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 </a:t>
            </a:r>
            <a:r>
              <a:rPr lang="fi-FI" sz="32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alkoi tukea Kuuban kapinaliikkeitä v. 1849 alkaen aseilla ja rahalla. </a:t>
            </a:r>
            <a:endParaRPr lang="fi-FI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260648"/>
            <a:ext cx="5425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MATTI  </a:t>
            </a:r>
            <a:r>
              <a:rPr lang="fi-FI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LAITINEN  (</a:t>
            </a:r>
            <a:r>
              <a:rPr lang="fi-FI" b="1" dirty="0" err="1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</a:t>
            </a:r>
            <a:r>
              <a:rPr lang="fi-FI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emoriapoliticademexico.org/Efemerides/2/MapaGuerraMex-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59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5372"/>
            <a:ext cx="6496150" cy="363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8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268760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b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8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8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Vuosina </a:t>
            </a:r>
            <a:r>
              <a:rPr lang="fi-FI" sz="2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1850-57 USA suoritti neljän interventiota Nicaraguaan. Tennesseeläinen seikkailija William Walker ja hänen palkkasoturinsa valloittivat maan ja laillistivat orjatyövoiman käytön.</a:t>
            </a:r>
            <a:r>
              <a:rPr lang="fi-FI" sz="2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019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978</Words>
  <Application>Microsoft Office PowerPoint</Application>
  <PresentationFormat>On-screen Show (4:3)</PresentationFormat>
  <Paragraphs>155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</vt:lpstr>
      <vt:lpstr>Helvetica</vt:lpstr>
      <vt:lpstr>Symbol</vt:lpstr>
      <vt:lpstr>Times New Roman</vt:lpstr>
      <vt:lpstr>Wingdings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Jyväskylän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JKL</dc:creator>
  <cp:lastModifiedBy>Lopez Sanchez, Miguel</cp:lastModifiedBy>
  <cp:revision>42</cp:revision>
  <dcterms:created xsi:type="dcterms:W3CDTF">2016-11-08T19:41:28Z</dcterms:created>
  <dcterms:modified xsi:type="dcterms:W3CDTF">2016-11-10T09:50:01Z</dcterms:modified>
</cp:coreProperties>
</file>