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60" r:id="rId2"/>
    <p:sldId id="359" r:id="rId3"/>
    <p:sldId id="262" r:id="rId4"/>
    <p:sldId id="365" r:id="rId5"/>
    <p:sldId id="364" r:id="rId6"/>
    <p:sldId id="275" r:id="rId7"/>
    <p:sldId id="358" r:id="rId8"/>
    <p:sldId id="357" r:id="rId9"/>
    <p:sldId id="315" r:id="rId10"/>
    <p:sldId id="310" r:id="rId11"/>
    <p:sldId id="363" r:id="rId12"/>
    <p:sldId id="323" r:id="rId13"/>
    <p:sldId id="321" r:id="rId14"/>
    <p:sldId id="292" r:id="rId15"/>
    <p:sldId id="345" r:id="rId16"/>
    <p:sldId id="346" r:id="rId17"/>
    <p:sldId id="269" r:id="rId18"/>
    <p:sldId id="265" r:id="rId19"/>
    <p:sldId id="268" r:id="rId20"/>
    <p:sldId id="267" r:id="rId21"/>
    <p:sldId id="266" r:id="rId22"/>
    <p:sldId id="361" r:id="rId23"/>
    <p:sldId id="259" r:id="rId24"/>
    <p:sldId id="270" r:id="rId25"/>
    <p:sldId id="271" r:id="rId26"/>
    <p:sldId id="272" r:id="rId27"/>
    <p:sldId id="273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08991-5453-498B-9FEA-C94962854BF0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16B4E-3584-4F12-B183-8D5682E908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62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6144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51B8A5-BF28-4FA0-95C7-F7724FAB7D18}" type="slidenum">
              <a:rPr lang="fi-FI" altLang="fi-FI" smtClean="0"/>
              <a:pPr eaLnBrk="1" hangingPunct="1">
                <a:spcBef>
                  <a:spcPct val="0"/>
                </a:spcBef>
              </a:pPr>
              <a:t>9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6246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F51E73-DAE0-4A53-8ADA-A60E9729A3C5}" type="slidenum">
              <a:rPr lang="fi-FI" altLang="fi-FI" smtClean="0"/>
              <a:pPr eaLnBrk="1" hangingPunct="1">
                <a:spcBef>
                  <a:spcPct val="0"/>
                </a:spcBef>
              </a:pPr>
              <a:t>10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i-FI"/>
          </a:p>
        </p:txBody>
      </p:sp>
      <p:sp>
        <p:nvSpPr>
          <p:cNvPr id="573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7941C3-AB7A-447B-958F-1D88B2713592}" type="slidenum">
              <a:rPr lang="fi-FI" altLang="fi-FI" smtClean="0"/>
              <a:pPr eaLnBrk="1" hangingPunct="1">
                <a:spcBef>
                  <a:spcPct val="0"/>
                </a:spcBef>
              </a:pPr>
              <a:t>11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7373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7383AF-6B62-4590-AE56-1638963AD6F0}" type="slidenum">
              <a:rPr lang="fi-FI" altLang="fi-FI" smtClean="0"/>
              <a:pPr eaLnBrk="1" hangingPunct="1">
                <a:spcBef>
                  <a:spcPct val="0"/>
                </a:spcBef>
              </a:pPr>
              <a:t>14</a:t>
            </a:fld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76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63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20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3FDA-0D07-4DDB-A804-1FAB9FD03C9A}" type="datetimeFigureOut">
              <a:rPr lang="fi-FI"/>
              <a:pPr>
                <a:defRPr/>
              </a:pPr>
              <a:t>16.9.2021</a:t>
            </a:fld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13028-86D8-45FF-90DD-33CF61688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54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3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46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558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60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74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690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16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8CA2E-F400-4006-95CF-B08A178B9DB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3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fi/url?sa=i&amp;rct=j&amp;q=+joulukinkku&amp;source=images&amp;cd=&amp;cad=rja&amp;docid=mQfQnmVL0KH9cM&amp;tbnid=sbivVQRImeqCTM:&amp;ved=0CAUQjRw&amp;url=http%3A%2F%2Fwww.voice.fi%2Fkoti%2Fnain-onnistut-joulukinkun-paistamisessa-helpot-ja-varmat-ohjeet%2F29%2F44861&amp;ei=XYcOUem3Ccei4gSgsoGYAw&amp;bvm=bv.41867550,d.bGE&amp;psig=AFQjCNEPPdMYjmz3LriiPcbYbKeAH6P52A&amp;ust=135999302669864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fi/url?sa=i&amp;rct=j&amp;q=hallacas&amp;source=images&amp;cd=&amp;cad=rja&amp;docid=kgMDWYApmOGIkM&amp;tbnid=ftMo0AIdC8te1M:&amp;ved=0CAUQjRw&amp;url=http%3A%2F%2Fen.wikipedia.org%2Fwiki%2FFile%3AHallacas_cocidas.jpg&amp;ei=HoYOUdXiAqWo4ATPkIDoCg&amp;bvm=bv.41867550,d.bGE&amp;psig=AFQjCNHdiACHXUPTCjgrdndC020-bC_2xg&amp;ust=1359992674864759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e/e1/M%C3%A4mmi-2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8059">
            <a:off x="6536093" y="-816086"/>
            <a:ext cx="44862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36" y="1317859"/>
            <a:ext cx="2571104" cy="291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10926"/>
            <a:ext cx="2052638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7608" y="1"/>
            <a:ext cx="8330764" cy="419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fi-F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Sinä olet, siis minäkin olen</a:t>
            </a:r>
            <a:r>
              <a:rPr lang="fi-F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  <a:sym typeface="Wingdings" panose="05000000000000000000" pitchFamily="2" charset="2"/>
              </a:rPr>
              <a:t> </a:t>
            </a:r>
            <a:r>
              <a:rPr lang="fi-F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fi-FI" b="1" i="1" dirty="0">
                <a:latin typeface="Calibri"/>
                <a:ea typeface="Calibri"/>
                <a:cs typeface="Times New Roman"/>
              </a:rPr>
              <a:t>				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b="1" i="1" dirty="0">
                <a:latin typeface="Calibri"/>
                <a:ea typeface="Calibri"/>
                <a:cs typeface="Times New Roman"/>
              </a:rPr>
              <a:t>			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Viernes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 de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septiembre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			10.15–11.45 (Tovi)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	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Receptive</a:t>
            </a: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multilingualism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		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Viernes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 de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septiembre</a:t>
            </a:r>
            <a:b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08.15-09.45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	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Multilingual</a:t>
            </a: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i-FI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multicultural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fi-FI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Miguel </a:t>
            </a:r>
            <a:r>
              <a:rPr lang="fi-FI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López</a:t>
            </a:r>
            <a:endParaRPr lang="fi-FI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b="1" dirty="0">
                <a:latin typeface="Calibri"/>
                <a:ea typeface="Calibri"/>
                <a:cs typeface="Times New Roman"/>
              </a:rPr>
              <a:t>				      	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      Universidad de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Jyväskylä</a:t>
            </a:r>
            <a:endParaRPr lang="fi-FI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2" descr="http://cabeijo.com/static/images/logical-thinking.jpg">
            <a:extLst>
              <a:ext uri="{FF2B5EF4-FFF2-40B4-BE49-F238E27FC236}">
                <a16:creationId xmlns:a16="http://schemas.microsoft.com/office/drawing/2014/main" id="{4B71F813-BB87-4C31-BFC0-4F54E62C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74" y="4422511"/>
            <a:ext cx="2571105" cy="257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isällön paikkamerkki 2" descr="Mustamakkara1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4" y="274638"/>
            <a:ext cx="7762875" cy="58213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fi-FI" b="0" dirty="0"/>
              <a:t>MEANING</a:t>
            </a:r>
          </a:p>
        </p:txBody>
      </p:sp>
      <p:pic>
        <p:nvPicPr>
          <p:cNvPr id="15363" name="Sisällön paikkamerkki 4" descr="pipe.jpe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444750"/>
            <a:ext cx="4038600" cy="2806700"/>
          </a:xfrm>
        </p:spPr>
      </p:pic>
      <p:pic>
        <p:nvPicPr>
          <p:cNvPr id="15364" name="Sisällön paikkamerkki 5" descr="magritte2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75" y="1600200"/>
            <a:ext cx="3143250" cy="4495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voice.fi/files/content_800/p17e3aun70lcrck78rh19ef7bl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250950"/>
            <a:ext cx="73596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5/53/Hallacas_cocid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854075"/>
            <a:ext cx="650875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Sisällön paikkamerkki 2" descr="megaflicks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735014"/>
            <a:ext cx="6553200" cy="52863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ard T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1339851"/>
            <a:ext cx="47529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ard T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224088"/>
            <a:ext cx="70310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79" y="465513"/>
            <a:ext cx="112388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b="1" dirty="0"/>
              <a:t>Ability to analyse/to compare </a:t>
            </a:r>
            <a:r>
              <a:rPr lang="en-NZ" sz="2800" dirty="0"/>
              <a:t>linguistic elements in languages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lvl="1"/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b="1" dirty="0"/>
              <a:t>Ability to assess </a:t>
            </a:r>
            <a:r>
              <a:rPr lang="en-NZ" sz="2800" dirty="0"/>
              <a:t>progress </a:t>
            </a:r>
            <a:r>
              <a:rPr lang="en-NZ" sz="2800" b="1" dirty="0"/>
              <a:t>and plan </a:t>
            </a:r>
            <a:r>
              <a:rPr lang="en-NZ" sz="2800" dirty="0"/>
              <a:t>further learning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26" y="1201002"/>
            <a:ext cx="4162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9" y="322443"/>
            <a:ext cx="7687501" cy="62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2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2713" y="282633"/>
            <a:ext cx="110559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b="1" dirty="0" err="1"/>
              <a:t>Attention</a:t>
            </a:r>
            <a:r>
              <a:rPr lang="fi-FI" sz="2800" dirty="0"/>
              <a:t> to </a:t>
            </a:r>
            <a:r>
              <a:rPr lang="fi-FI" sz="2800" dirty="0" err="1"/>
              <a:t>languages</a:t>
            </a:r>
            <a:r>
              <a:rPr lang="fi-FI" sz="2800" dirty="0"/>
              <a:t>, to </a:t>
            </a:r>
            <a:r>
              <a:rPr lang="fi-FI" sz="2800" b="1" dirty="0" err="1"/>
              <a:t>linguistic</a:t>
            </a:r>
            <a:r>
              <a:rPr lang="fi-FI" sz="2800" b="1" dirty="0"/>
              <a:t> </a:t>
            </a:r>
            <a:r>
              <a:rPr lang="fi-FI" sz="2800" b="1" dirty="0" err="1"/>
              <a:t>diversity</a:t>
            </a:r>
            <a:r>
              <a:rPr lang="fi-FI" sz="2800" b="1" dirty="0"/>
              <a:t> </a:t>
            </a:r>
            <a:r>
              <a:rPr lang="fi-FI" sz="2800" dirty="0"/>
              <a:t>in general</a:t>
            </a:r>
          </a:p>
          <a:p>
            <a:pPr lvl="1"/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b="1" dirty="0"/>
          </a:p>
          <a:p>
            <a:pPr lvl="1"/>
            <a:endParaRPr lang="fi-FI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b="1" dirty="0" err="1"/>
              <a:t>Acknowledging</a:t>
            </a:r>
            <a:r>
              <a:rPr lang="fi-FI" sz="2800" b="1" dirty="0"/>
              <a:t> </a:t>
            </a:r>
            <a:r>
              <a:rPr lang="fi-FI" sz="2800" b="1" dirty="0" err="1"/>
              <a:t>the</a:t>
            </a:r>
            <a:r>
              <a:rPr lang="fi-FI" sz="2800" b="1" dirty="0"/>
              <a:t> </a:t>
            </a:r>
            <a:r>
              <a:rPr lang="fi-FI" sz="2800" b="1" dirty="0" err="1"/>
              <a:t>value</a:t>
            </a:r>
            <a:r>
              <a:rPr lang="fi-FI" sz="2800" b="1" dirty="0"/>
              <a:t> </a:t>
            </a:r>
            <a:r>
              <a:rPr lang="fi-FI" sz="2800" dirty="0"/>
              <a:t>of </a:t>
            </a:r>
            <a:r>
              <a:rPr lang="fi-FI" sz="2800" b="1" dirty="0" err="1"/>
              <a:t>language</a:t>
            </a:r>
            <a:r>
              <a:rPr lang="fi-FI" sz="2800" b="1" dirty="0"/>
              <a:t> </a:t>
            </a:r>
            <a:r>
              <a:rPr lang="fi-FI" sz="2800" b="1" dirty="0" err="1"/>
              <a:t>competence</a:t>
            </a:r>
            <a:r>
              <a:rPr lang="fi-FI" sz="2800" dirty="0"/>
              <a:t>, </a:t>
            </a:r>
            <a:r>
              <a:rPr lang="fi-FI" sz="2800" dirty="0" err="1"/>
              <a:t>even</a:t>
            </a:r>
            <a:r>
              <a:rPr lang="fi-FI" sz="2800" dirty="0"/>
              <a:t> </a:t>
            </a:r>
            <a:r>
              <a:rPr lang="fi-FI" sz="2800" dirty="0" err="1"/>
              <a:t>partial</a:t>
            </a:r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lvl="1"/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b="1" dirty="0" err="1"/>
              <a:t>Awareness</a:t>
            </a:r>
            <a:r>
              <a:rPr lang="fi-FI" sz="2800" b="1" dirty="0"/>
              <a:t> of </a:t>
            </a:r>
            <a:r>
              <a:rPr lang="fi-FI" sz="2800" dirty="0" err="1"/>
              <a:t>one’s</a:t>
            </a:r>
            <a:r>
              <a:rPr lang="fi-FI" sz="2800" dirty="0"/>
              <a:t> </a:t>
            </a:r>
            <a:r>
              <a:rPr lang="fi-FI" sz="2800" b="1" dirty="0" err="1"/>
              <a:t>existing</a:t>
            </a:r>
            <a:r>
              <a:rPr lang="fi-FI" sz="2800" dirty="0"/>
              <a:t> </a:t>
            </a:r>
            <a:r>
              <a:rPr lang="fi-FI" sz="2800" dirty="0" err="1"/>
              <a:t>linguistic</a:t>
            </a:r>
            <a:r>
              <a:rPr lang="fi-FI" sz="2800" dirty="0"/>
              <a:t> </a:t>
            </a:r>
            <a:r>
              <a:rPr lang="fi-FI" sz="2800" dirty="0" err="1"/>
              <a:t>resources</a:t>
            </a:r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02" y="819629"/>
            <a:ext cx="3524598" cy="157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75" y="2919290"/>
            <a:ext cx="2594877" cy="155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5132316"/>
            <a:ext cx="2502132" cy="140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Low-Budget Tips for Filming Against Blank White Walls">
            <a:extLst>
              <a:ext uri="{FF2B5EF4-FFF2-40B4-BE49-F238E27FC236}">
                <a16:creationId xmlns:a16="http://schemas.microsoft.com/office/drawing/2014/main" id="{ADFC8330-3972-4F98-B705-77239294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3292" y="305388"/>
            <a:ext cx="8754590" cy="58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1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036" y="457201"/>
            <a:ext cx="96926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sz="2400" dirty="0"/>
          </a:p>
          <a:p>
            <a:pPr marL="342900" indent="-342900" fontAlgn="base">
              <a:buFont typeface="Wingdings" panose="05000000000000000000" pitchFamily="2" charset="2"/>
              <a:buChar char="è"/>
            </a:pPr>
            <a:r>
              <a:rPr lang="en-US" sz="2800" dirty="0"/>
              <a:t> knowledge of different languages -the individual repertoire, including L1- to optimize comprehension of a written text: </a:t>
            </a:r>
          </a:p>
          <a:p>
            <a:pPr marL="342900" indent="-342900" fontAlgn="base">
              <a:buFont typeface="Wingdings" panose="05000000000000000000" pitchFamily="2" charset="2"/>
              <a:buChar char="è"/>
            </a:pPr>
            <a:endParaRPr lang="en-US" sz="2400" dirty="0"/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establishing regularities, similarities and contrasting between languages (text type conventions, </a:t>
            </a:r>
            <a:r>
              <a:rPr lang="en-US" sz="3200" b="1" dirty="0"/>
              <a:t>lexical knowledge including concepts and terminology</a:t>
            </a:r>
            <a:r>
              <a:rPr lang="en-US" sz="3200" dirty="0"/>
              <a:t>, grammar structures (construction rules, </a:t>
            </a:r>
            <a:r>
              <a:rPr lang="en-US" sz="3200" b="1" dirty="0"/>
              <a:t>word order</a:t>
            </a:r>
            <a:r>
              <a:rPr lang="en-US" sz="3200" dirty="0"/>
              <a:t>, etc.), paragraph structures, etc.)</a:t>
            </a:r>
          </a:p>
          <a:p>
            <a:pPr lvl="1" fontAlgn="base"/>
            <a:endParaRPr lang="en-US" sz="3200" dirty="0"/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identify contextual, grammatical and lexical cues and infer from them to establish meaning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4457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40" y="0"/>
            <a:ext cx="6665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33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38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</a:t>
            </a:r>
            <a:r>
              <a:rPr lang="fi-FI" b="1" dirty="0">
                <a:solidFill>
                  <a:srgbClr val="FF0000"/>
                </a:solidFill>
              </a:rPr>
              <a:t>Management of </a:t>
            </a:r>
            <a:r>
              <a:rPr lang="fi-FI" b="1" dirty="0" err="1">
                <a:solidFill>
                  <a:srgbClr val="FF0000"/>
                </a:solidFill>
              </a:rPr>
              <a:t>information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è"/>
            </a:pPr>
            <a:r>
              <a:rPr lang="en-GB" dirty="0"/>
              <a:t>Competences in </a:t>
            </a:r>
            <a:r>
              <a:rPr lang="en-GB" b="1" dirty="0"/>
              <a:t>acquiring new knowledge reading a text</a:t>
            </a:r>
          </a:p>
          <a:p>
            <a:pPr marL="457200" lvl="1" indent="0">
              <a:buNone/>
            </a:pPr>
            <a:r>
              <a:rPr lang="en-GB" dirty="0"/>
              <a:t>                                                       </a:t>
            </a:r>
          </a:p>
          <a:p>
            <a:pPr marL="457200" lvl="1" indent="0">
              <a:buNone/>
            </a:pPr>
            <a:r>
              <a:rPr lang="en-GB" dirty="0"/>
              <a:t>				  Means to have the</a:t>
            </a:r>
          </a:p>
          <a:p>
            <a:pPr marL="914400" lvl="2" indent="0">
              <a:buNone/>
            </a:pPr>
            <a:r>
              <a:rPr lang="en-GB" sz="2400" b="1" dirty="0"/>
              <a:t>			         Ability to:</a:t>
            </a:r>
          </a:p>
          <a:p>
            <a:pPr marL="914400" lvl="2" indent="0">
              <a:buNone/>
            </a:pPr>
            <a:r>
              <a:rPr lang="en-GB" sz="2400" b="1" dirty="0"/>
              <a:t> 		</a:t>
            </a:r>
          </a:p>
          <a:p>
            <a:pPr lvl="2"/>
            <a:r>
              <a:rPr lang="en-GB" sz="2400" b="1" dirty="0"/>
              <a:t> use one’s multilingual repertoire </a:t>
            </a:r>
            <a:r>
              <a:rPr lang="en-GB" sz="2400" dirty="0"/>
              <a:t>in the management of information</a:t>
            </a:r>
          </a:p>
          <a:p>
            <a:pPr lvl="2"/>
            <a:r>
              <a:rPr lang="en-GB" sz="2400" b="1" dirty="0"/>
              <a:t> carry out tasks </a:t>
            </a:r>
            <a:r>
              <a:rPr lang="en-GB" sz="2400" dirty="0"/>
              <a:t>and cognitive operations </a:t>
            </a:r>
            <a:r>
              <a:rPr lang="en-GB" sz="2400" b="1" dirty="0"/>
              <a:t>in more than one language</a:t>
            </a:r>
          </a:p>
          <a:p>
            <a:pPr lvl="2"/>
            <a:r>
              <a:rPr lang="en-GB" sz="2400" dirty="0"/>
              <a:t> </a:t>
            </a:r>
            <a:r>
              <a:rPr lang="en-GB" sz="2400" b="1" dirty="0"/>
              <a:t>build</a:t>
            </a:r>
            <a:r>
              <a:rPr lang="en-GB" sz="2400" dirty="0"/>
              <a:t> more </a:t>
            </a:r>
            <a:r>
              <a:rPr lang="en-GB" sz="2400" i="1" dirty="0"/>
              <a:t>solid knowledge through multilingual sources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045714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2" descr="rye_chino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7" y="244475"/>
            <a:ext cx="4518025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0287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95263"/>
            <a:ext cx="467995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042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2" y="219075"/>
            <a:ext cx="453707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57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166688"/>
            <a:ext cx="47529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7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      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b="1" dirty="0" err="1">
                <a:solidFill>
                  <a:srgbClr val="FFFFFF"/>
                </a:solidFill>
              </a:rPr>
              <a:t>Strategies</a:t>
            </a:r>
            <a:r>
              <a:rPr lang="fi-FI" b="1" dirty="0">
                <a:solidFill>
                  <a:srgbClr val="FFFFFF"/>
                </a:solidFill>
              </a:rPr>
              <a:t> for </a:t>
            </a:r>
            <a:r>
              <a:rPr lang="fi-FI" b="1" dirty="0" err="1">
                <a:solidFill>
                  <a:srgbClr val="FFFFFF"/>
                </a:solidFill>
              </a:rPr>
              <a:t>reading</a:t>
            </a:r>
            <a:r>
              <a:rPr lang="fi-FI" b="1" dirty="0">
                <a:solidFill>
                  <a:srgbClr val="FFFFFF"/>
                </a:solidFill>
              </a:rPr>
              <a:t> a </a:t>
            </a:r>
            <a:r>
              <a:rPr lang="fi-FI" b="1" dirty="0" err="1">
                <a:solidFill>
                  <a:srgbClr val="FFFFFF"/>
                </a:solidFill>
              </a:rPr>
              <a:t>text</a:t>
            </a:r>
            <a:r>
              <a:rPr lang="fi-FI" b="1" dirty="0">
                <a:solidFill>
                  <a:srgbClr val="FFFFFF"/>
                </a:solidFill>
              </a:rPr>
              <a:t> (a </a:t>
            </a:r>
            <a:r>
              <a:rPr lang="fi-FI" b="1" dirty="0" err="1">
                <a:solidFill>
                  <a:srgbClr val="FFFFFF"/>
                </a:solidFill>
              </a:rPr>
              <a:t>text</a:t>
            </a:r>
            <a:r>
              <a:rPr lang="fi-FI" b="1" dirty="0">
                <a:solidFill>
                  <a:srgbClr val="FFFFFF"/>
                </a:solidFill>
              </a:rPr>
              <a:t> is a </a:t>
            </a:r>
            <a:r>
              <a:rPr lang="fi-FI" b="1" dirty="0" err="1">
                <a:solidFill>
                  <a:srgbClr val="FFFFFF"/>
                </a:solidFill>
              </a:rPr>
              <a:t>text</a:t>
            </a:r>
            <a:r>
              <a:rPr lang="fi-FI" b="1" dirty="0">
                <a:solidFill>
                  <a:srgbClr val="FFFFFF"/>
                </a:solidFill>
              </a:rPr>
              <a:t> is a </a:t>
            </a:r>
            <a:r>
              <a:rPr lang="fi-FI" b="1" dirty="0" err="1">
                <a:solidFill>
                  <a:srgbClr val="FFFFFF"/>
                </a:solidFill>
              </a:rPr>
              <a:t>text</a:t>
            </a:r>
            <a:r>
              <a:rPr lang="fi-FI" b="1" dirty="0">
                <a:solidFill>
                  <a:srgbClr val="FFFFFF"/>
                </a:solidFill>
              </a:rPr>
              <a:t>)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74" y="559446"/>
            <a:ext cx="6906491" cy="5585619"/>
          </a:xfrm>
        </p:spPr>
        <p:txBody>
          <a:bodyPr anchor="ctr"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/>
              <a:t> “use strategies in different languages for </a:t>
            </a:r>
            <a:r>
              <a:rPr lang="en-US" sz="2400" b="1" dirty="0"/>
              <a:t>global overall view of content of text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b="1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/>
              <a:t>title, subtitle, table of contents, summary, introduction, first sentences, </a:t>
            </a:r>
            <a:r>
              <a:rPr lang="en-US" b="1" dirty="0"/>
              <a:t>typical concepts and terminology</a:t>
            </a:r>
            <a:r>
              <a:rPr lang="en-US" dirty="0"/>
              <a:t>, eye-catchers, </a:t>
            </a:r>
            <a:r>
              <a:rPr lang="en-US" b="1" dirty="0"/>
              <a:t>graphics and pictorial cues</a:t>
            </a:r>
            <a:r>
              <a:rPr lang="en-US" dirty="0"/>
              <a:t>, bibliography, </a:t>
            </a:r>
            <a:r>
              <a:rPr lang="en-US" b="1" dirty="0"/>
              <a:t>reputation of author</a:t>
            </a:r>
            <a:r>
              <a:rPr lang="en-US" dirty="0"/>
              <a:t>, editor, etc.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/>
              <a:t>identify and make use of text type conventions (</a:t>
            </a:r>
            <a:r>
              <a:rPr lang="en-US" b="1" dirty="0"/>
              <a:t>discourse markers</a:t>
            </a:r>
            <a:r>
              <a:rPr lang="en-US" dirty="0"/>
              <a:t>, text organization, cohesive devices, etc.) “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9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0172628-DD92-4219-BB3D-FA79B8B9B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86" y="1201003"/>
            <a:ext cx="2733671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6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ttp://modulorhome.files.wordpress.com/2008/05/stone-wall_480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2" y="136129"/>
            <a:ext cx="11793415" cy="649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A3880A6-AF60-4E32-890A-0BEE0D577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677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Mämmi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06375"/>
            <a:ext cx="8713787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tarska.gym-space.fi/files/2013/03/imag0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6" y="476251"/>
            <a:ext cx="862806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isällön paikkamerkki 2" descr="Salmiakki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4" y="274638"/>
            <a:ext cx="7951787" cy="59626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343</Words>
  <Application>Microsoft Office PowerPoint</Application>
  <PresentationFormat>Laajakuva</PresentationFormat>
  <Paragraphs>57</Paragraphs>
  <Slides>27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PowerPoint-esitys</vt:lpstr>
      <vt:lpstr>PowerPoint-esitys</vt:lpstr>
      <vt:lpstr>       Strategies for reading a text (a text is a text is a text)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MEANING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              Management of information</vt:lpstr>
      <vt:lpstr>PowerPoint-esitys</vt:lpstr>
      <vt:lpstr>PowerPoint-esitys</vt:lpstr>
      <vt:lpstr>PowerPoint-esitys</vt:lpstr>
      <vt:lpstr>PowerPoint-esitys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Lopez Sanchez, Miguel</dc:creator>
  <cp:lastModifiedBy>OMISTAJA</cp:lastModifiedBy>
  <cp:revision>15</cp:revision>
  <dcterms:created xsi:type="dcterms:W3CDTF">2020-01-29T14:13:51Z</dcterms:created>
  <dcterms:modified xsi:type="dcterms:W3CDTF">2021-09-16T20:19:13Z</dcterms:modified>
</cp:coreProperties>
</file>