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1" r:id="rId4"/>
    <p:sldId id="29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4" r:id="rId21"/>
    <p:sldId id="260" r:id="rId22"/>
    <p:sldId id="257" r:id="rId23"/>
    <p:sldId id="258" r:id="rId24"/>
    <p:sldId id="259" r:id="rId25"/>
    <p:sldId id="265" r:id="rId26"/>
    <p:sldId id="261" r:id="rId27"/>
    <p:sldId id="263" r:id="rId28"/>
    <p:sldId id="262" r:id="rId29"/>
    <p:sldId id="272" r:id="rId30"/>
    <p:sldId id="266" r:id="rId31"/>
    <p:sldId id="264" r:id="rId32"/>
    <p:sldId id="267" r:id="rId33"/>
    <p:sldId id="269" r:id="rId34"/>
    <p:sldId id="270" r:id="rId35"/>
    <p:sldId id="268" r:id="rId36"/>
    <p:sldId id="273" r:id="rId37"/>
    <p:sldId id="292" r:id="rId3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08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7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2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4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41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92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60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0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35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FDF7-00AC-4976-931E-6FF99D0CBF36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ADDF-1080-416D-9CF9-78CED12BC8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30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Letter_of_P%C3%AAro_Vaz_de_Caminh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If87A6NGce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rtnet.com/magazineus/features/kuspit/kuspit10-26-06_detail.asp?picnum=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2yc5ESsXac&amp;feature=related" TargetMode="External"/><Relationship Id="rId2" Type="http://schemas.openxmlformats.org/officeDocument/2006/relationships/hyperlink" Target="http://banrepcultural.org/blaavirtual/todaslasartes/real/real1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m.es/info/especulo/numero41/gmnobel.html" TargetMode="External"/><Relationship Id="rId5" Type="http://schemas.openxmlformats.org/officeDocument/2006/relationships/hyperlink" Target="https://www.nobelprize.org/prizes/literature/1982/marquez/lecture/" TargetMode="External"/><Relationship Id="rId4" Type="http://schemas.openxmlformats.org/officeDocument/2006/relationships/hyperlink" Target="https://www.youtube.com/watch?v=SWHRDWqChk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4632" cy="2259682"/>
          </a:xfrm>
        </p:spPr>
        <p:txBody>
          <a:bodyPr/>
          <a:lstStyle/>
          <a:p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REALISMO MÁGICO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40760" cy="2641848"/>
          </a:xfrm>
        </p:spPr>
        <p:txBody>
          <a:bodyPr/>
          <a:lstStyle/>
          <a:p>
            <a:endParaRPr lang="fi-FI" dirty="0"/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…Y NO TAN MÁGICO</a:t>
            </a:r>
          </a:p>
          <a:p>
            <a:endParaRPr lang="fi-FI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1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1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Miguel </a:t>
            </a:r>
            <a:r>
              <a:rPr lang="fi-FI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López</a:t>
            </a:r>
            <a:endParaRPr lang="fi-FI" sz="1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2020-etä</a:t>
            </a:r>
          </a:p>
        </p:txBody>
      </p:sp>
    </p:spTree>
    <p:extLst>
      <p:ext uri="{BB962C8B-B14F-4D97-AF65-F5344CB8AC3E}">
        <p14:creationId xmlns:p14="http://schemas.microsoft.com/office/powerpoint/2010/main" val="12343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6620"/>
            <a:ext cx="4753147" cy="536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4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1" y="692696"/>
            <a:ext cx="3458989" cy="43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 descr="http://elsenordelosespejos.files.wordpress.com/2008/05/meni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13" y="1196752"/>
            <a:ext cx="5247921" cy="35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3459"/>
            <a:ext cx="6120680" cy="49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5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0564"/>
            <a:ext cx="4464496" cy="56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3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2203"/>
            <a:ext cx="3800222" cy="596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5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2" y="188640"/>
            <a:ext cx="5328592" cy="656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6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3407"/>
            <a:ext cx="4320480" cy="533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1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19100"/>
            <a:ext cx="43624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4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30" y="1124743"/>
            <a:ext cx="6160514" cy="46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9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52266"/>
            <a:ext cx="5112568" cy="508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6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AD88685-0D6D-47F5-AC2A-44EB189886DE}"/>
              </a:ext>
            </a:extLst>
          </p:cNvPr>
          <p:cNvSpPr/>
          <p:nvPr/>
        </p:nvSpPr>
        <p:spPr>
          <a:xfrm rot="10800000" flipV="1">
            <a:off x="179512" y="585643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              </a:t>
            </a:r>
            <a:r>
              <a:rPr lang="fi-FI" dirty="0">
                <a:hlinkClick r:id="rId2"/>
              </a:rPr>
              <a:t>https://en.wikipedia.org/wiki/Letter_of_P%C3%AAro_Vaz_de_Caminha</a:t>
            </a:r>
            <a:endParaRPr lang="fi-FI" dirty="0"/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B4A773B-C57E-4208-A3D5-2CEFC427157F}"/>
              </a:ext>
            </a:extLst>
          </p:cNvPr>
          <p:cNvSpPr/>
          <p:nvPr/>
        </p:nvSpPr>
        <p:spPr>
          <a:xfrm>
            <a:off x="2843808" y="260648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Letter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Pêro Vaz de Caminha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12C381-BFDF-4BCE-AC94-4A87ADB6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836712"/>
            <a:ext cx="342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35D7F59-DF7E-4F95-B7D2-5B6D26117FD5}"/>
              </a:ext>
            </a:extLst>
          </p:cNvPr>
          <p:cNvSpPr/>
          <p:nvPr/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dirty="0">
                <a:latin typeface="+mj-lt"/>
                <a:ea typeface="+mj-ea"/>
                <a:cs typeface="+mj-cs"/>
              </a:rPr>
              <a:t>Abu Ghraib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dirty="0">
                <a:latin typeface="+mj-lt"/>
                <a:ea typeface="+mj-ea"/>
                <a:cs typeface="+mj-cs"/>
              </a:rPr>
              <a:t>Fernando Botero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Video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https://www.youtube.com/watch?v=If87A6NGceE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F0C3612-14B8-4686-8836-68AA813DC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8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B0350F1-F253-4C40-9A86-BBD37FDD5051}"/>
              </a:ext>
            </a:extLst>
          </p:cNvPr>
          <p:cNvSpPr/>
          <p:nvPr/>
        </p:nvSpPr>
        <p:spPr>
          <a:xfrm rot="10800000" flipV="1">
            <a:off x="5148064" y="4087090"/>
            <a:ext cx="3515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b="1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b="1" dirty="0" err="1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Imágenes</a:t>
            </a:r>
            <a:r>
              <a:rPr lang="fi-FI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endParaRPr lang="fi-FI" dirty="0">
              <a:solidFill>
                <a:srgbClr val="0000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http://www.artnet.com/magazineus/features/kuspit/kuspit10-26-06_detail.asp?picnum=1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89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71gjKznJ3Hs/Swxhh3TpaMI/AAAAAAAAA8w/XbI9seZEkLw/s400/mafalda-gu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57460"/>
            <a:ext cx="5753439" cy="48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rgoa.usc.es/drupal/files/images/Mafalda-Democracia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8036"/>
            <a:ext cx="8607549" cy="25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2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qNuu9z7R7gihen68iHzjWkUM4IO7jwCA-Ycz52wVIHzvbdZ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2" y="1628799"/>
            <a:ext cx="6678630" cy="35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wz0bzRdGbuo/TXEC_VHBHtI/AAAAAAAAAp8/RKe8mMM0zoA/s1600/mafa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2" y="1412776"/>
            <a:ext cx="7583842" cy="464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7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82" y="1196752"/>
            <a:ext cx="578635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0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nHX0n7pr4Jk/Rdmu4IbTg7I/AAAAAAAAADE/7AqmBYXBr6w/s1600/169134456_3f7383b64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9" y="1772816"/>
            <a:ext cx="88644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onperfect.files.wordpress.com/2009/10/mafalda_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28793"/>
            <a:ext cx="5040560" cy="52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5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onperfect.files.wordpress.com/2009/10/cumple-mafa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3348"/>
            <a:ext cx="4968552" cy="50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37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mlstatic.com/libro-cien-anos-de-soledad-gabriel-garcia-marquez_MLA-O-3168243945_09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229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4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briel García Márquez. - El día que la mierda tenga algún valor,&#10;los pobres nacerán sin cul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29"/>
            <a:ext cx="4032448" cy="65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9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8208912" cy="559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u="sng" dirty="0">
                <a:latin typeface="trebuchet ms"/>
              </a:rPr>
              <a:t>Cien años de soledad</a:t>
            </a:r>
          </a:p>
          <a:p>
            <a:endParaRPr lang="es-ES_tradnl" sz="3200" dirty="0">
              <a:latin typeface="trebuchet ms"/>
            </a:endParaRPr>
          </a:p>
          <a:p>
            <a:r>
              <a:rPr lang="es-ES_tradnl" sz="3200" dirty="0">
                <a:latin typeface="trebuchet ms"/>
              </a:rPr>
              <a:t>Macondo</a:t>
            </a:r>
          </a:p>
          <a:p>
            <a:endParaRPr lang="es-ES_tradnl" dirty="0">
              <a:latin typeface="trebuchet ms"/>
            </a:endParaRPr>
          </a:p>
          <a:p>
            <a:r>
              <a:rPr lang="es-ES_tradnl" dirty="0">
                <a:latin typeface="trebuchet ms"/>
              </a:rPr>
              <a:t>Melquiades </a:t>
            </a:r>
            <a:r>
              <a:rPr lang="es-ES_tradnl" dirty="0">
                <a:latin typeface="trebuchet ms"/>
                <a:sym typeface="Wingdings" pitchFamily="2" charset="2"/>
              </a:rPr>
              <a:t> gitano  trae los inventos</a:t>
            </a:r>
            <a:endParaRPr lang="es-ES_tradnl" dirty="0">
              <a:latin typeface="trebuchet ms"/>
            </a:endParaRPr>
          </a:p>
          <a:p>
            <a:r>
              <a:rPr lang="es-ES_tradnl" dirty="0">
                <a:latin typeface="trebuchet ms"/>
              </a:rPr>
              <a:t>Úrsula </a:t>
            </a:r>
            <a:r>
              <a:rPr lang="es-ES_tradnl" dirty="0">
                <a:latin typeface="trebuchet ms"/>
                <a:sym typeface="Wingdings" pitchFamily="2" charset="2"/>
              </a:rPr>
              <a:t> Mujer  Madre Tierra</a:t>
            </a:r>
            <a:endParaRPr lang="es-ES_tradnl" dirty="0">
              <a:latin typeface="trebuchet ms"/>
            </a:endParaRPr>
          </a:p>
          <a:p>
            <a:r>
              <a:rPr lang="es-ES_tradnl" dirty="0">
                <a:latin typeface="trebuchet ms"/>
              </a:rPr>
              <a:t>Aureliano Buendía  (= Rafael Uribe Uribe)</a:t>
            </a:r>
          </a:p>
          <a:p>
            <a:r>
              <a:rPr lang="es-ES_tradnl" dirty="0">
                <a:latin typeface="trebuchet ms"/>
              </a:rPr>
              <a:t>E</a:t>
            </a:r>
            <a:r>
              <a:rPr lang="es-ES_tradnl" dirty="0">
                <a:effectLst/>
                <a:latin typeface="trebuchet ms"/>
              </a:rPr>
              <a:t>pidemia de insomnio</a:t>
            </a:r>
          </a:p>
          <a:p>
            <a:r>
              <a:rPr lang="es-ES_tradnl" dirty="0">
                <a:latin typeface="trebuchet ms"/>
              </a:rPr>
              <a:t>L</a:t>
            </a:r>
            <a:r>
              <a:rPr lang="es-ES_tradnl" dirty="0">
                <a:effectLst/>
                <a:latin typeface="trebuchet ms"/>
              </a:rPr>
              <a:t>luvia de pequeñas flores amarillas</a:t>
            </a:r>
          </a:p>
          <a:p>
            <a:r>
              <a:rPr lang="es-ES_tradnl" dirty="0">
                <a:latin typeface="trebuchet ms"/>
              </a:rPr>
              <a:t>M</a:t>
            </a:r>
            <a:r>
              <a:rPr lang="es-ES_tradnl" dirty="0">
                <a:effectLst/>
                <a:latin typeface="trebuchet ms"/>
              </a:rPr>
              <a:t>ujer que come tierra</a:t>
            </a:r>
          </a:p>
          <a:p>
            <a:r>
              <a:rPr lang="es-ES_tradnl" dirty="0">
                <a:latin typeface="trebuchet ms"/>
              </a:rPr>
              <a:t>C</a:t>
            </a:r>
            <a:r>
              <a:rPr lang="es-ES_tradnl" dirty="0">
                <a:effectLst/>
                <a:latin typeface="trebuchet ms"/>
              </a:rPr>
              <a:t>larividente </a:t>
            </a:r>
            <a:r>
              <a:rPr lang="es-ES_tradnl" dirty="0">
                <a:effectLst/>
                <a:latin typeface="trebuchet ms"/>
                <a:sym typeface="Wingdings" pitchFamily="2" charset="2"/>
              </a:rPr>
              <a:t> Melquiades</a:t>
            </a:r>
            <a:endParaRPr lang="es-ES_tradnl" dirty="0">
              <a:effectLst/>
              <a:latin typeface="trebuchet ms"/>
            </a:endParaRPr>
          </a:p>
          <a:p>
            <a:r>
              <a:rPr lang="es-ES_tradnl" dirty="0">
                <a:latin typeface="trebuchet ms"/>
              </a:rPr>
              <a:t>Un </a:t>
            </a:r>
            <a:r>
              <a:rPr lang="es-ES_tradnl" dirty="0">
                <a:effectLst/>
                <a:latin typeface="trebuchet ms"/>
              </a:rPr>
              <a:t>obsesionado con fotografiar a Dios</a:t>
            </a:r>
          </a:p>
          <a:p>
            <a:r>
              <a:rPr lang="es-ES_tradnl" dirty="0">
                <a:latin typeface="trebuchet ms"/>
              </a:rPr>
              <a:t>Masacre de trabajadores (bananeros)</a:t>
            </a:r>
          </a:p>
          <a:p>
            <a:r>
              <a:rPr lang="es-ES_tradnl" dirty="0">
                <a:latin typeface="trebuchet ms"/>
              </a:rPr>
              <a:t>Nuevo-Viejo/Tradición-Modernidad </a:t>
            </a:r>
            <a:r>
              <a:rPr lang="es-ES_tradnl" dirty="0">
                <a:latin typeface="trebuchet ms"/>
                <a:sym typeface="Wingdings" pitchFamily="2" charset="2"/>
              </a:rPr>
              <a:t>Tiempo: P-P-F  </a:t>
            </a:r>
            <a:r>
              <a:rPr lang="es-ES_tradnl" dirty="0" err="1">
                <a:latin typeface="trebuchet ms"/>
                <a:sym typeface="Wingdings" pitchFamily="2" charset="2"/>
              </a:rPr>
              <a:t>internexos</a:t>
            </a:r>
            <a:endParaRPr lang="es-ES_tradnl" dirty="0">
              <a:latin typeface="trebuchet ms"/>
              <a:sym typeface="Wingdings" pitchFamily="2" charset="2"/>
            </a:endParaRPr>
          </a:p>
          <a:p>
            <a:r>
              <a:rPr lang="es-ES_tradnl" dirty="0">
                <a:latin typeface="trebuchet ms"/>
                <a:sym typeface="Wingdings" pitchFamily="2" charset="2"/>
              </a:rPr>
              <a:t>Poder de la palabra (leer sobre sí </a:t>
            </a:r>
            <a:r>
              <a:rPr lang="es-ES_tradnl" dirty="0" err="1">
                <a:latin typeface="trebuchet ms"/>
                <a:sym typeface="Wingdings" pitchFamily="2" charset="2"/>
              </a:rPr>
              <a:t>mismo:Aureliano</a:t>
            </a:r>
            <a:r>
              <a:rPr lang="es-ES_tradnl" dirty="0">
                <a:latin typeface="trebuchet ms"/>
                <a:sym typeface="Wingdings" pitchFamily="2" charset="2"/>
              </a:rPr>
              <a:t>), de la lectura, la Biblia, la historia, los espejos </a:t>
            </a:r>
          </a:p>
          <a:p>
            <a:r>
              <a:rPr lang="es-ES_tradnl" dirty="0">
                <a:latin typeface="trebuchet ms"/>
                <a:sym typeface="Wingdings" pitchFamily="2" charset="2"/>
              </a:rPr>
              <a:t>Determinismo – Fatalidad (la soledad)</a:t>
            </a:r>
            <a:endParaRPr lang="es-ES_tradnl" dirty="0">
              <a:latin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755576" y="602128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http://bibliopumahue.blogspot.fi/2010/08/personajes-jose-arcadio-buen-dia.html</a:t>
            </a:r>
          </a:p>
        </p:txBody>
      </p:sp>
    </p:spTree>
    <p:extLst>
      <p:ext uri="{BB962C8B-B14F-4D97-AF65-F5344CB8AC3E}">
        <p14:creationId xmlns:p14="http://schemas.microsoft.com/office/powerpoint/2010/main" val="3677598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A16e542QnXc/UEvb_BixmOI/AAAAAAAABEE/fJ7u5VgifcA/s1600/Mafaldayal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9981"/>
            <a:ext cx="4896543" cy="57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7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836712"/>
            <a:ext cx="5400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            Alberto </a:t>
            </a:r>
            <a:r>
              <a:rPr lang="fi-FI" sz="2800" b="1" dirty="0" err="1"/>
              <a:t>Fuguet</a:t>
            </a:r>
            <a:r>
              <a:rPr lang="fi-FI" sz="2800" b="1" dirty="0"/>
              <a:t> </a:t>
            </a:r>
            <a:r>
              <a:rPr lang="fi-FI" b="1" dirty="0"/>
              <a:t>(Chile, 1962)</a:t>
            </a:r>
          </a:p>
          <a:p>
            <a:endParaRPr lang="fi-FI" b="1" dirty="0"/>
          </a:p>
          <a:p>
            <a:r>
              <a:rPr lang="fi-FI" sz="3600" b="1" dirty="0"/>
              <a:t>”</a:t>
            </a:r>
            <a:r>
              <a:rPr lang="fi-FI" sz="3600" b="1" dirty="0" err="1"/>
              <a:t>McOndo</a:t>
            </a:r>
            <a:r>
              <a:rPr lang="fi-FI" sz="3600" b="1" dirty="0"/>
              <a:t>” </a:t>
            </a:r>
            <a:r>
              <a:rPr lang="fi-FI" b="1" dirty="0">
                <a:sym typeface="Wingdings" pitchFamily="2" charset="2"/>
              </a:rPr>
              <a:t> </a:t>
            </a:r>
            <a:r>
              <a:rPr lang="fi-FI" sz="3200" b="1" u="sng" dirty="0" err="1">
                <a:sym typeface="Wingdings" pitchFamily="2" charset="2"/>
              </a:rPr>
              <a:t>real</a:t>
            </a:r>
            <a:r>
              <a:rPr lang="fi-FI" sz="3200" b="1" u="sng" dirty="0">
                <a:sym typeface="Wingdings" pitchFamily="2" charset="2"/>
              </a:rPr>
              <a:t>, </a:t>
            </a:r>
            <a:r>
              <a:rPr lang="fi-FI" sz="3200" b="1" u="sng" dirty="0" err="1">
                <a:sym typeface="Wingdings" pitchFamily="2" charset="2"/>
              </a:rPr>
              <a:t>urbano</a:t>
            </a:r>
            <a:r>
              <a:rPr lang="fi-FI" sz="3200" b="1" u="sng" dirty="0">
                <a:sym typeface="Wingdings" pitchFamily="2" charset="2"/>
              </a:rPr>
              <a:t>, </a:t>
            </a:r>
            <a:r>
              <a:rPr lang="fi-FI" sz="3200" b="1" u="sng" dirty="0" err="1">
                <a:sym typeface="Wingdings" pitchFamily="2" charset="2"/>
              </a:rPr>
              <a:t>realismo</a:t>
            </a:r>
            <a:r>
              <a:rPr lang="fi-FI" sz="3200" b="1" u="sng" dirty="0">
                <a:sym typeface="Wingdings" pitchFamily="2" charset="2"/>
              </a:rPr>
              <a:t> </a:t>
            </a:r>
            <a:r>
              <a:rPr lang="fi-FI" sz="3200" b="1" u="sng" dirty="0" err="1">
                <a:sym typeface="Wingdings" pitchFamily="2" charset="2"/>
              </a:rPr>
              <a:t>sucio</a:t>
            </a:r>
            <a:endParaRPr lang="fi-FI" sz="3200" b="1" u="sng" dirty="0"/>
          </a:p>
          <a:p>
            <a:endParaRPr lang="fi-FI" b="1" dirty="0"/>
          </a:p>
          <a:p>
            <a:r>
              <a:rPr lang="fi-FI" b="1" dirty="0" err="1"/>
              <a:t>Mala</a:t>
            </a:r>
            <a:r>
              <a:rPr lang="fi-FI" b="1" dirty="0"/>
              <a:t> </a:t>
            </a:r>
            <a:r>
              <a:rPr lang="fi-FI" b="1" dirty="0" err="1"/>
              <a:t>Onda</a:t>
            </a:r>
            <a:r>
              <a:rPr lang="fi-FI" b="1" dirty="0"/>
              <a:t>  (1991) </a:t>
            </a:r>
            <a:r>
              <a:rPr lang="fi-FI" b="1" dirty="0">
                <a:sym typeface="Wingdings" pitchFamily="2" charset="2"/>
              </a:rPr>
              <a:t> </a:t>
            </a:r>
            <a:r>
              <a:rPr lang="fi-FI" dirty="0" err="1">
                <a:sym typeface="Wingdings" pitchFamily="2" charset="2"/>
              </a:rPr>
              <a:t>Novela</a:t>
            </a:r>
            <a:r>
              <a:rPr lang="fi-FI" dirty="0">
                <a:sym typeface="Wingdings" pitchFamily="2" charset="2"/>
              </a:rPr>
              <a:t> de </a:t>
            </a:r>
            <a:r>
              <a:rPr lang="fi-FI" dirty="0" err="1">
                <a:sym typeface="Wingdings" pitchFamily="2" charset="2"/>
              </a:rPr>
              <a:t>formación</a:t>
            </a:r>
            <a:r>
              <a:rPr lang="fi-FI" dirty="0">
                <a:sym typeface="Wingdings" pitchFamily="2" charset="2"/>
              </a:rPr>
              <a:t> (</a:t>
            </a:r>
            <a:r>
              <a:rPr lang="fi-FI" dirty="0" err="1">
                <a:sym typeface="Wingdings" pitchFamily="2" charset="2"/>
              </a:rPr>
              <a:t>Matías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ym typeface="Wingdings" pitchFamily="2" charset="2"/>
              </a:rPr>
              <a:t>Vicuña</a:t>
            </a:r>
            <a:r>
              <a:rPr lang="fi-FI" dirty="0">
                <a:sym typeface="Wingdings" pitchFamily="2" charset="2"/>
              </a:rPr>
              <a:t>),  </a:t>
            </a:r>
            <a:r>
              <a:rPr lang="fi-FI" dirty="0" err="1">
                <a:sym typeface="Wingdings" pitchFamily="2" charset="2"/>
              </a:rPr>
              <a:t>tipo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ym typeface="Wingdings" pitchFamily="2" charset="2"/>
              </a:rPr>
              <a:t>diario</a:t>
            </a:r>
            <a:r>
              <a:rPr lang="fi-FI" dirty="0">
                <a:sym typeface="Wingdings" pitchFamily="2" charset="2"/>
              </a:rPr>
              <a:t>, El </a:t>
            </a:r>
            <a:r>
              <a:rPr lang="fi-FI" dirty="0" err="1">
                <a:sym typeface="Wingdings" pitchFamily="2" charset="2"/>
              </a:rPr>
              <a:t>guardián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ym typeface="Wingdings" pitchFamily="2" charset="2"/>
              </a:rPr>
              <a:t>entre</a:t>
            </a:r>
            <a:r>
              <a:rPr lang="fi-FI" dirty="0">
                <a:sym typeface="Wingdings" pitchFamily="2" charset="2"/>
              </a:rPr>
              <a:t> el </a:t>
            </a:r>
            <a:r>
              <a:rPr lang="fi-FI" dirty="0" err="1">
                <a:sym typeface="Wingdings" pitchFamily="2" charset="2"/>
              </a:rPr>
              <a:t>centeno</a:t>
            </a:r>
            <a:r>
              <a:rPr lang="fi-FI" dirty="0">
                <a:sym typeface="Wingdings" pitchFamily="2" charset="2"/>
              </a:rPr>
              <a:t> (</a:t>
            </a:r>
            <a:r>
              <a:rPr lang="fi-FI" dirty="0" err="1">
                <a:sym typeface="Wingdings" pitchFamily="2" charset="2"/>
              </a:rPr>
              <a:t>Holden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ym typeface="Wingdings" pitchFamily="2" charset="2"/>
              </a:rPr>
              <a:t>Coulfield</a:t>
            </a:r>
            <a:r>
              <a:rPr lang="fi-FI" dirty="0">
                <a:sym typeface="Wingdings" pitchFamily="2" charset="2"/>
              </a:rPr>
              <a:t>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961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484784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INFRAREALISMO</a:t>
            </a:r>
          </a:p>
          <a:p>
            <a:endParaRPr lang="fi-FI" sz="2800" b="1" dirty="0"/>
          </a:p>
          <a:p>
            <a:r>
              <a:rPr lang="fi-FI" sz="2800" b="1" dirty="0"/>
              <a:t>Roberto Matta (Chile, 1911-2002)</a:t>
            </a:r>
          </a:p>
          <a:p>
            <a:endParaRPr lang="fi-FI" sz="2800" b="1" dirty="0"/>
          </a:p>
          <a:p>
            <a:r>
              <a:rPr lang="fi-FI" sz="2800" dirty="0">
                <a:sym typeface="Wingdings" pitchFamily="2" charset="2"/>
              </a:rPr>
              <a:t> El </a:t>
            </a:r>
            <a:r>
              <a:rPr lang="fi-FI" sz="2800" dirty="0" err="1">
                <a:sym typeface="Wingdings" pitchFamily="2" charset="2"/>
              </a:rPr>
              <a:t>nacimiento</a:t>
            </a:r>
            <a:r>
              <a:rPr lang="fi-FI" sz="2800" dirty="0">
                <a:sym typeface="Wingdings" pitchFamily="2" charset="2"/>
              </a:rPr>
              <a:t> de </a:t>
            </a:r>
            <a:r>
              <a:rPr lang="fi-FI" sz="2800" dirty="0" err="1">
                <a:sym typeface="Wingdings" pitchFamily="2" charset="2"/>
              </a:rPr>
              <a:t>América</a:t>
            </a:r>
            <a:r>
              <a:rPr lang="fi-FI" sz="2800" dirty="0">
                <a:sym typeface="Wingdings" pitchFamily="2" charset="2"/>
              </a:rPr>
              <a:t> </a:t>
            </a:r>
            <a:endParaRPr lang="fi-FI" sz="2800" dirty="0"/>
          </a:p>
          <a:p>
            <a:endParaRPr lang="fi-FI" sz="2800" b="1" dirty="0"/>
          </a:p>
          <a:p>
            <a:r>
              <a:rPr lang="fi-FI" sz="2800" b="1" dirty="0"/>
              <a:t>Mario Santiago </a:t>
            </a:r>
            <a:r>
              <a:rPr lang="fi-FI" sz="2800" b="1" dirty="0" err="1"/>
              <a:t>Papasquiaro</a:t>
            </a:r>
            <a:r>
              <a:rPr lang="fi-FI" sz="2800" b="1" dirty="0"/>
              <a:t> (México, 1953-1998)</a:t>
            </a:r>
          </a:p>
          <a:p>
            <a:endParaRPr lang="fi-FI" sz="2800" b="1" dirty="0"/>
          </a:p>
          <a:p>
            <a:r>
              <a:rPr lang="fi-FI" sz="2800" dirty="0" err="1"/>
              <a:t>Poesía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49900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ducarchile.cl/UserFiles/P0001/Image/CR_Imagen/articles-60323_imagen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7" y="908720"/>
            <a:ext cx="74330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0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73448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              </a:t>
            </a:r>
            <a:r>
              <a:rPr lang="fi-FI" sz="2800" b="1" dirty="0"/>
              <a:t>Roberto </a:t>
            </a:r>
            <a:r>
              <a:rPr lang="fi-FI" sz="2800" b="1" dirty="0" err="1"/>
              <a:t>Bolaño</a:t>
            </a:r>
            <a:r>
              <a:rPr lang="fi-FI" sz="2800" b="1" dirty="0"/>
              <a:t> </a:t>
            </a:r>
            <a:r>
              <a:rPr lang="fi-FI" b="1" dirty="0"/>
              <a:t>(Chile, 1953-2003)</a:t>
            </a:r>
          </a:p>
          <a:p>
            <a:endParaRPr lang="fi-FI" b="1" dirty="0"/>
          </a:p>
          <a:p>
            <a:r>
              <a:rPr lang="fi-FI" sz="2800" dirty="0"/>
              <a:t>Los </a:t>
            </a:r>
            <a:r>
              <a:rPr lang="fi-FI" sz="2800" dirty="0" err="1"/>
              <a:t>detectives</a:t>
            </a:r>
            <a:r>
              <a:rPr lang="fi-FI" sz="2800" dirty="0"/>
              <a:t> </a:t>
            </a:r>
            <a:r>
              <a:rPr lang="fi-FI" sz="2800" dirty="0" err="1"/>
              <a:t>salvajes</a:t>
            </a:r>
            <a:r>
              <a:rPr lang="fi-FI" sz="2800" dirty="0"/>
              <a:t> (1998)</a:t>
            </a:r>
          </a:p>
          <a:p>
            <a:endParaRPr lang="fi-FI" sz="2800" dirty="0"/>
          </a:p>
          <a:p>
            <a:r>
              <a:rPr lang="fi-FI" sz="2800" dirty="0"/>
              <a:t>2666 (2005)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85293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800" u="sng" dirty="0">
                <a:solidFill>
                  <a:prstClr val="black"/>
                </a:solidFill>
              </a:rPr>
              <a:t>INFRAREALISMO</a:t>
            </a:r>
          </a:p>
          <a:p>
            <a:pPr lvl="0"/>
            <a:endParaRPr lang="fi-FI" sz="2800" b="1" dirty="0">
              <a:solidFill>
                <a:prstClr val="black"/>
              </a:solidFill>
            </a:endParaRPr>
          </a:p>
          <a:p>
            <a:pPr lvl="0"/>
            <a:r>
              <a:rPr lang="fi-FI" sz="2800" b="1" dirty="0">
                <a:solidFill>
                  <a:prstClr val="black"/>
                </a:solidFill>
              </a:rPr>
              <a:t>Roberto Matta </a:t>
            </a:r>
            <a:r>
              <a:rPr lang="fi-FI" b="1" dirty="0">
                <a:solidFill>
                  <a:prstClr val="black"/>
                </a:solidFill>
              </a:rPr>
              <a:t>(Chile, 1911-2002)</a:t>
            </a:r>
          </a:p>
          <a:p>
            <a:pPr lvl="0"/>
            <a:endParaRPr lang="fi-FI" sz="2800" b="1" dirty="0">
              <a:solidFill>
                <a:prstClr val="black"/>
              </a:solidFill>
            </a:endParaRPr>
          </a:p>
          <a:p>
            <a:pPr lvl="0"/>
            <a:r>
              <a:rPr lang="fi-FI" sz="2800" b="1" dirty="0">
                <a:solidFill>
                  <a:prstClr val="black"/>
                </a:solidFill>
              </a:rPr>
              <a:t>Mario Santiago </a:t>
            </a:r>
            <a:r>
              <a:rPr lang="fi-FI" sz="2800" b="1" dirty="0" err="1">
                <a:solidFill>
                  <a:prstClr val="black"/>
                </a:solidFill>
              </a:rPr>
              <a:t>Papasquiaro</a:t>
            </a:r>
            <a:r>
              <a:rPr lang="fi-FI" sz="2800" b="1" dirty="0">
                <a:solidFill>
                  <a:prstClr val="black"/>
                </a:solidFill>
              </a:rPr>
              <a:t> </a:t>
            </a:r>
            <a:r>
              <a:rPr lang="fi-FI" b="1" dirty="0">
                <a:solidFill>
                  <a:prstClr val="black"/>
                </a:solidFill>
              </a:rPr>
              <a:t>(México, 1953-1998)</a:t>
            </a:r>
          </a:p>
        </p:txBody>
      </p:sp>
    </p:spTree>
    <p:extLst>
      <p:ext uri="{BB962C8B-B14F-4D97-AF65-F5344CB8AC3E}">
        <p14:creationId xmlns:p14="http://schemas.microsoft.com/office/powerpoint/2010/main" val="2206110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iudadcapital.com.mx/wp-content/uploads/2012/08/Jorge-Luis-Bor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8" y="930950"/>
            <a:ext cx="8423346" cy="56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188640"/>
            <a:ext cx="524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            JORGE LUIS BORGES (</a:t>
            </a:r>
            <a:r>
              <a:rPr lang="fi-FI" b="1" dirty="0" err="1"/>
              <a:t>Argentina</a:t>
            </a:r>
            <a:r>
              <a:rPr lang="fi-FI" b="1" dirty="0"/>
              <a:t>, 1899-1986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183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8245AC5-ABD3-432D-B954-3F89E41AE64E}"/>
              </a:ext>
            </a:extLst>
          </p:cNvPr>
          <p:cNvSpPr/>
          <p:nvPr/>
        </p:nvSpPr>
        <p:spPr>
          <a:xfrm rot="10800000" flipH="1" flipV="1">
            <a:off x="5148064" y="2637784"/>
            <a:ext cx="3744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Material</a:t>
            </a:r>
            <a:r>
              <a:rPr lang="fi-FI" dirty="0"/>
              <a:t> extra:</a:t>
            </a:r>
          </a:p>
          <a:p>
            <a:endParaRPr lang="fi-FI" dirty="0"/>
          </a:p>
          <a:p>
            <a:r>
              <a:rPr lang="fi-FI" b="1" dirty="0"/>
              <a:t>MUSEO DE LA MEMORIA</a:t>
            </a:r>
          </a:p>
          <a:p>
            <a:endParaRPr lang="fi-FI" dirty="0"/>
          </a:p>
          <a:p>
            <a:r>
              <a:rPr lang="fi-FI" dirty="0"/>
              <a:t>https://ww3.museodelamemoria.cl/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2715E6-B0F3-4D22-8B2D-CA5EFF56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326"/>
            <a:ext cx="475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80757"/>
            <a:ext cx="7416824" cy="541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i-FI" u="sng" dirty="0">
              <a:solidFill>
                <a:srgbClr val="0000FF"/>
              </a:solidFill>
              <a:ea typeface="SimSun"/>
              <a:cs typeface="Times New Roman"/>
              <a:hlinkClick r:id="rId2"/>
            </a:endParaRPr>
          </a:p>
          <a:p>
            <a:r>
              <a:rPr lang="es-ES" b="1" dirty="0"/>
              <a:t>Libro importante:</a:t>
            </a:r>
          </a:p>
          <a:p>
            <a:r>
              <a:rPr lang="es-ES" i="1" dirty="0"/>
              <a:t>Luis Ángel Arango: realismo mágico pintura y literatura, 1918-1981, </a:t>
            </a:r>
            <a:r>
              <a:rPr lang="es-ES" i="1" dirty="0" err="1"/>
              <a:t>pdf</a:t>
            </a:r>
            <a:r>
              <a:rPr lang="es-ES" i="1" dirty="0"/>
              <a:t>:</a:t>
            </a:r>
            <a:endParaRPr lang="fi-FI" i="1" u="sng" dirty="0">
              <a:solidFill>
                <a:srgbClr val="0000FF"/>
              </a:solidFill>
              <a:ea typeface="SimSun"/>
              <a:cs typeface="Times New Roman"/>
              <a:hlinkClick r:id="rId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u="sng" dirty="0">
                <a:solidFill>
                  <a:srgbClr val="0000FF"/>
                </a:solidFill>
                <a:ea typeface="SimSun"/>
                <a:cs typeface="Times New Roman"/>
                <a:hlinkClick r:id="rId2"/>
              </a:rPr>
              <a:t>http://banrepcultural.org/blaavirtual/todaslasartes/real/real1e.htm</a:t>
            </a:r>
            <a:endParaRPr lang="fi-FI" u="sng" dirty="0">
              <a:solidFill>
                <a:srgbClr val="0000FF"/>
              </a:solidFill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i-FI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a typeface="SimSun"/>
                <a:cs typeface="Times New Roman"/>
              </a:rPr>
              <a:t>GM x </a:t>
            </a:r>
            <a:r>
              <a:rPr lang="fi-FI" b="1" dirty="0" err="1">
                <a:ea typeface="SimSun"/>
                <a:cs typeface="Times New Roman"/>
              </a:rPr>
              <a:t>discurso</a:t>
            </a:r>
            <a:r>
              <a:rPr lang="fi-FI" b="1" dirty="0">
                <a:ea typeface="SimSun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u="sng" dirty="0">
                <a:solidFill>
                  <a:srgbClr val="0000FF"/>
                </a:solidFill>
                <a:ea typeface="SimSun"/>
                <a:cs typeface="Times New Roman"/>
                <a:hlinkClick r:id="rId3"/>
              </a:rPr>
              <a:t>http://www.youtube.com/watch?v=V2yc5ESsXac&amp;feature=related</a:t>
            </a:r>
            <a:endParaRPr lang="fi-FI" u="sng" dirty="0">
              <a:solidFill>
                <a:srgbClr val="0000FF"/>
              </a:solidFill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ea typeface="SimSun"/>
                <a:cs typeface="Times New Roman"/>
                <a:hlinkClick r:id="rId4"/>
              </a:rPr>
              <a:t>https://www.youtube.com/watch?v=SWHRDWqChkk</a:t>
            </a:r>
            <a:endParaRPr lang="fi-FI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i-FI" u="sng" dirty="0">
                <a:solidFill>
                  <a:srgbClr val="0000FF"/>
                </a:solidFill>
                <a:ea typeface="SimSu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http://www.youtube.com/watch?v=V2yc5ESsXac&amp;feature=related</a:t>
            </a:r>
            <a:endParaRPr lang="fi-FI" dirty="0">
              <a:solidFill>
                <a:prstClr val="black"/>
              </a:solidFill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ea typeface="SimSun"/>
                <a:cs typeface="Times New Roman"/>
                <a:hlinkClick r:id="rId5"/>
              </a:rPr>
              <a:t>https://www.nobelprize.org/prizes/literature/1982/marquez/lecture/</a:t>
            </a:r>
            <a:endParaRPr lang="fi-FI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i-FI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a typeface="SimSun"/>
                <a:cs typeface="Times New Roman"/>
              </a:rPr>
              <a:t>GM (</a:t>
            </a:r>
            <a:r>
              <a:rPr lang="fi-FI" b="1" dirty="0" err="1">
                <a:ea typeface="SimSun"/>
                <a:cs typeface="Times New Roman"/>
              </a:rPr>
              <a:t>crítica</a:t>
            </a:r>
            <a:r>
              <a:rPr lang="fi-FI" b="1" dirty="0">
                <a:ea typeface="SimSun"/>
                <a:cs typeface="Times New Roman"/>
              </a:rPr>
              <a:t> </a:t>
            </a:r>
            <a:r>
              <a:rPr lang="fi-FI" b="1" dirty="0" err="1">
                <a:ea typeface="SimSun"/>
                <a:cs typeface="Times New Roman"/>
              </a:rPr>
              <a:t>negativa</a:t>
            </a:r>
            <a:r>
              <a:rPr lang="fi-FI" b="1" dirty="0">
                <a:ea typeface="SimSun"/>
                <a:cs typeface="Times New Roman"/>
              </a:rPr>
              <a:t> </a:t>
            </a:r>
            <a:r>
              <a:rPr lang="fi-FI" b="1" dirty="0" err="1">
                <a:ea typeface="SimSun"/>
                <a:cs typeface="Times New Roman"/>
              </a:rPr>
              <a:t>al</a:t>
            </a:r>
            <a:r>
              <a:rPr lang="fi-FI" b="1" dirty="0">
                <a:ea typeface="SimSun"/>
                <a:cs typeface="Times New Roman"/>
              </a:rPr>
              <a:t> </a:t>
            </a:r>
            <a:r>
              <a:rPr lang="fi-FI" b="1" dirty="0" err="1">
                <a:ea typeface="SimSun"/>
                <a:cs typeface="Times New Roman"/>
              </a:rPr>
              <a:t>discurso</a:t>
            </a:r>
            <a:r>
              <a:rPr lang="fi-FI" b="1" dirty="0">
                <a:ea typeface="SimSun"/>
                <a:cs typeface="Times New Roman"/>
              </a:rPr>
              <a:t>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u="sng" dirty="0">
                <a:solidFill>
                  <a:srgbClr val="0000FF"/>
                </a:solidFill>
                <a:ea typeface="SimSun"/>
                <a:cs typeface="Times New Roman"/>
                <a:hlinkClick r:id="rId6"/>
              </a:rPr>
              <a:t>http://www.ucm.es/info/especulo/numero41/gmnobel.html</a:t>
            </a:r>
            <a:endParaRPr lang="fi-FI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26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4518"/>
            <a:ext cx="6264696" cy="59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6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-attachment.googleusercontent.com/attachment/?saduie=AG9B_P8kZw_fRO9AjTvdtA1Wz-Ee&amp;attid=0.10&amp;disp=emb&amp;view=att&amp;th=13b81292c2fa3c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5947"/>
            <a:ext cx="4903279" cy="63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4" y="1124744"/>
            <a:ext cx="67825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51196"/>
            <a:ext cx="4199398" cy="55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8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64406"/>
            <a:ext cx="4808799" cy="48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443</Words>
  <Application>Microsoft Office PowerPoint</Application>
  <PresentationFormat>Näytössä katseltava diaesitys (4:3)</PresentationFormat>
  <Paragraphs>79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Calibri</vt:lpstr>
      <vt:lpstr>trebuchet ms</vt:lpstr>
      <vt:lpstr>Office Theme</vt:lpstr>
      <vt:lpstr>REALISMO MÁGICO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 MÁGICO</dc:title>
  <dc:creator>OMISTAJA</dc:creator>
  <cp:lastModifiedBy>OMISTAJA</cp:lastModifiedBy>
  <cp:revision>1</cp:revision>
  <dcterms:created xsi:type="dcterms:W3CDTF">2020-11-08T15:53:37Z</dcterms:created>
  <dcterms:modified xsi:type="dcterms:W3CDTF">2020-11-08T16:00:00Z</dcterms:modified>
</cp:coreProperties>
</file>