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61" r:id="rId3"/>
    <p:sldId id="262" r:id="rId4"/>
    <p:sldId id="263" r:id="rId5"/>
    <p:sldId id="266" r:id="rId6"/>
    <p:sldId id="267" r:id="rId7"/>
    <p:sldId id="265" r:id="rId8"/>
    <p:sldId id="259" r:id="rId9"/>
    <p:sldId id="258" r:id="rId10"/>
    <p:sldId id="270" r:id="rId11"/>
    <p:sldId id="268" r:id="rId12"/>
    <p:sldId id="271"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04231-06F6-41FC-8657-11EC6825BED0}" type="datetimeFigureOut">
              <a:rPr lang="fi-FI" smtClean="0"/>
              <a:t>2.11.2020</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A496A-54A3-45D8-AA94-667392E0C10C}" type="slidenum">
              <a:rPr lang="fi-FI" smtClean="0"/>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s.wikipedia.org/w/index.php?title=Jaime_Mart%C3%ADnez_Tolentino&amp;action=edit&amp;redlink=1" TargetMode="External"/><Relationship Id="rId13" Type="http://schemas.openxmlformats.org/officeDocument/2006/relationships/hyperlink" Target="https://es.wikipedia.org/wiki/Poemas_de_amor" TargetMode="External"/><Relationship Id="rId3" Type="http://schemas.openxmlformats.org/officeDocument/2006/relationships/hyperlink" Target="https://es.wikipedia.org/w/index.php?title=Alfonsina_Storni&amp;action=edit&amp;section=14" TargetMode="External"/><Relationship Id="rId7" Type="http://schemas.openxmlformats.org/officeDocument/2006/relationships/hyperlink" Target="https://es.wikipedia.org/wiki/Jos%C3%A9_Miguel_Oviedo" TargetMode="External"/><Relationship Id="rId12" Type="http://schemas.openxmlformats.org/officeDocument/2006/relationships/hyperlink" Target="https://es.wikipedia.org/w/index.php?title=Antisoneto&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s.wikipedia.org/wiki/Sor_Juana_In%C3%A9s_de_la_Cruz" TargetMode="External"/><Relationship Id="rId11" Type="http://schemas.openxmlformats.org/officeDocument/2006/relationships/hyperlink" Target="https://es.wikipedia.org/w/index.php?title=Tardorromanticismo&amp;action=edit&amp;redlink=1" TargetMode="External"/><Relationship Id="rId5" Type="http://schemas.openxmlformats.org/officeDocument/2006/relationships/hyperlink" Target="https://es.wikipedia.org/wiki/Alfonsina_Storni" TargetMode="External"/><Relationship Id="rId15" Type="http://schemas.openxmlformats.org/officeDocument/2006/relationships/hyperlink" Target="https://es.wikipedia.org/wiki/Delirio" TargetMode="External"/><Relationship Id="rId10" Type="http://schemas.openxmlformats.org/officeDocument/2006/relationships/hyperlink" Target="https://es.wikipedia.org/wiki/Introspecci%C3%B3n" TargetMode="External"/><Relationship Id="rId4" Type="http://schemas.openxmlformats.org/officeDocument/2006/relationships/hyperlink" Target="https://es.wikipedia.org/wiki/Alberto_Acereda" TargetMode="External"/><Relationship Id="rId9" Type="http://schemas.openxmlformats.org/officeDocument/2006/relationships/hyperlink" Target="https://es.wikipedia.org/wiki/Met%C3%A1fora" TargetMode="External"/><Relationship Id="rId14" Type="http://schemas.openxmlformats.org/officeDocument/2006/relationships/hyperlink" Target="https://es.wikipedia.org/wiki/L%C3%ADri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47500" lnSpcReduction="20000"/>
          </a:bodyPr>
          <a:lstStyle/>
          <a:p>
            <a:r>
              <a:rPr lang="es-ES" sz="1200" b="0" i="0" kern="1200" dirty="0">
                <a:solidFill>
                  <a:schemeClr val="tx1"/>
                </a:solidFill>
                <a:latin typeface="+mn-lt"/>
                <a:ea typeface="+mn-ea"/>
                <a:cs typeface="+mn-cs"/>
              </a:rPr>
              <a:t>Críticas[</a:t>
            </a:r>
            <a:r>
              <a:rPr lang="es-ES" sz="1200" b="0" i="0" u="none" strike="noStrike" kern="1200" dirty="0">
                <a:solidFill>
                  <a:schemeClr val="tx1"/>
                </a:solidFill>
                <a:latin typeface="+mn-lt"/>
                <a:ea typeface="+mn-ea"/>
                <a:cs typeface="+mn-cs"/>
                <a:hlinkClick r:id="rId3" tooltip="Editar sección: Críticas"/>
              </a:rPr>
              <a:t>editar</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Según </a:t>
            </a:r>
            <a:r>
              <a:rPr lang="es-ES" sz="1200" b="0" i="0" u="none" strike="noStrike" kern="1200" dirty="0">
                <a:solidFill>
                  <a:schemeClr val="tx1"/>
                </a:solidFill>
                <a:latin typeface="+mn-lt"/>
                <a:ea typeface="+mn-ea"/>
                <a:cs typeface="+mn-cs"/>
                <a:hlinkClick r:id="rId4" tooltip="Alberto Acereda"/>
              </a:rPr>
              <a:t>Alberto </a:t>
            </a:r>
            <a:r>
              <a:rPr lang="es-ES" sz="1200" b="0" i="0" u="none" strike="noStrike" kern="1200" dirty="0" err="1">
                <a:solidFill>
                  <a:schemeClr val="tx1"/>
                </a:solidFill>
                <a:latin typeface="+mn-lt"/>
                <a:ea typeface="+mn-ea"/>
                <a:cs typeface="+mn-cs"/>
                <a:hlinkClick r:id="rId4" tooltip="Alberto Acereda"/>
              </a:rPr>
              <a:t>Acereda</a:t>
            </a:r>
            <a:r>
              <a:rPr lang="es-ES" sz="1200" b="0" i="0" kern="1200" dirty="0">
                <a:solidFill>
                  <a:schemeClr val="tx1"/>
                </a:solidFill>
                <a:latin typeface="+mn-lt"/>
                <a:ea typeface="+mn-ea"/>
                <a:cs typeface="+mn-cs"/>
              </a:rPr>
              <a:t>, la obra de Alfonsina Storni es una defensa a la libertad artística e individual. Su vida y obra es un mito iconográfico de un activismo resentido contra lo masculino. Afirma que ella es un mito más; sus letras muestran a una excelente poeta del amor, una mujer luchadora por la igualdad femenina que no se la puede ubicar en el feminismo radical. En su vida y obra se entremezclan emoción, sentimiento y reflexión; su poesía es erótica humanamente, busca el amor, tiene vivencias y poesía de su ego angustiado que termina con el suicidio.</a:t>
            </a:r>
            <a:r>
              <a:rPr lang="es-ES" sz="1200" b="0" i="0" u="none" strike="noStrike" kern="1200" baseline="30000" dirty="0">
                <a:solidFill>
                  <a:schemeClr val="tx1"/>
                </a:solidFill>
                <a:latin typeface="+mn-lt"/>
                <a:ea typeface="+mn-ea"/>
                <a:cs typeface="+mn-cs"/>
                <a:hlinkClick r:id="rId5"/>
              </a:rPr>
              <a:t>89</a:t>
            </a:r>
            <a:r>
              <a:rPr lang="es-ES" sz="1200" b="0" i="0" kern="1200" dirty="0">
                <a:solidFill>
                  <a:schemeClr val="tx1"/>
                </a:solidFill>
                <a:latin typeface="+mn-lt"/>
                <a:ea typeface="+mn-ea"/>
                <a:cs typeface="+mn-cs"/>
              </a:rPr>
              <a:t>​</a:t>
            </a:r>
          </a:p>
          <a:p>
            <a:r>
              <a:rPr lang="es-ES" sz="1200" b="0" i="0" kern="1200" dirty="0" err="1">
                <a:solidFill>
                  <a:schemeClr val="tx1"/>
                </a:solidFill>
                <a:latin typeface="+mn-lt"/>
                <a:ea typeface="+mn-ea"/>
                <a:cs typeface="+mn-cs"/>
              </a:rPr>
              <a:t>Acereda</a:t>
            </a:r>
            <a:r>
              <a:rPr lang="es-ES" sz="1200" b="0" i="0" kern="1200" dirty="0">
                <a:solidFill>
                  <a:schemeClr val="tx1"/>
                </a:solidFill>
                <a:latin typeface="+mn-lt"/>
                <a:ea typeface="+mn-ea"/>
                <a:cs typeface="+mn-cs"/>
              </a:rPr>
              <a:t> afirma que Storni fue feminista en el sentido literal de la palabra, ya que siempre buscó la igualdad entre el hombre y la mujer. Tuvo el coraje necesario para oponerse a la regla que exigía la virginidad femenina pero no la masculina. De aquí nació su obra </a:t>
            </a:r>
            <a:r>
              <a:rPr lang="es-ES" sz="1200" b="0" i="1" kern="1200" dirty="0">
                <a:solidFill>
                  <a:schemeClr val="tx1"/>
                </a:solidFill>
                <a:latin typeface="+mn-lt"/>
                <a:ea typeface="+mn-ea"/>
                <a:cs typeface="+mn-cs"/>
              </a:rPr>
              <a:t>Tú me quieres blanca</a:t>
            </a:r>
            <a:r>
              <a:rPr lang="es-ES" sz="1200" b="0" i="0" kern="1200" dirty="0">
                <a:solidFill>
                  <a:schemeClr val="tx1"/>
                </a:solidFill>
                <a:latin typeface="+mn-lt"/>
                <a:ea typeface="+mn-ea"/>
                <a:cs typeface="+mn-cs"/>
              </a:rPr>
              <a:t>, heredera del </a:t>
            </a:r>
            <a:r>
              <a:rPr lang="es-ES" sz="1200" b="0" i="1" kern="1200" dirty="0">
                <a:solidFill>
                  <a:schemeClr val="tx1"/>
                </a:solidFill>
                <a:latin typeface="+mn-lt"/>
                <a:ea typeface="+mn-ea"/>
                <a:cs typeface="+mn-cs"/>
              </a:rPr>
              <a:t>Hombres necios</a:t>
            </a:r>
            <a:r>
              <a:rPr lang="es-ES" sz="1200" b="0" i="0" kern="1200" dirty="0">
                <a:solidFill>
                  <a:schemeClr val="tx1"/>
                </a:solidFill>
                <a:latin typeface="+mn-lt"/>
                <a:ea typeface="+mn-ea"/>
                <a:cs typeface="+mn-cs"/>
              </a:rPr>
              <a:t> de </a:t>
            </a:r>
            <a:r>
              <a:rPr lang="es-ES" sz="1200" b="0" i="0" u="none" strike="noStrike" kern="1200" dirty="0">
                <a:solidFill>
                  <a:schemeClr val="tx1"/>
                </a:solidFill>
                <a:latin typeface="+mn-lt"/>
                <a:ea typeface="+mn-ea"/>
                <a:cs typeface="+mn-cs"/>
                <a:hlinkClick r:id="rId6" tooltip="Sor Juana Inés de la Cruz"/>
              </a:rPr>
              <a:t>Sor Juana</a:t>
            </a:r>
            <a:r>
              <a:rPr lang="es-ES" sz="1200" b="0" i="0" kern="1200" dirty="0">
                <a:solidFill>
                  <a:schemeClr val="tx1"/>
                </a:solidFill>
                <a:latin typeface="+mn-lt"/>
                <a:ea typeface="+mn-ea"/>
                <a:cs typeface="+mn-cs"/>
              </a:rPr>
              <a:t>. Lo mismo ocurre en poemas como </a:t>
            </a:r>
            <a:r>
              <a:rPr lang="es-ES" sz="1200" b="0" i="1" kern="1200" dirty="0">
                <a:solidFill>
                  <a:schemeClr val="tx1"/>
                </a:solidFill>
                <a:latin typeface="+mn-lt"/>
                <a:ea typeface="+mn-ea"/>
                <a:cs typeface="+mn-cs"/>
              </a:rPr>
              <a:t>Hombre pequeñito</a:t>
            </a:r>
            <a:r>
              <a:rPr lang="es-ES" sz="1200" b="0" i="0" kern="1200" dirty="0">
                <a:solidFill>
                  <a:schemeClr val="tx1"/>
                </a:solidFill>
                <a:latin typeface="+mn-lt"/>
                <a:ea typeface="+mn-ea"/>
                <a:cs typeface="+mn-cs"/>
              </a:rPr>
              <a:t>, </a:t>
            </a:r>
            <a:r>
              <a:rPr lang="es-ES" sz="1200" b="0" i="1" kern="1200" dirty="0">
                <a:solidFill>
                  <a:schemeClr val="tx1"/>
                </a:solidFill>
                <a:latin typeface="+mn-lt"/>
                <a:ea typeface="+mn-ea"/>
                <a:cs typeface="+mn-cs"/>
              </a:rPr>
              <a:t>La que comprende</a:t>
            </a:r>
            <a:r>
              <a:rPr lang="es-ES" sz="1200" b="0" i="0" kern="1200" dirty="0">
                <a:solidFill>
                  <a:schemeClr val="tx1"/>
                </a:solidFill>
                <a:latin typeface="+mn-lt"/>
                <a:ea typeface="+mn-ea"/>
                <a:cs typeface="+mn-cs"/>
              </a:rPr>
              <a:t>, </a:t>
            </a:r>
            <a:r>
              <a:rPr lang="es-ES" sz="1200" b="0" i="1" kern="1200" dirty="0">
                <a:solidFill>
                  <a:schemeClr val="tx1"/>
                </a:solidFill>
                <a:latin typeface="+mn-lt"/>
                <a:ea typeface="+mn-ea"/>
                <a:cs typeface="+mn-cs"/>
              </a:rPr>
              <a:t>Siglo XX</a:t>
            </a:r>
            <a:r>
              <a:rPr lang="es-ES" sz="1200" b="0" i="0" kern="1200" dirty="0">
                <a:solidFill>
                  <a:schemeClr val="tx1"/>
                </a:solidFill>
                <a:latin typeface="+mn-lt"/>
                <a:ea typeface="+mn-ea"/>
                <a:cs typeface="+mn-cs"/>
              </a:rPr>
              <a:t> o </a:t>
            </a:r>
            <a:r>
              <a:rPr lang="es-ES" sz="1200" b="0" i="1" kern="1200" dirty="0">
                <a:solidFill>
                  <a:schemeClr val="tx1"/>
                </a:solidFill>
                <a:latin typeface="+mn-lt"/>
                <a:ea typeface="+mn-ea"/>
                <a:cs typeface="+mn-cs"/>
              </a:rPr>
              <a:t>Veinte siglos</a:t>
            </a:r>
            <a:r>
              <a:rPr lang="es-ES" sz="1200" b="0" i="0" kern="1200" dirty="0">
                <a:solidFill>
                  <a:schemeClr val="tx1"/>
                </a:solidFill>
                <a:latin typeface="+mn-lt"/>
                <a:ea typeface="+mn-ea"/>
                <a:cs typeface="+mn-cs"/>
              </a:rPr>
              <a:t>, textos basados en la búsqueda de la igualdad real para la mujer en el medio. Se pueden poner como ejemplo además </a:t>
            </a:r>
            <a:r>
              <a:rPr lang="es-ES" sz="1200" b="0" i="1" kern="1200" dirty="0">
                <a:solidFill>
                  <a:schemeClr val="tx1"/>
                </a:solidFill>
                <a:latin typeface="+mn-lt"/>
                <a:ea typeface="+mn-ea"/>
                <a:cs typeface="+mn-cs"/>
              </a:rPr>
              <a:t>La inquietud del rosal</a:t>
            </a:r>
            <a:r>
              <a:rPr lang="es-ES" sz="1200" b="0" i="0" kern="1200" dirty="0">
                <a:solidFill>
                  <a:schemeClr val="tx1"/>
                </a:solidFill>
                <a:latin typeface="+mn-lt"/>
                <a:ea typeface="+mn-ea"/>
                <a:cs typeface="+mn-cs"/>
              </a:rPr>
              <a:t> (1916), </a:t>
            </a:r>
            <a:r>
              <a:rPr lang="es-ES" sz="1200" b="0" i="1" kern="1200" dirty="0">
                <a:solidFill>
                  <a:schemeClr val="tx1"/>
                </a:solidFill>
                <a:latin typeface="+mn-lt"/>
                <a:ea typeface="+mn-ea"/>
                <a:cs typeface="+mn-cs"/>
              </a:rPr>
              <a:t>El dulce daño</a:t>
            </a:r>
            <a:r>
              <a:rPr lang="es-ES" sz="1200" b="0" i="0" kern="1200" dirty="0">
                <a:solidFill>
                  <a:schemeClr val="tx1"/>
                </a:solidFill>
                <a:latin typeface="+mn-lt"/>
                <a:ea typeface="+mn-ea"/>
                <a:cs typeface="+mn-cs"/>
              </a:rPr>
              <a:t> (1918), </a:t>
            </a:r>
            <a:r>
              <a:rPr lang="es-ES" sz="1200" b="0" i="1" kern="1200" dirty="0">
                <a:solidFill>
                  <a:schemeClr val="tx1"/>
                </a:solidFill>
                <a:latin typeface="+mn-lt"/>
                <a:ea typeface="+mn-ea"/>
                <a:cs typeface="+mn-cs"/>
              </a:rPr>
              <a:t>Irremediablemente</a:t>
            </a:r>
            <a:r>
              <a:rPr lang="es-ES" sz="1200" b="0" i="0" kern="1200" dirty="0">
                <a:solidFill>
                  <a:schemeClr val="tx1"/>
                </a:solidFill>
                <a:latin typeface="+mn-lt"/>
                <a:ea typeface="+mn-ea"/>
                <a:cs typeface="+mn-cs"/>
              </a:rPr>
              <a:t> (1919), </a:t>
            </a:r>
            <a:r>
              <a:rPr lang="es-ES" sz="1200" b="0" i="1" kern="1200" dirty="0">
                <a:solidFill>
                  <a:schemeClr val="tx1"/>
                </a:solidFill>
                <a:latin typeface="+mn-lt"/>
                <a:ea typeface="+mn-ea"/>
                <a:cs typeface="+mn-cs"/>
              </a:rPr>
              <a:t>Languidez</a:t>
            </a:r>
            <a:r>
              <a:rPr lang="es-ES" sz="1200" b="0" i="0" kern="1200" dirty="0">
                <a:solidFill>
                  <a:schemeClr val="tx1"/>
                </a:solidFill>
                <a:latin typeface="+mn-lt"/>
                <a:ea typeface="+mn-ea"/>
                <a:cs typeface="+mn-cs"/>
              </a:rPr>
              <a:t> (1920), y los posteriores </a:t>
            </a:r>
            <a:r>
              <a:rPr lang="es-ES" sz="1200" b="0" i="1" kern="1200" dirty="0">
                <a:solidFill>
                  <a:schemeClr val="tx1"/>
                </a:solidFill>
                <a:latin typeface="+mn-lt"/>
                <a:ea typeface="+mn-ea"/>
                <a:cs typeface="+mn-cs"/>
              </a:rPr>
              <a:t>Ocre</a:t>
            </a:r>
            <a:r>
              <a:rPr lang="es-ES" sz="1200" b="0" i="0" kern="1200" dirty="0">
                <a:solidFill>
                  <a:schemeClr val="tx1"/>
                </a:solidFill>
                <a:latin typeface="+mn-lt"/>
                <a:ea typeface="+mn-ea"/>
                <a:cs typeface="+mn-cs"/>
              </a:rPr>
              <a:t> (1925), </a:t>
            </a:r>
            <a:r>
              <a:rPr lang="es-ES" sz="1200" b="0" i="1" kern="1200" dirty="0">
                <a:solidFill>
                  <a:schemeClr val="tx1"/>
                </a:solidFill>
                <a:latin typeface="+mn-lt"/>
                <a:ea typeface="+mn-ea"/>
                <a:cs typeface="+mn-cs"/>
              </a:rPr>
              <a:t>Mundo de siete pozos</a:t>
            </a:r>
            <a:r>
              <a:rPr lang="es-ES" sz="1200" b="0" i="0" kern="1200" dirty="0">
                <a:solidFill>
                  <a:schemeClr val="tx1"/>
                </a:solidFill>
                <a:latin typeface="+mn-lt"/>
                <a:ea typeface="+mn-ea"/>
                <a:cs typeface="+mn-cs"/>
              </a:rPr>
              <a:t> (1934) y </a:t>
            </a:r>
            <a:r>
              <a:rPr lang="es-ES" sz="1200" b="0" i="1" kern="1200" dirty="0">
                <a:solidFill>
                  <a:schemeClr val="tx1"/>
                </a:solidFill>
                <a:latin typeface="+mn-lt"/>
                <a:ea typeface="+mn-ea"/>
                <a:cs typeface="+mn-cs"/>
              </a:rPr>
              <a:t>Mascarilla y trébol</a:t>
            </a:r>
            <a:r>
              <a:rPr lang="es-ES" sz="1200" b="0" i="0" kern="1200" dirty="0">
                <a:solidFill>
                  <a:schemeClr val="tx1"/>
                </a:solidFill>
                <a:latin typeface="+mn-lt"/>
                <a:ea typeface="+mn-ea"/>
                <a:cs typeface="+mn-cs"/>
              </a:rPr>
              <a:t> (1934) y otras creaciones en prosa y teatro como un intento de lograr la libertad femenina contrarrestando la tendencia machista de ese entonces.</a:t>
            </a:r>
            <a:r>
              <a:rPr lang="es-ES" sz="1200" b="0" i="0" u="none" strike="noStrike" kern="1200" baseline="30000" dirty="0">
                <a:solidFill>
                  <a:schemeClr val="tx1"/>
                </a:solidFill>
                <a:latin typeface="+mn-lt"/>
                <a:ea typeface="+mn-ea"/>
                <a:cs typeface="+mn-cs"/>
                <a:hlinkClick r:id="rId5"/>
              </a:rPr>
              <a:t>89</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El autor afirma que hay críticas del feminismo radical que presentan la obra de Alfonsina Storni dentro de un lenguaje complicado y enmarañado lleno de pura demagogia dando una falsa idea de sabiduría. Estas críticas radicales conforman un hilo complicado que termina por cansar. Lo real (según </a:t>
            </a:r>
            <a:r>
              <a:rPr lang="es-ES" sz="1200" b="0" i="0" kern="1200" dirty="0" err="1">
                <a:solidFill>
                  <a:schemeClr val="tx1"/>
                </a:solidFill>
                <a:latin typeface="+mn-lt"/>
                <a:ea typeface="+mn-ea"/>
                <a:cs typeface="+mn-cs"/>
              </a:rPr>
              <a:t>Acereda</a:t>
            </a:r>
            <a:r>
              <a:rPr lang="es-ES" sz="1200" b="0" i="0" kern="1200" dirty="0">
                <a:solidFill>
                  <a:schemeClr val="tx1"/>
                </a:solidFill>
                <a:latin typeface="+mn-lt"/>
                <a:ea typeface="+mn-ea"/>
                <a:cs typeface="+mn-cs"/>
              </a:rPr>
              <a:t>) es que en ella está el «yo» de mujer, el sentimiento encarnado en la mujer que aboga por la igualdad con el varón pero admite la necesidad de él como compañero.</a:t>
            </a:r>
            <a:r>
              <a:rPr lang="es-ES" sz="1200" b="0" i="0" u="none" strike="noStrike" kern="1200" baseline="30000" dirty="0">
                <a:solidFill>
                  <a:schemeClr val="tx1"/>
                </a:solidFill>
                <a:latin typeface="+mn-lt"/>
                <a:ea typeface="+mn-ea"/>
                <a:cs typeface="+mn-cs"/>
                <a:hlinkClick r:id="rId5"/>
              </a:rPr>
              <a:t>89</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Por su parte, el crítico </a:t>
            </a:r>
            <a:r>
              <a:rPr lang="es-ES" sz="1200" b="0" i="0" u="none" strike="noStrike" kern="1200" dirty="0">
                <a:solidFill>
                  <a:schemeClr val="tx1"/>
                </a:solidFill>
                <a:latin typeface="+mn-lt"/>
                <a:ea typeface="+mn-ea"/>
                <a:cs typeface="+mn-cs"/>
                <a:hlinkClick r:id="rId7" tooltip="José Miguel Oviedo"/>
              </a:rPr>
              <a:t>José Miguel </a:t>
            </a:r>
            <a:r>
              <a:rPr lang="es-ES" sz="1200" b="0" i="0" u="none" strike="noStrike" kern="1200" dirty="0" err="1">
                <a:solidFill>
                  <a:schemeClr val="tx1"/>
                </a:solidFill>
                <a:latin typeface="+mn-lt"/>
                <a:ea typeface="+mn-ea"/>
                <a:cs typeface="+mn-cs"/>
                <a:hlinkClick r:id="rId7" tooltip="José Miguel Oviedo"/>
              </a:rPr>
              <a:t>Oviedo</a:t>
            </a:r>
            <a:r>
              <a:rPr lang="es-ES" sz="1200" b="0" i="0" u="none" strike="noStrike" kern="1200" baseline="30000" dirty="0" err="1">
                <a:solidFill>
                  <a:schemeClr val="tx1"/>
                </a:solidFill>
                <a:latin typeface="+mn-lt"/>
                <a:ea typeface="+mn-ea"/>
                <a:cs typeface="+mn-cs"/>
                <a:hlinkClick r:id="rId5"/>
              </a:rPr>
              <a:t>c</a:t>
            </a:r>
            <a:r>
              <a:rPr lang="es-ES" sz="1200" b="0" i="0" kern="1200" dirty="0">
                <a:solidFill>
                  <a:schemeClr val="tx1"/>
                </a:solidFill>
                <a:latin typeface="+mn-lt"/>
                <a:ea typeface="+mn-ea"/>
                <a:cs typeface="+mn-cs"/>
              </a:rPr>
              <a:t>​ señaló que ni el contexto ni la manera de pensar de Alfonsina Storni permiten dudar de su deseo de igualar al hombre con la mujer porque no hay ninguna ironía en esos versos.</a:t>
            </a:r>
          </a:p>
          <a:p>
            <a:r>
              <a:rPr lang="es-ES" sz="1200" b="0" i="0" kern="1200" dirty="0">
                <a:solidFill>
                  <a:schemeClr val="tx1"/>
                </a:solidFill>
                <a:latin typeface="+mn-lt"/>
                <a:ea typeface="+mn-ea"/>
                <a:cs typeface="+mn-cs"/>
              </a:rPr>
              <a:t>Otras críticas califican a la obra de Alfonsina Storni como prolífica, vigorosa y original, y afirman que cambió las letras latinoamericanas. Con cada una de sus publicaciones se incrementaba su importancia literaria y los críticos mostraban más interés en su obra. Estas críticas ubican a las obras en el modernismo caracterizado además en el acento romántico, la profundidad lírica y la sencillez.</a:t>
            </a:r>
            <a:r>
              <a:rPr lang="es-ES" sz="1200" b="0" i="0" u="none" strike="noStrike" kern="1200" baseline="30000" dirty="0">
                <a:solidFill>
                  <a:schemeClr val="tx1"/>
                </a:solidFill>
                <a:latin typeface="+mn-lt"/>
                <a:ea typeface="+mn-ea"/>
                <a:cs typeface="+mn-cs"/>
                <a:hlinkClick r:id="rId5"/>
              </a:rPr>
              <a:t>90</a:t>
            </a:r>
            <a:r>
              <a:rPr lang="es-ES" sz="1200" b="0" i="0" kern="1200" dirty="0">
                <a:solidFill>
                  <a:schemeClr val="tx1"/>
                </a:solidFill>
                <a:latin typeface="+mn-lt"/>
                <a:ea typeface="+mn-ea"/>
                <a:cs typeface="+mn-cs"/>
              </a:rPr>
              <a:t>​</a:t>
            </a:r>
          </a:p>
          <a:p>
            <a:r>
              <a:rPr lang="es-ES" sz="1200" b="0" i="0" u="none" strike="noStrike" kern="1200" dirty="0">
                <a:solidFill>
                  <a:schemeClr val="tx1"/>
                </a:solidFill>
                <a:latin typeface="+mn-lt"/>
                <a:ea typeface="+mn-ea"/>
                <a:cs typeface="+mn-cs"/>
                <a:hlinkClick r:id="rId8" tooltip="Jaime Martínez Tolentino (aún no redactado)"/>
              </a:rPr>
              <a:t>Jaime Martínez </a:t>
            </a:r>
            <a:r>
              <a:rPr lang="es-ES" sz="1200" b="0" i="0" u="none" strike="noStrike" kern="1200" dirty="0" err="1">
                <a:solidFill>
                  <a:schemeClr val="tx1"/>
                </a:solidFill>
                <a:latin typeface="+mn-lt"/>
                <a:ea typeface="+mn-ea"/>
                <a:cs typeface="+mn-cs"/>
                <a:hlinkClick r:id="rId8" tooltip="Jaime Martínez Tolentino (aún no redactado)"/>
              </a:rPr>
              <a:t>Tolentino</a:t>
            </a:r>
            <a:r>
              <a:rPr lang="es-ES" sz="1200" b="0" i="0" kern="1200" dirty="0">
                <a:solidFill>
                  <a:schemeClr val="tx1"/>
                </a:solidFill>
                <a:latin typeface="+mn-lt"/>
                <a:ea typeface="+mn-ea"/>
                <a:cs typeface="+mn-cs"/>
              </a:rPr>
              <a:t> divide en dos etapas a la obra de Alfonsina Storni. La primera es de corte romántico y abarca desde </a:t>
            </a:r>
            <a:r>
              <a:rPr lang="es-ES" sz="1200" b="0" i="1" kern="1200" dirty="0">
                <a:solidFill>
                  <a:schemeClr val="tx1"/>
                </a:solidFill>
                <a:latin typeface="+mn-lt"/>
                <a:ea typeface="+mn-ea"/>
                <a:cs typeface="+mn-cs"/>
              </a:rPr>
              <a:t>La inquietud del rosal</a:t>
            </a:r>
            <a:r>
              <a:rPr lang="es-ES" sz="1200" b="0" i="0" kern="1200" dirty="0">
                <a:solidFill>
                  <a:schemeClr val="tx1"/>
                </a:solidFill>
                <a:latin typeface="+mn-lt"/>
                <a:ea typeface="+mn-ea"/>
                <a:cs typeface="+mn-cs"/>
              </a:rPr>
              <a:t> hasta </a:t>
            </a:r>
            <a:r>
              <a:rPr lang="es-ES" sz="1200" b="0" i="1" kern="1200" dirty="0">
                <a:solidFill>
                  <a:schemeClr val="tx1"/>
                </a:solidFill>
                <a:latin typeface="+mn-lt"/>
                <a:ea typeface="+mn-ea"/>
                <a:cs typeface="+mn-cs"/>
              </a:rPr>
              <a:t>Poemas de amor</a:t>
            </a:r>
            <a:r>
              <a:rPr lang="es-ES" sz="1200" b="0" i="0" kern="1200" dirty="0">
                <a:solidFill>
                  <a:schemeClr val="tx1"/>
                </a:solidFill>
                <a:latin typeface="+mn-lt"/>
                <a:ea typeface="+mn-ea"/>
                <a:cs typeface="+mn-cs"/>
              </a:rPr>
              <a:t>, los cuales están basados en las temáticas del amor carnal y espiritual, con dimensiones eróticas y sensuales dejando ver insatisfacción y resentimiento hacia la figura masculina. También afirma, como </a:t>
            </a:r>
            <a:r>
              <a:rPr lang="es-ES" sz="1200" b="0" i="0" kern="1200" dirty="0" err="1">
                <a:solidFill>
                  <a:schemeClr val="tx1"/>
                </a:solidFill>
                <a:latin typeface="+mn-lt"/>
                <a:ea typeface="+mn-ea"/>
                <a:cs typeface="+mn-cs"/>
              </a:rPr>
              <a:t>Acereda</a:t>
            </a:r>
            <a:r>
              <a:rPr lang="es-ES" sz="1200" b="0" i="0" kern="1200" dirty="0">
                <a:solidFill>
                  <a:schemeClr val="tx1"/>
                </a:solidFill>
                <a:latin typeface="+mn-lt"/>
                <a:ea typeface="+mn-ea"/>
                <a:cs typeface="+mn-cs"/>
              </a:rPr>
              <a:t>, que en su obra la poeta defendió los derechos de la mujer y que además se preocupó por el contenido de sus obras y empleó una gran cantidad de estructuras </a:t>
            </a:r>
            <a:r>
              <a:rPr lang="es-ES" sz="1200" b="0" i="0" kern="1200" dirty="0" err="1">
                <a:solidFill>
                  <a:schemeClr val="tx1"/>
                </a:solidFill>
                <a:latin typeface="+mn-lt"/>
                <a:ea typeface="+mn-ea"/>
                <a:cs typeface="+mn-cs"/>
              </a:rPr>
              <a:t>poéticas.</a:t>
            </a:r>
            <a:r>
              <a:rPr lang="es-ES" sz="1200" b="0" i="0" u="none" strike="noStrike" kern="1200" baseline="30000" dirty="0" err="1">
                <a:solidFill>
                  <a:schemeClr val="tx1"/>
                </a:solidFill>
                <a:latin typeface="+mn-lt"/>
                <a:ea typeface="+mn-ea"/>
                <a:cs typeface="+mn-cs"/>
                <a:hlinkClick r:id="rId5"/>
              </a:rPr>
              <a:t>d</a:t>
            </a:r>
            <a:r>
              <a:rPr lang="es-ES" sz="1200" b="0" i="0" kern="1200" dirty="0">
                <a:solidFill>
                  <a:schemeClr val="tx1"/>
                </a:solidFill>
                <a:latin typeface="+mn-lt"/>
                <a:ea typeface="+mn-ea"/>
                <a:cs typeface="+mn-cs"/>
              </a:rPr>
              <a:t>​ La segunda etapa de la clasificación de Martínez </a:t>
            </a:r>
            <a:r>
              <a:rPr lang="es-ES" sz="1200" b="0" i="0" kern="1200" dirty="0" err="1">
                <a:solidFill>
                  <a:schemeClr val="tx1"/>
                </a:solidFill>
                <a:latin typeface="+mn-lt"/>
                <a:ea typeface="+mn-ea"/>
                <a:cs typeface="+mn-cs"/>
              </a:rPr>
              <a:t>Tolentino</a:t>
            </a:r>
            <a:r>
              <a:rPr lang="es-ES" sz="1200" b="0" i="0" kern="1200" dirty="0">
                <a:solidFill>
                  <a:schemeClr val="tx1"/>
                </a:solidFill>
                <a:latin typeface="+mn-lt"/>
                <a:ea typeface="+mn-ea"/>
                <a:cs typeface="+mn-cs"/>
              </a:rPr>
              <a:t> comienza con </a:t>
            </a:r>
            <a:r>
              <a:rPr lang="es-ES" sz="1200" b="0" i="1" kern="1200" dirty="0">
                <a:solidFill>
                  <a:schemeClr val="tx1"/>
                </a:solidFill>
                <a:latin typeface="+mn-lt"/>
                <a:ea typeface="+mn-ea"/>
                <a:cs typeface="+mn-cs"/>
              </a:rPr>
              <a:t>Mundos de siete pozos</a:t>
            </a:r>
            <a:r>
              <a:rPr lang="es-ES" sz="1200" b="0" i="0" kern="1200" dirty="0">
                <a:solidFill>
                  <a:schemeClr val="tx1"/>
                </a:solidFill>
                <a:latin typeface="+mn-lt"/>
                <a:ea typeface="+mn-ea"/>
                <a:cs typeface="+mn-cs"/>
              </a:rPr>
              <a:t> y afirma que su título «…sirve de metáfora para aludir a la imagen de la cabeza humana y obra donde se observa el predominio del intelecto sobre las emociones». La poeta abandonó el erotismo concreto y la nota autobiográfica, para pasar a escribir sobre el amor de una forma más abstracta y reflexiva utilizando en ocasiones la ironía. Además, se centra más en el contenido de su poesía y utiliza más el verso libre y soneto sin rima. En palabras del crítico: «…su poesía se vuelve más depurada y pura, más hermética y más repleta de simbolismo oscuro, y la poeta comienza a rehuirle a las formas poéticas de mayor libertad para acercarse a otras de mayor restricción formal».</a:t>
            </a:r>
            <a:r>
              <a:rPr lang="es-ES" sz="1200" b="0" i="0" u="none" strike="noStrike" kern="1200" baseline="30000" dirty="0">
                <a:solidFill>
                  <a:schemeClr val="tx1"/>
                </a:solidFill>
                <a:latin typeface="+mn-lt"/>
                <a:ea typeface="+mn-ea"/>
                <a:cs typeface="+mn-cs"/>
                <a:hlinkClick r:id="rId5"/>
              </a:rPr>
              <a:t>91</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El poeta Jorge Valdivieso reflexionó acerca de la obra literaria y poética de Alfonsina Storni:</a:t>
            </a:r>
          </a:p>
          <a:p>
            <a:r>
              <a:rPr lang="es-ES" dirty="0"/>
              <a:t>La obra poética de Alfonsina Storni ha producido reacciones muy distintas en la crítica, pero en general se ha tomado su creación como ejemplo de la vida de una mujer atormentada por el amor y por las limitaciones sociales que se imponían a la mujer de su época.</a:t>
            </a:r>
          </a:p>
          <a:p>
            <a:r>
              <a:rPr lang="es-ES" sz="1200" b="0" i="0" kern="1200" dirty="0">
                <a:solidFill>
                  <a:schemeClr val="tx1"/>
                </a:solidFill>
                <a:latin typeface="+mn-lt"/>
                <a:ea typeface="+mn-ea"/>
                <a:cs typeface="+mn-cs"/>
              </a:rPr>
              <a:t>La licenciada chilena Elizabeth </a:t>
            </a:r>
            <a:r>
              <a:rPr lang="es-ES" sz="1200" b="0" i="0" kern="1200" dirty="0" err="1">
                <a:solidFill>
                  <a:schemeClr val="tx1"/>
                </a:solidFill>
                <a:latin typeface="+mn-lt"/>
                <a:ea typeface="+mn-ea"/>
                <a:cs typeface="+mn-cs"/>
              </a:rPr>
              <a:t>Frances</a:t>
            </a:r>
            <a:r>
              <a:rPr lang="es-ES" sz="1200" b="0" i="0" kern="1200" dirty="0">
                <a:solidFill>
                  <a:schemeClr val="tx1"/>
                </a:solidFill>
                <a:latin typeface="+mn-lt"/>
                <a:ea typeface="+mn-ea"/>
                <a:cs typeface="+mn-cs"/>
              </a:rPr>
              <a:t> Richter Barragán afirma que las letras poéticas de Alfonsina presentan un conjunto de </a:t>
            </a:r>
            <a:r>
              <a:rPr lang="es-ES" sz="1200" b="0" i="0" u="none" strike="noStrike" kern="1200" dirty="0">
                <a:solidFill>
                  <a:schemeClr val="tx1"/>
                </a:solidFill>
                <a:latin typeface="+mn-lt"/>
                <a:ea typeface="+mn-ea"/>
                <a:cs typeface="+mn-cs"/>
                <a:hlinkClick r:id="rId9" tooltip="Metáfora"/>
              </a:rPr>
              <a:t>metáforas</a:t>
            </a:r>
            <a:r>
              <a:rPr lang="es-ES" sz="1200" b="0" i="0" kern="1200" dirty="0">
                <a:solidFill>
                  <a:schemeClr val="tx1"/>
                </a:solidFill>
                <a:latin typeface="+mn-lt"/>
                <a:ea typeface="+mn-ea"/>
                <a:cs typeface="+mn-cs"/>
              </a:rPr>
              <a:t> y ejercicios de </a:t>
            </a:r>
            <a:r>
              <a:rPr lang="es-ES" sz="1200" b="0" i="0" u="none" strike="noStrike" kern="1200" dirty="0">
                <a:solidFill>
                  <a:schemeClr val="tx1"/>
                </a:solidFill>
                <a:latin typeface="+mn-lt"/>
                <a:ea typeface="+mn-ea"/>
                <a:cs typeface="+mn-cs"/>
                <a:hlinkClick r:id="rId10" tooltip="Introspección"/>
              </a:rPr>
              <a:t>introspección</a:t>
            </a:r>
            <a:r>
              <a:rPr lang="es-ES" sz="1200" b="0" i="0" kern="1200" dirty="0">
                <a:solidFill>
                  <a:schemeClr val="tx1"/>
                </a:solidFill>
                <a:latin typeface="+mn-lt"/>
                <a:ea typeface="+mn-ea"/>
                <a:cs typeface="+mn-cs"/>
              </a:rPr>
              <a:t> que la hacen una viajera de sí misma. Según Richter, la poeta expresó en sus escritos un gran número de estados de alma e ilustró el miedo a través del lenguaje incluyendo la muerte. Este último tema se presenta en los poemas </a:t>
            </a:r>
            <a:r>
              <a:rPr lang="es-ES" sz="1200" b="0" i="1" kern="1200" dirty="0">
                <a:solidFill>
                  <a:schemeClr val="tx1"/>
                </a:solidFill>
                <a:latin typeface="+mn-lt"/>
                <a:ea typeface="+mn-ea"/>
                <a:cs typeface="+mn-cs"/>
              </a:rPr>
              <a:t>Versos otoñales</a:t>
            </a:r>
            <a:r>
              <a:rPr lang="es-ES" sz="1200" b="0" i="0" kern="1200" dirty="0">
                <a:solidFill>
                  <a:schemeClr val="tx1"/>
                </a:solidFill>
                <a:latin typeface="+mn-lt"/>
                <a:ea typeface="+mn-ea"/>
                <a:cs typeface="+mn-cs"/>
              </a:rPr>
              <a:t>, </a:t>
            </a:r>
            <a:r>
              <a:rPr lang="es-ES" sz="1200" b="0" i="1" kern="1200" dirty="0">
                <a:solidFill>
                  <a:schemeClr val="tx1"/>
                </a:solidFill>
                <a:latin typeface="+mn-lt"/>
                <a:ea typeface="+mn-ea"/>
                <a:cs typeface="+mn-cs"/>
              </a:rPr>
              <a:t>Melancolía</a:t>
            </a:r>
            <a:r>
              <a:rPr lang="es-ES" sz="1200" b="0" i="0" kern="1200" dirty="0">
                <a:solidFill>
                  <a:schemeClr val="tx1"/>
                </a:solidFill>
                <a:latin typeface="+mn-lt"/>
                <a:ea typeface="+mn-ea"/>
                <a:cs typeface="+mn-cs"/>
              </a:rPr>
              <a:t> y finalmente </a:t>
            </a:r>
            <a:r>
              <a:rPr lang="es-ES" sz="1200" b="0" i="1" kern="1200" dirty="0">
                <a:solidFill>
                  <a:schemeClr val="tx1"/>
                </a:solidFill>
                <a:latin typeface="+mn-lt"/>
                <a:ea typeface="+mn-ea"/>
                <a:cs typeface="+mn-cs"/>
              </a:rPr>
              <a:t>Voy a dormir</a:t>
            </a:r>
            <a:r>
              <a:rPr lang="es-ES" sz="1200" b="0" i="0" kern="1200" dirty="0">
                <a:solidFill>
                  <a:schemeClr val="tx1"/>
                </a:solidFill>
                <a:latin typeface="+mn-lt"/>
                <a:ea typeface="+mn-ea"/>
                <a:cs typeface="+mn-cs"/>
              </a:rPr>
              <a:t>, redactado especialmente para anunciar su suicidio.</a:t>
            </a:r>
            <a:r>
              <a:rPr lang="es-ES" sz="1200" b="0" i="0" u="none" strike="noStrike" kern="1200" baseline="30000" dirty="0">
                <a:solidFill>
                  <a:schemeClr val="tx1"/>
                </a:solidFill>
                <a:latin typeface="+mn-lt"/>
                <a:ea typeface="+mn-ea"/>
                <a:cs typeface="+mn-cs"/>
                <a:hlinkClick r:id="rId5"/>
              </a:rPr>
              <a:t>92</a:t>
            </a:r>
            <a:r>
              <a:rPr lang="es-ES" sz="1200" b="0" i="0" kern="1200" dirty="0">
                <a:solidFill>
                  <a:schemeClr val="tx1"/>
                </a:solidFill>
                <a:latin typeface="+mn-lt"/>
                <a:ea typeface="+mn-ea"/>
                <a:cs typeface="+mn-cs"/>
              </a:rPr>
              <a:t>​</a:t>
            </a:r>
            <a:r>
              <a:rPr lang="es-ES" sz="1200" b="0" i="0" u="none" strike="noStrike" kern="1200" baseline="30000" dirty="0">
                <a:solidFill>
                  <a:schemeClr val="tx1"/>
                </a:solidFill>
                <a:latin typeface="+mn-lt"/>
                <a:ea typeface="+mn-ea"/>
                <a:cs typeface="+mn-cs"/>
                <a:hlinkClick r:id="rId5"/>
              </a:rPr>
              <a:t>e</a:t>
            </a:r>
            <a:r>
              <a:rPr lang="es-ES" sz="1200" b="0" i="0" kern="1200" dirty="0">
                <a:solidFill>
                  <a:schemeClr val="tx1"/>
                </a:solidFill>
                <a:latin typeface="+mn-lt"/>
                <a:ea typeface="+mn-ea"/>
                <a:cs typeface="+mn-cs"/>
              </a:rPr>
              <a:t>​ </a:t>
            </a:r>
            <a:r>
              <a:rPr lang="es-ES" sz="1200" b="0" i="0" kern="1200" dirty="0" err="1">
                <a:solidFill>
                  <a:schemeClr val="tx1"/>
                </a:solidFill>
                <a:latin typeface="+mn-lt"/>
                <a:ea typeface="+mn-ea"/>
                <a:cs typeface="+mn-cs"/>
              </a:rPr>
              <a:t>Frances</a:t>
            </a:r>
            <a:r>
              <a:rPr lang="es-ES" sz="1200" b="0" i="0" kern="1200" dirty="0">
                <a:solidFill>
                  <a:schemeClr val="tx1"/>
                </a:solidFill>
                <a:latin typeface="+mn-lt"/>
                <a:ea typeface="+mn-ea"/>
                <a:cs typeface="+mn-cs"/>
              </a:rPr>
              <a:t> Richter manifiesta, además, que la vida de Alfonsina estuvo marcada por el dolor y la muerte a raíz del cáncer mamario que se presentó a una edad muy joven. La poesía refleja la espera del momento final que evoluciona con el transcurrir de los años. En las letras, Alfonsina demostró un estado de vejez espiritual que presenta su cuerpo como un «recipiente de las aguas frías y del hielo que bañan su alma envejecida por una muerte inminente y dolorosa». Y finalmente las letras de su poema de despedida, el «Voy a dormir» enviado al diario </a:t>
            </a:r>
            <a:r>
              <a:rPr lang="es-ES" sz="1200" b="0" i="1" kern="1200" dirty="0">
                <a:solidFill>
                  <a:schemeClr val="tx1"/>
                </a:solidFill>
                <a:latin typeface="+mn-lt"/>
                <a:ea typeface="+mn-ea"/>
                <a:cs typeface="+mn-cs"/>
              </a:rPr>
              <a:t>La Nación</a:t>
            </a:r>
            <a:r>
              <a:rPr lang="es-ES" sz="1200" b="0" i="0" kern="1200" dirty="0">
                <a:solidFill>
                  <a:schemeClr val="tx1"/>
                </a:solidFill>
                <a:latin typeface="+mn-lt"/>
                <a:ea typeface="+mn-ea"/>
                <a:cs typeface="+mn-cs"/>
              </a:rPr>
              <a:t>, anuncian la partida final y su postura frente a la muerte. No es un viaje hacia el interior sino que lo es hacia la madre tierra, madrina de su alma y de su mundo.</a:t>
            </a:r>
            <a:r>
              <a:rPr lang="es-ES" sz="1200" b="0" i="0" u="none" strike="noStrike" kern="1200" baseline="30000" dirty="0">
                <a:solidFill>
                  <a:schemeClr val="tx1"/>
                </a:solidFill>
                <a:latin typeface="+mn-lt"/>
                <a:ea typeface="+mn-ea"/>
                <a:cs typeface="+mn-cs"/>
                <a:hlinkClick r:id="rId5"/>
              </a:rPr>
              <a:t>92</a:t>
            </a:r>
            <a:r>
              <a:rPr lang="es-ES" sz="1200" b="0" i="0" kern="1200" dirty="0">
                <a:solidFill>
                  <a:schemeClr val="tx1"/>
                </a:solidFill>
                <a:latin typeface="+mn-lt"/>
                <a:ea typeface="+mn-ea"/>
                <a:cs typeface="+mn-cs"/>
              </a:rPr>
              <a:t>​ La licenciada finalmente concluye que el tema de la muerte lo manifestó de varias formas: temor, rebeldía, aceptación, amor y por último la entrega. Las letras que provenían de su alma reflejan versos hermosos, desgarrados e intensos pero a la vez demostrando el temor a la muerte.</a:t>
            </a:r>
            <a:r>
              <a:rPr lang="es-ES" sz="1200" b="0" i="0" u="none" strike="noStrike" kern="1200" baseline="30000" dirty="0">
                <a:solidFill>
                  <a:schemeClr val="tx1"/>
                </a:solidFill>
                <a:latin typeface="+mn-lt"/>
                <a:ea typeface="+mn-ea"/>
                <a:cs typeface="+mn-cs"/>
                <a:hlinkClick r:id="rId5"/>
              </a:rPr>
              <a:t>92</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En una clasificación realizada por la Crítica Literaria, la obra entre los años 1916 a 1925 se encasilla en «</a:t>
            </a:r>
            <a:r>
              <a:rPr lang="es-ES" sz="1200" b="0" i="0" u="none" strike="noStrike" kern="1200" dirty="0" err="1">
                <a:solidFill>
                  <a:schemeClr val="tx1"/>
                </a:solidFill>
                <a:latin typeface="+mn-lt"/>
                <a:ea typeface="+mn-ea"/>
                <a:cs typeface="+mn-cs"/>
                <a:hlinkClick r:id="rId11" tooltip="Tardorromanticismo (aún no redactado)"/>
              </a:rPr>
              <a:t>tardorromántica</a:t>
            </a:r>
            <a:r>
              <a:rPr lang="es-ES" sz="1200" b="0" i="0" kern="1200" dirty="0">
                <a:solidFill>
                  <a:schemeClr val="tx1"/>
                </a:solidFill>
                <a:latin typeface="+mn-lt"/>
                <a:ea typeface="+mn-ea"/>
                <a:cs typeface="+mn-cs"/>
              </a:rPr>
              <a:t>» y a partir de </a:t>
            </a:r>
            <a:r>
              <a:rPr lang="es-ES" sz="1200" b="0" i="1" kern="1200" dirty="0">
                <a:solidFill>
                  <a:schemeClr val="tx1"/>
                </a:solidFill>
                <a:latin typeface="+mn-lt"/>
                <a:ea typeface="+mn-ea"/>
                <a:cs typeface="+mn-cs"/>
              </a:rPr>
              <a:t>Ocre</a:t>
            </a:r>
            <a:r>
              <a:rPr lang="es-ES" sz="1200" b="0" i="0" kern="1200" dirty="0">
                <a:solidFill>
                  <a:schemeClr val="tx1"/>
                </a:solidFill>
                <a:latin typeface="+mn-lt"/>
                <a:ea typeface="+mn-ea"/>
                <a:cs typeface="+mn-cs"/>
              </a:rPr>
              <a:t> se provocará un cambio que se confirma en </a:t>
            </a:r>
            <a:r>
              <a:rPr lang="es-ES" sz="1200" b="0" i="1" kern="1200" dirty="0">
                <a:solidFill>
                  <a:schemeClr val="tx1"/>
                </a:solidFill>
                <a:latin typeface="+mn-lt"/>
                <a:ea typeface="+mn-ea"/>
                <a:cs typeface="+mn-cs"/>
              </a:rPr>
              <a:t>Mundo de siete pozos</a:t>
            </a:r>
            <a:r>
              <a:rPr lang="es-ES" sz="1200" b="0" i="0" kern="1200" dirty="0">
                <a:solidFill>
                  <a:schemeClr val="tx1"/>
                </a:solidFill>
                <a:latin typeface="+mn-lt"/>
                <a:ea typeface="+mn-ea"/>
                <a:cs typeface="+mn-cs"/>
              </a:rPr>
              <a:t> y </a:t>
            </a:r>
            <a:r>
              <a:rPr lang="es-ES" sz="1200" b="0" i="1" kern="1200" dirty="0">
                <a:solidFill>
                  <a:schemeClr val="tx1"/>
                </a:solidFill>
                <a:latin typeface="+mn-lt"/>
                <a:ea typeface="+mn-ea"/>
                <a:cs typeface="+mn-cs"/>
              </a:rPr>
              <a:t>Mascarilla y trébol</a:t>
            </a:r>
            <a:r>
              <a:rPr lang="es-ES" sz="1200" b="0" i="0" kern="1200" dirty="0">
                <a:solidFill>
                  <a:schemeClr val="tx1"/>
                </a:solidFill>
                <a:latin typeface="+mn-lt"/>
                <a:ea typeface="+mn-ea"/>
                <a:cs typeface="+mn-cs"/>
              </a:rPr>
              <a:t> presentando señales de vanguardismo y nuevos recursos estéticos como el </a:t>
            </a:r>
            <a:r>
              <a:rPr lang="es-ES" sz="1200" b="0" i="0" u="none" strike="noStrike" kern="1200" dirty="0" err="1">
                <a:solidFill>
                  <a:schemeClr val="tx1"/>
                </a:solidFill>
                <a:latin typeface="+mn-lt"/>
                <a:ea typeface="+mn-ea"/>
                <a:cs typeface="+mn-cs"/>
                <a:hlinkClick r:id="rId12" tooltip="Antisoneto (aún no redactado)"/>
              </a:rPr>
              <a:t>antisoneto</a:t>
            </a:r>
            <a:r>
              <a:rPr lang="es-ES" sz="1200" b="0" i="0" kern="1200" dirty="0">
                <a:solidFill>
                  <a:schemeClr val="tx1"/>
                </a:solidFill>
                <a:latin typeface="+mn-lt"/>
                <a:ea typeface="+mn-ea"/>
                <a:cs typeface="+mn-cs"/>
              </a:rPr>
              <a:t>. Mereció un análisis separado la obra </a:t>
            </a:r>
            <a:r>
              <a:rPr lang="es-ES" sz="1200" b="0" i="1" u="none" strike="noStrike" kern="1200" dirty="0">
                <a:solidFill>
                  <a:schemeClr val="tx1"/>
                </a:solidFill>
                <a:latin typeface="+mn-lt"/>
                <a:ea typeface="+mn-ea"/>
                <a:cs typeface="+mn-cs"/>
                <a:hlinkClick r:id="rId13" tooltip="Poemas de amor"/>
              </a:rPr>
              <a:t>Poemas de amor</a:t>
            </a:r>
            <a:r>
              <a:rPr lang="es-ES" sz="1200" b="0" i="0" kern="1200" dirty="0">
                <a:solidFill>
                  <a:schemeClr val="tx1"/>
                </a:solidFill>
                <a:latin typeface="+mn-lt"/>
                <a:ea typeface="+mn-ea"/>
                <a:cs typeface="+mn-cs"/>
              </a:rPr>
              <a:t>, que presenta un </a:t>
            </a:r>
            <a:r>
              <a:rPr lang="es-ES" sz="1200" b="0" i="0" kern="1200" dirty="0" err="1">
                <a:solidFill>
                  <a:schemeClr val="tx1"/>
                </a:solidFill>
                <a:latin typeface="+mn-lt"/>
                <a:ea typeface="+mn-ea"/>
                <a:cs typeface="+mn-cs"/>
              </a:rPr>
              <a:t>tardorromanticismo</a:t>
            </a:r>
            <a:r>
              <a:rPr lang="es-ES" sz="1200" b="0" i="0" kern="1200" dirty="0">
                <a:solidFill>
                  <a:schemeClr val="tx1"/>
                </a:solidFill>
                <a:latin typeface="+mn-lt"/>
                <a:ea typeface="+mn-ea"/>
                <a:cs typeface="+mn-cs"/>
              </a:rPr>
              <a:t> por una parte y </a:t>
            </a:r>
            <a:r>
              <a:rPr lang="es-ES" sz="1200" b="0" i="0" u="none" strike="noStrike" kern="1200" dirty="0">
                <a:solidFill>
                  <a:schemeClr val="tx1"/>
                </a:solidFill>
                <a:latin typeface="+mn-lt"/>
                <a:ea typeface="+mn-ea"/>
                <a:cs typeface="+mn-cs"/>
                <a:hlinkClick r:id="rId14" tooltip="Lírica"/>
              </a:rPr>
              <a:t>lirismo</a:t>
            </a:r>
            <a:r>
              <a:rPr lang="es-ES" sz="1200" b="0" i="0" kern="1200" dirty="0">
                <a:solidFill>
                  <a:schemeClr val="tx1"/>
                </a:solidFill>
                <a:latin typeface="+mn-lt"/>
                <a:ea typeface="+mn-ea"/>
                <a:cs typeface="+mn-cs"/>
              </a:rPr>
              <a:t> y crítica irónica por el otro; se muestra al amor como algo inalcanzable, efímero y fugaz, y como un incentivo de vida y de muerte. Constituye un punto de vista de un cuerpo y una voz femenina que atrae masivamente a un público numeroso y provoca desconfianza en sus colegas escritores. La obra puede verse como la afirmación de una escritora mujer en un ambiente histórico cultural latinoamericano e internacional, construyendo cierto discurso regular en la variedad de géneros literarios.</a:t>
            </a:r>
            <a:r>
              <a:rPr lang="es-ES" sz="1200" b="0" i="0" u="none" strike="noStrike" kern="1200" baseline="30000" dirty="0">
                <a:solidFill>
                  <a:schemeClr val="tx1"/>
                </a:solidFill>
                <a:latin typeface="+mn-lt"/>
                <a:ea typeface="+mn-ea"/>
                <a:cs typeface="+mn-cs"/>
                <a:hlinkClick r:id="rId5"/>
              </a:rPr>
              <a:t>93</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Sobre </a:t>
            </a:r>
            <a:r>
              <a:rPr lang="es-ES" sz="1200" b="0" i="1" kern="1200" dirty="0">
                <a:solidFill>
                  <a:schemeClr val="tx1"/>
                </a:solidFill>
                <a:latin typeface="+mn-lt"/>
                <a:ea typeface="+mn-ea"/>
                <a:cs typeface="+mn-cs"/>
              </a:rPr>
              <a:t>Poemas de amor</a:t>
            </a:r>
            <a:r>
              <a:rPr lang="es-ES" sz="1200" b="0" i="0" kern="1200" dirty="0">
                <a:solidFill>
                  <a:schemeClr val="tx1"/>
                </a:solidFill>
                <a:latin typeface="+mn-lt"/>
                <a:ea typeface="+mn-ea"/>
                <a:cs typeface="+mn-cs"/>
              </a:rPr>
              <a:t>, la misma Alfonsina dice en el prólogo que «son frases de estado de amor escritos en pocos días ya hace algún tiempo» y no los considera una obra de literatura, sino «una lágrima de las tantas lágrimas de los ojos humanos». Además, está lleno de un sentimiento amoroso exagerado escrito probablemente sobre la pasión, en sus cuarenta y siete versos en prosa escritos en el tiempo verbal presente del indicativo casi por completo y donde se pueden leer relatos basados en el sentimiento amoroso con un tono erótico sensual elevado que difieren intencionalmente el orden literario de su tiempo histórico.</a:t>
            </a:r>
            <a:r>
              <a:rPr lang="es-ES" sz="1200" b="0" i="0" u="none" strike="noStrike" kern="1200" baseline="30000" dirty="0">
                <a:solidFill>
                  <a:schemeClr val="tx1"/>
                </a:solidFill>
                <a:latin typeface="+mn-lt"/>
                <a:ea typeface="+mn-ea"/>
                <a:cs typeface="+mn-cs"/>
                <a:hlinkClick r:id="rId5"/>
              </a:rPr>
              <a:t>94</a:t>
            </a:r>
            <a:r>
              <a:rPr lang="es-ES" sz="1200" b="0" i="0" kern="1200" dirty="0">
                <a:solidFill>
                  <a:schemeClr val="tx1"/>
                </a:solidFill>
                <a:latin typeface="+mn-lt"/>
                <a:ea typeface="+mn-ea"/>
                <a:cs typeface="+mn-cs"/>
              </a:rPr>
              <a:t>​</a:t>
            </a:r>
          </a:p>
          <a:p>
            <a:r>
              <a:rPr lang="es-ES" sz="1200" b="0" i="0" kern="1200" dirty="0">
                <a:solidFill>
                  <a:schemeClr val="tx1"/>
                </a:solidFill>
                <a:latin typeface="+mn-lt"/>
                <a:ea typeface="+mn-ea"/>
                <a:cs typeface="+mn-cs"/>
              </a:rPr>
              <a:t>Una vez finalizada la obra en prosa poética se dedicó al verso donde la indagación poética es constante y no expresa el tema amoroso con tantos desbordes y </a:t>
            </a:r>
            <a:r>
              <a:rPr lang="es-ES" sz="1200" b="0" i="0" u="none" strike="noStrike" kern="1200" dirty="0">
                <a:solidFill>
                  <a:schemeClr val="tx1"/>
                </a:solidFill>
                <a:latin typeface="+mn-lt"/>
                <a:ea typeface="+mn-ea"/>
                <a:cs typeface="+mn-cs"/>
                <a:hlinkClick r:id="rId15" tooltip="Delirio"/>
              </a:rPr>
              <a:t>delirios</a:t>
            </a:r>
            <a:r>
              <a:rPr lang="es-ES" sz="1200" b="0" i="0" kern="1200" dirty="0">
                <a:solidFill>
                  <a:schemeClr val="tx1"/>
                </a:solidFill>
                <a:latin typeface="+mn-lt"/>
                <a:ea typeface="+mn-ea"/>
                <a:cs typeface="+mn-cs"/>
              </a:rPr>
              <a:t>. Parece que ya no le interesaba traspasar ese límite, dando a entender el agotamiento de este tema y dando lugar a otros más cercanos a la conciencia racional y estética.</a:t>
            </a:r>
            <a:endParaRPr lang="es-ES" sz="1200" b="0" i="0" kern="1200">
              <a:solidFill>
                <a:schemeClr val="tx1"/>
              </a:solidFill>
              <a:latin typeface="+mn-lt"/>
              <a:ea typeface="+mn-ea"/>
              <a:cs typeface="+mn-cs"/>
            </a:endParaRPr>
          </a:p>
          <a:p>
            <a:endParaRPr lang="fi-FI"/>
          </a:p>
        </p:txBody>
      </p:sp>
      <p:sp>
        <p:nvSpPr>
          <p:cNvPr id="4" name="Dian numeron paikkamerkki 3"/>
          <p:cNvSpPr>
            <a:spLocks noGrp="1"/>
          </p:cNvSpPr>
          <p:nvPr>
            <p:ph type="sldNum" sz="quarter" idx="10"/>
          </p:nvPr>
        </p:nvSpPr>
        <p:spPr/>
        <p:txBody>
          <a:bodyPr/>
          <a:lstStyle/>
          <a:p>
            <a:fld id="{C23A496A-54A3-45D8-AA94-667392E0C10C}" type="slidenum">
              <a:rPr lang="fi-FI" smtClean="0"/>
              <a:t>4</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06263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68686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30519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224159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46EAC-60C6-4637-8466-88B0CFFD19EC}" type="datetimeFigureOut">
              <a:rPr lang="fi-FI" smtClean="0"/>
              <a:pPr/>
              <a:t>2.11.2020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422529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2F546EAC-60C6-4637-8466-88B0CFFD19EC}" type="datetimeFigureOut">
              <a:rPr lang="fi-FI" smtClean="0"/>
              <a:pPr/>
              <a:t>2.11.2020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119552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2F546EAC-60C6-4637-8466-88B0CFFD19EC}" type="datetimeFigureOut">
              <a:rPr lang="fi-FI" smtClean="0"/>
              <a:pPr/>
              <a:t>2.11.2020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50955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2F546EAC-60C6-4637-8466-88B0CFFD19EC}" type="datetimeFigureOut">
              <a:rPr lang="fi-FI" smtClean="0"/>
              <a:pPr/>
              <a:t>2.11.2020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108299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46EAC-60C6-4637-8466-88B0CFFD19EC}" type="datetimeFigureOut">
              <a:rPr lang="fi-FI" smtClean="0"/>
              <a:pPr/>
              <a:t>2.11.2020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182691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46EAC-60C6-4637-8466-88B0CFFD19EC}" type="datetimeFigureOut">
              <a:rPr lang="fi-FI" smtClean="0"/>
              <a:pPr/>
              <a:t>2.11.2020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247105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46EAC-60C6-4637-8466-88B0CFFD19EC}" type="datetimeFigureOut">
              <a:rPr lang="fi-FI" smtClean="0"/>
              <a:pPr/>
              <a:t>2.11.2020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92605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46EAC-60C6-4637-8466-88B0CFFD19EC}" type="datetimeFigureOut">
              <a:rPr lang="fi-FI" smtClean="0"/>
              <a:pPr/>
              <a:t>2.11.2020</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29AD9-01E4-4197-87B3-E6A2C0199751}" type="slidenum">
              <a:rPr lang="fi-FI" smtClean="0"/>
              <a:pPr/>
              <a:t>‹#›</a:t>
            </a:fld>
            <a:endParaRPr lang="fi-FI"/>
          </a:p>
        </p:txBody>
      </p:sp>
    </p:spTree>
    <p:extLst>
      <p:ext uri="{BB962C8B-B14F-4D97-AF65-F5344CB8AC3E}">
        <p14:creationId xmlns:p14="http://schemas.microsoft.com/office/powerpoint/2010/main" val="343141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6O7vewJGMYk"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youtube.com/watch?v=NHfOdBS1O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s.fi/kulttuuri/kirjat/arviot/1074280056/Ikuisen+rakkauden+tahden"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es.wikipedia.org/wiki/Zo%C3%A9_Vald%C3%A9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mpj52.blogspot.fi/2011/03/international-working-womens-day.html"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s://www.theworldkats.com/2018/03/Homenaje-a-las-mujeres-Dia-Internacion-de-la-mujer-referentes.html" TargetMode="External"/><Relationship Id="rId5" Type="http://schemas.openxmlformats.org/officeDocument/2006/relationships/hyperlink" Target="https://www.academia.edu/11588113/La_libertad_en_La_Mujer_Habitada_de_Gioconda_Belli?auto=download" TargetMode="External"/><Relationship Id="rId4" Type="http://schemas.openxmlformats.org/officeDocument/2006/relationships/hyperlink" Target="https://www.poemas-del-alma.com/gioconda-belli.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Y4lDCaSiJ4"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www.youtube.com/watch?v=lKUSWDTa_u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Z0r7w7JVd8"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books.google.fi/books/about/House_of_Mist_and_the_Shrouded_Woman.html?id=SckmAQAAMAAJ&amp;redir_esc=y"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youtube.com/watch?v=SU5HLxqKbe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1/1f/Rigoberta_Menchu_2009_cropped.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sabelallende.com/" TargetMode="External"/><Relationship Id="rId1" Type="http://schemas.openxmlformats.org/officeDocument/2006/relationships/slideLayout" Target="../slideLayouts/slideLayout7.xml"/><Relationship Id="rId5" Type="http://schemas.openxmlformats.org/officeDocument/2006/relationships/hyperlink" Target="https://fi.wikipedia.org/wiki/Henkien_talo_(elokuva)" TargetMode="External"/><Relationship Id="rId4" Type="http://schemas.openxmlformats.org/officeDocument/2006/relationships/hyperlink" Target="https://es.wikipedia.org/wiki/La_casa_de_los_esp%C3%ADrit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1" y="1301292"/>
            <a:ext cx="4115398"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orakulmio 2"/>
          <p:cNvSpPr/>
          <p:nvPr/>
        </p:nvSpPr>
        <p:spPr>
          <a:xfrm rot="10800000" flipV="1">
            <a:off x="830796" y="4731103"/>
            <a:ext cx="8130480" cy="2585323"/>
          </a:xfrm>
          <a:prstGeom prst="rect">
            <a:avLst/>
          </a:prstGeom>
        </p:spPr>
        <p:txBody>
          <a:bodyPr wrap="square">
            <a:spAutoFit/>
          </a:bodyPr>
          <a:lstStyle/>
          <a:p>
            <a:endParaRPr lang="fi-FI" dirty="0">
              <a:hlinkClick r:id="rId3"/>
            </a:endParaRPr>
          </a:p>
          <a:p>
            <a:endParaRPr lang="fi-FI" dirty="0">
              <a:hlinkClick r:id="rId3"/>
            </a:endParaRPr>
          </a:p>
          <a:p>
            <a:r>
              <a:rPr lang="fi-FI" dirty="0">
                <a:hlinkClick r:id="rId3"/>
              </a:rPr>
              <a:t>https://www.youtube.com/watch?v=6O7vewJGMYk</a:t>
            </a:r>
            <a:endParaRPr lang="fi-FI" dirty="0"/>
          </a:p>
          <a:p>
            <a:endParaRPr lang="fi-FI" dirty="0">
              <a:hlinkClick r:id="rId4"/>
            </a:endParaRPr>
          </a:p>
          <a:p>
            <a:r>
              <a:rPr lang="fi-FI" dirty="0">
                <a:hlinkClick r:id="rId4"/>
              </a:rPr>
              <a:t>https://www.youtube.com/watch?v=NHfOdBS1OTs</a:t>
            </a:r>
            <a:endParaRPr lang="fi-FI" dirty="0"/>
          </a:p>
          <a:p>
            <a:r>
              <a:rPr lang="fi-FI" dirty="0"/>
              <a:t>						</a:t>
            </a:r>
          </a:p>
          <a:p>
            <a:r>
              <a:rPr lang="fi-FI" dirty="0"/>
              <a:t>						Miguel </a:t>
            </a:r>
            <a:r>
              <a:rPr lang="fi-FI" dirty="0" err="1"/>
              <a:t>López</a:t>
            </a:r>
            <a:endParaRPr lang="fi-FI" dirty="0"/>
          </a:p>
          <a:p>
            <a:r>
              <a:rPr lang="fi-FI" dirty="0"/>
              <a:t>						</a:t>
            </a:r>
          </a:p>
          <a:p>
            <a:endParaRPr lang="fi-FI" dirty="0"/>
          </a:p>
        </p:txBody>
      </p:sp>
      <p:sp>
        <p:nvSpPr>
          <p:cNvPr id="2" name="Tekstiruutu 1">
            <a:extLst>
              <a:ext uri="{FF2B5EF4-FFF2-40B4-BE49-F238E27FC236}">
                <a16:creationId xmlns:a16="http://schemas.microsoft.com/office/drawing/2014/main" id="{B2BABF7D-4F84-4579-AC45-AF5A32CA12B4}"/>
              </a:ext>
            </a:extLst>
          </p:cNvPr>
          <p:cNvSpPr txBox="1"/>
          <p:nvPr/>
        </p:nvSpPr>
        <p:spPr>
          <a:xfrm>
            <a:off x="971600" y="0"/>
            <a:ext cx="7848872" cy="892552"/>
          </a:xfrm>
          <a:prstGeom prst="rect">
            <a:avLst/>
          </a:prstGeom>
          <a:noFill/>
        </p:spPr>
        <p:txBody>
          <a:bodyPr wrap="square" rtlCol="0">
            <a:spAutoFit/>
          </a:bodyPr>
          <a:lstStyle/>
          <a:p>
            <a:r>
              <a:rPr lang="fi-FI" dirty="0"/>
              <a:t>	</a:t>
            </a:r>
            <a:r>
              <a:rPr lang="es-GT" sz="2000" dirty="0"/>
              <a:t>                                </a:t>
            </a:r>
            <a:r>
              <a:rPr lang="es-GT" sz="2000" b="1" dirty="0">
                <a:solidFill>
                  <a:srgbClr val="FF0000"/>
                </a:solidFill>
              </a:rPr>
              <a:t>Alfonsina y el mar</a:t>
            </a:r>
          </a:p>
          <a:p>
            <a:r>
              <a:rPr lang="es-GT" sz="2000" b="1" dirty="0"/>
              <a:t>       </a:t>
            </a:r>
            <a:r>
              <a:rPr lang="es-GT" sz="3200" b="1" dirty="0"/>
              <a:t>Mujeres escritoras y mujeres luchadoras </a:t>
            </a:r>
          </a:p>
        </p:txBody>
      </p:sp>
      <p:pic>
        <p:nvPicPr>
          <p:cNvPr id="4" name="Kuva 3">
            <a:extLst>
              <a:ext uri="{FF2B5EF4-FFF2-40B4-BE49-F238E27FC236}">
                <a16:creationId xmlns:a16="http://schemas.microsoft.com/office/drawing/2014/main" id="{320AB8BF-2544-4633-AF77-518A4672A508}"/>
              </a:ext>
            </a:extLst>
          </p:cNvPr>
          <p:cNvPicPr>
            <a:picLocks noChangeAspect="1"/>
          </p:cNvPicPr>
          <p:nvPr/>
        </p:nvPicPr>
        <p:blipFill>
          <a:blip r:embed="rId5"/>
          <a:stretch>
            <a:fillRect/>
          </a:stretch>
        </p:blipFill>
        <p:spPr>
          <a:xfrm>
            <a:off x="762000" y="1301292"/>
            <a:ext cx="3810000" cy="3438525"/>
          </a:xfrm>
          <a:prstGeom prst="rect">
            <a:avLst/>
          </a:prstGeom>
        </p:spPr>
      </p:pic>
    </p:spTree>
    <p:extLst>
      <p:ext uri="{BB962C8B-B14F-4D97-AF65-F5344CB8AC3E}">
        <p14:creationId xmlns:p14="http://schemas.microsoft.com/office/powerpoint/2010/main" val="405952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764704"/>
            <a:ext cx="4564191" cy="923330"/>
          </a:xfrm>
          <a:prstGeom prst="rect">
            <a:avLst/>
          </a:prstGeom>
        </p:spPr>
        <p:txBody>
          <a:bodyPr wrap="square">
            <a:spAutoFit/>
          </a:bodyPr>
          <a:lstStyle/>
          <a:p>
            <a:r>
              <a:rPr lang="es-ES" b="1" dirty="0" err="1"/>
              <a:t>Daína</a:t>
            </a:r>
            <a:r>
              <a:rPr lang="es-ES" b="1" dirty="0"/>
              <a:t> </a:t>
            </a:r>
            <a:r>
              <a:rPr lang="es-ES" b="1" dirty="0" err="1"/>
              <a:t>Chaviano</a:t>
            </a:r>
            <a:endParaRPr lang="es-ES" b="1" dirty="0"/>
          </a:p>
          <a:p>
            <a:endParaRPr lang="es-ES" dirty="0"/>
          </a:p>
          <a:p>
            <a:endParaRPr lang="es-ES" dirty="0"/>
          </a:p>
        </p:txBody>
      </p:sp>
      <p:sp>
        <p:nvSpPr>
          <p:cNvPr id="3" name="Suorakulmio 2"/>
          <p:cNvSpPr/>
          <p:nvPr/>
        </p:nvSpPr>
        <p:spPr>
          <a:xfrm>
            <a:off x="755576" y="1340769"/>
            <a:ext cx="6102424" cy="1754326"/>
          </a:xfrm>
          <a:prstGeom prst="rect">
            <a:avLst/>
          </a:prstGeom>
        </p:spPr>
        <p:txBody>
          <a:bodyPr wrap="square">
            <a:spAutoFit/>
          </a:bodyPr>
          <a:lstStyle/>
          <a:p>
            <a:r>
              <a:rPr lang="fi-FI" dirty="0">
                <a:hlinkClick r:id="rId2"/>
              </a:rPr>
              <a:t>http://www.ts.fi/kulttuuri/kirjat/arviot/1074280056/Ikuisen+rakkauden+tahden</a:t>
            </a:r>
            <a:endParaRPr lang="fi-FI" dirty="0"/>
          </a:p>
          <a:p>
            <a:endParaRPr lang="fi-FI" dirty="0"/>
          </a:p>
          <a:p>
            <a:endParaRPr lang="fi-FI" dirty="0"/>
          </a:p>
          <a:p>
            <a:endParaRPr lang="fi-FI" dirty="0"/>
          </a:p>
          <a:p>
            <a:endParaRPr lang="fi-FI" dirty="0"/>
          </a:p>
        </p:txBody>
      </p:sp>
      <p:pic>
        <p:nvPicPr>
          <p:cNvPr id="1026" name="Picture 2" descr="TS/"/>
          <p:cNvPicPr>
            <a:picLocks noChangeAspect="1" noChangeArrowheads="1"/>
          </p:cNvPicPr>
          <p:nvPr/>
        </p:nvPicPr>
        <p:blipFill>
          <a:blip r:embed="rId3" cstate="print"/>
          <a:srcRect/>
          <a:stretch>
            <a:fillRect/>
          </a:stretch>
        </p:blipFill>
        <p:spPr bwMode="auto">
          <a:xfrm>
            <a:off x="899592" y="2492896"/>
            <a:ext cx="1438275" cy="2286001"/>
          </a:xfrm>
          <a:prstGeom prst="rect">
            <a:avLst/>
          </a:prstGeom>
          <a:noFill/>
        </p:spPr>
      </p:pic>
      <p:sp>
        <p:nvSpPr>
          <p:cNvPr id="6" name="Suorakulmio 5"/>
          <p:cNvSpPr/>
          <p:nvPr/>
        </p:nvSpPr>
        <p:spPr>
          <a:xfrm>
            <a:off x="3347863" y="5085184"/>
            <a:ext cx="5688633" cy="1200329"/>
          </a:xfrm>
          <a:prstGeom prst="rect">
            <a:avLst/>
          </a:prstGeom>
        </p:spPr>
        <p:txBody>
          <a:bodyPr wrap="square">
            <a:spAutoFit/>
          </a:bodyPr>
          <a:lstStyle/>
          <a:p>
            <a:r>
              <a:rPr lang="fi-FI" b="1" dirty="0" err="1"/>
              <a:t>Zoé</a:t>
            </a:r>
            <a:r>
              <a:rPr lang="fi-FI" b="1" dirty="0"/>
              <a:t> </a:t>
            </a:r>
            <a:r>
              <a:rPr lang="fi-FI" b="1" dirty="0" err="1"/>
              <a:t>Valdés</a:t>
            </a:r>
            <a:endParaRPr lang="fi-FI" b="1" dirty="0"/>
          </a:p>
          <a:p>
            <a:endParaRPr lang="fi-FI" b="1" dirty="0"/>
          </a:p>
          <a:p>
            <a:r>
              <a:rPr lang="fi-FI" dirty="0">
                <a:hlinkClick r:id="rId4"/>
              </a:rPr>
              <a:t>https://es.wikipedia.org/wiki/Zo%C3%A9_Vald%C3%A9s</a:t>
            </a:r>
            <a:endParaRPr lang="fi-FI" dirty="0"/>
          </a:p>
          <a:p>
            <a:endParaRPr lang="fi-FI" dirty="0"/>
          </a:p>
        </p:txBody>
      </p:sp>
      <p:pic>
        <p:nvPicPr>
          <p:cNvPr id="1028" name="Picture 4" descr="http://1.bp.blogspot.com/_wPWGborOY0M/Smz7SGgqdiI/AAAAAAAAAPU/71JgHYZiFFw/s1600/lobas.jpg"/>
          <p:cNvPicPr>
            <a:picLocks noChangeAspect="1" noChangeArrowheads="1"/>
          </p:cNvPicPr>
          <p:nvPr/>
        </p:nvPicPr>
        <p:blipFill>
          <a:blip r:embed="rId5" cstate="print"/>
          <a:srcRect/>
          <a:stretch>
            <a:fillRect/>
          </a:stretch>
        </p:blipFill>
        <p:spPr bwMode="auto">
          <a:xfrm>
            <a:off x="6156176" y="2564904"/>
            <a:ext cx="1408853" cy="21602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825" y="978337"/>
            <a:ext cx="3222103" cy="414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7704" y="116632"/>
            <a:ext cx="5904656" cy="523220"/>
          </a:xfrm>
          <a:prstGeom prst="rect">
            <a:avLst/>
          </a:prstGeom>
        </p:spPr>
        <p:txBody>
          <a:bodyPr wrap="square">
            <a:spAutoFit/>
          </a:bodyPr>
          <a:lstStyle/>
          <a:p>
            <a:r>
              <a:rPr lang="fi-FI" sz="2800" dirty="0"/>
              <a:t>              </a:t>
            </a:r>
            <a:r>
              <a:rPr lang="es-EC" sz="2800" b="1" dirty="0"/>
              <a:t>Gioconda Belli </a:t>
            </a:r>
            <a:r>
              <a:rPr lang="es-EC" sz="2000" dirty="0"/>
              <a:t>(1948, Nicaragua)</a:t>
            </a:r>
          </a:p>
        </p:txBody>
      </p:sp>
      <p:sp>
        <p:nvSpPr>
          <p:cNvPr id="3" name="Suorakulmio 2">
            <a:extLst>
              <a:ext uri="{FF2B5EF4-FFF2-40B4-BE49-F238E27FC236}">
                <a16:creationId xmlns:a16="http://schemas.microsoft.com/office/drawing/2014/main" id="{7146FCF2-CF48-4B8F-8188-0150F14EC0AD}"/>
              </a:ext>
            </a:extLst>
          </p:cNvPr>
          <p:cNvSpPr/>
          <p:nvPr/>
        </p:nvSpPr>
        <p:spPr>
          <a:xfrm rot="10800000" flipV="1">
            <a:off x="323528" y="5167193"/>
            <a:ext cx="6987728" cy="1200329"/>
          </a:xfrm>
          <a:prstGeom prst="rect">
            <a:avLst/>
          </a:prstGeom>
        </p:spPr>
        <p:txBody>
          <a:bodyPr wrap="square">
            <a:spAutoFit/>
          </a:bodyPr>
          <a:lstStyle/>
          <a:p>
            <a:endParaRPr lang="es-EC" dirty="0"/>
          </a:p>
          <a:p>
            <a:r>
              <a:rPr lang="es-EC" dirty="0"/>
              <a:t>El poema 8 de marzo/ traducción al inglés (no es muy buena, pero ok):</a:t>
            </a:r>
          </a:p>
          <a:p>
            <a:r>
              <a:rPr lang="es-EC" dirty="0">
                <a:hlinkClick r:id="rId3"/>
              </a:rPr>
              <a:t>http://mpj52.blogspot.fi/2011/03/international-working-womens-day.html</a:t>
            </a:r>
            <a:endParaRPr lang="es-EC" dirty="0"/>
          </a:p>
        </p:txBody>
      </p:sp>
      <p:sp>
        <p:nvSpPr>
          <p:cNvPr id="4" name="Suorakulmio 3">
            <a:extLst>
              <a:ext uri="{FF2B5EF4-FFF2-40B4-BE49-F238E27FC236}">
                <a16:creationId xmlns:a16="http://schemas.microsoft.com/office/drawing/2014/main" id="{25665602-E307-43AE-8E9F-7A6901F1C49A}"/>
              </a:ext>
            </a:extLst>
          </p:cNvPr>
          <p:cNvSpPr/>
          <p:nvPr/>
        </p:nvSpPr>
        <p:spPr>
          <a:xfrm>
            <a:off x="4067944" y="999892"/>
            <a:ext cx="4968551" cy="3970318"/>
          </a:xfrm>
          <a:prstGeom prst="rect">
            <a:avLst/>
          </a:prstGeom>
        </p:spPr>
        <p:txBody>
          <a:bodyPr wrap="square">
            <a:spAutoFit/>
          </a:bodyPr>
          <a:lstStyle/>
          <a:p>
            <a:r>
              <a:rPr lang="fi-FI" b="1" dirty="0"/>
              <a:t>POEMAS</a:t>
            </a:r>
            <a:endParaRPr lang="fi-FI" b="1" dirty="0">
              <a:solidFill>
                <a:srgbClr val="0000FF"/>
              </a:solidFill>
              <a:hlinkClick r:id="rId4">
                <a:extLst>
                  <a:ext uri="{A12FA001-AC4F-418D-AE19-62706E023703}">
                    <ahyp:hlinkClr xmlns:ahyp="http://schemas.microsoft.com/office/drawing/2018/hyperlinkcolor" val="tx"/>
                  </a:ext>
                </a:extLst>
              </a:hlinkClick>
            </a:endParaRPr>
          </a:p>
          <a:p>
            <a:r>
              <a:rPr lang="fi-FI" dirty="0">
                <a:solidFill>
                  <a:srgbClr val="0000FF"/>
                </a:solidFill>
                <a:hlinkClick r:id="rId4">
                  <a:extLst>
                    <a:ext uri="{A12FA001-AC4F-418D-AE19-62706E023703}">
                      <ahyp:hlinkClr xmlns:ahyp="http://schemas.microsoft.com/office/drawing/2018/hyperlinkcolor" val="tx"/>
                    </a:ext>
                  </a:extLst>
                </a:hlinkClick>
              </a:rPr>
              <a:t>https://www.poemas-del-alma.com/gioconda-belli.htm</a:t>
            </a:r>
            <a:endParaRPr lang="fi-FI" dirty="0"/>
          </a:p>
          <a:p>
            <a:endParaRPr lang="fi-FI" b="1" dirty="0"/>
          </a:p>
          <a:p>
            <a:r>
              <a:rPr lang="fi-FI" b="1" dirty="0"/>
              <a:t>LA MUJER HABITADA</a:t>
            </a:r>
          </a:p>
          <a:p>
            <a:r>
              <a:rPr lang="fi-FI" dirty="0">
                <a:hlinkClick r:id="rId5"/>
              </a:rPr>
              <a:t>https://www.academia.edu/11588113/La_libertad_en_La_Mujer_Habitada_de_Gioconda_Belli?auto=download</a:t>
            </a:r>
            <a:endParaRPr lang="fi-FI" dirty="0"/>
          </a:p>
          <a:p>
            <a:endParaRPr lang="fi-FI" dirty="0"/>
          </a:p>
          <a:p>
            <a:r>
              <a:rPr lang="fi-FI" b="1" dirty="0"/>
              <a:t>8 DE MARZO</a:t>
            </a:r>
          </a:p>
          <a:p>
            <a:r>
              <a:rPr lang="fi-FI" dirty="0">
                <a:hlinkClick r:id="rId6"/>
              </a:rPr>
              <a:t>https://www.theworldkats.com/2018/03/Homenaje-a-las-mujeres-Dia-Internacion-de-la-mujer-referentes.html</a:t>
            </a:r>
            <a:endParaRPr lang="fi-FI" dirty="0"/>
          </a:p>
          <a:p>
            <a:endParaRPr lang="fi-FI" dirty="0"/>
          </a:p>
        </p:txBody>
      </p:sp>
    </p:spTree>
    <p:extLst>
      <p:ext uri="{BB962C8B-B14F-4D97-AF65-F5344CB8AC3E}">
        <p14:creationId xmlns:p14="http://schemas.microsoft.com/office/powerpoint/2010/main" val="344490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uvahaun tulos haulle como agua para chocolate"/>
          <p:cNvPicPr>
            <a:picLocks noChangeAspect="1" noChangeArrowheads="1"/>
          </p:cNvPicPr>
          <p:nvPr/>
        </p:nvPicPr>
        <p:blipFill>
          <a:blip r:embed="rId2" cstate="print"/>
          <a:srcRect/>
          <a:stretch>
            <a:fillRect/>
          </a:stretch>
        </p:blipFill>
        <p:spPr bwMode="auto">
          <a:xfrm>
            <a:off x="755576" y="476672"/>
            <a:ext cx="2813187" cy="4608512"/>
          </a:xfrm>
          <a:prstGeom prst="rect">
            <a:avLst/>
          </a:prstGeom>
          <a:noFill/>
        </p:spPr>
      </p:pic>
      <p:sp>
        <p:nvSpPr>
          <p:cNvPr id="4" name="Suorakulmio 3"/>
          <p:cNvSpPr/>
          <p:nvPr/>
        </p:nvSpPr>
        <p:spPr>
          <a:xfrm>
            <a:off x="4283968" y="188640"/>
            <a:ext cx="4248472" cy="4801314"/>
          </a:xfrm>
          <a:prstGeom prst="rect">
            <a:avLst/>
          </a:prstGeom>
        </p:spPr>
        <p:txBody>
          <a:bodyPr wrap="square">
            <a:spAutoFit/>
          </a:bodyPr>
          <a:lstStyle/>
          <a:p>
            <a:endParaRPr lang="es-ES" dirty="0"/>
          </a:p>
          <a:p>
            <a:r>
              <a:rPr lang="es-ES" dirty="0"/>
              <a:t>Tita es la menor de las hermanas, por ello su destino es cuidar a su madre hasta que esta se muera.</a:t>
            </a:r>
          </a:p>
          <a:p>
            <a:endParaRPr lang="es-ES" dirty="0"/>
          </a:p>
          <a:p>
            <a:r>
              <a:rPr lang="es-ES" dirty="0"/>
              <a:t>Enamorada de Pedro y él de ella.</a:t>
            </a:r>
          </a:p>
          <a:p>
            <a:endParaRPr lang="es-ES" dirty="0"/>
          </a:p>
          <a:p>
            <a:r>
              <a:rPr lang="es-ES" dirty="0"/>
              <a:t>Pedro se casa con Rosaura, hermana de Tita, para estar siempre cerca.</a:t>
            </a:r>
          </a:p>
          <a:p>
            <a:r>
              <a:rPr lang="es-ES" dirty="0"/>
              <a:t> </a:t>
            </a:r>
          </a:p>
          <a:p>
            <a:r>
              <a:rPr lang="es-ES" dirty="0"/>
              <a:t>Su amor se </a:t>
            </a:r>
            <a:r>
              <a:rPr lang="es-ES" i="1" dirty="0"/>
              <a:t>transmite</a:t>
            </a:r>
            <a:r>
              <a:rPr lang="es-ES" dirty="0"/>
              <a:t> a través de la cocina. Tita tiene un poder especial que le permite </a:t>
            </a:r>
            <a:r>
              <a:rPr lang="es-ES" i="1" dirty="0"/>
              <a:t>trasmitir</a:t>
            </a:r>
            <a:r>
              <a:rPr lang="es-ES" dirty="0"/>
              <a:t> sus sentimientos.</a:t>
            </a:r>
          </a:p>
          <a:p>
            <a:endParaRPr lang="es-ES" dirty="0"/>
          </a:p>
          <a:p>
            <a:r>
              <a:rPr lang="es-ES" dirty="0"/>
              <a:t>Según como cocine, la comida hará que los comensales se sientan del mismo modo que ella al cocinarlo.</a:t>
            </a:r>
            <a:endParaRPr lang="fi-FI" dirty="0"/>
          </a:p>
        </p:txBody>
      </p:sp>
      <p:sp>
        <p:nvSpPr>
          <p:cNvPr id="3" name="Suorakulmio 2">
            <a:extLst>
              <a:ext uri="{FF2B5EF4-FFF2-40B4-BE49-F238E27FC236}">
                <a16:creationId xmlns:a16="http://schemas.microsoft.com/office/drawing/2014/main" id="{5F844FB9-6404-4927-99D4-2118E511F921}"/>
              </a:ext>
            </a:extLst>
          </p:cNvPr>
          <p:cNvSpPr/>
          <p:nvPr/>
        </p:nvSpPr>
        <p:spPr>
          <a:xfrm>
            <a:off x="1331640" y="5215334"/>
            <a:ext cx="5976664" cy="2308324"/>
          </a:xfrm>
          <a:prstGeom prst="rect">
            <a:avLst/>
          </a:prstGeom>
        </p:spPr>
        <p:txBody>
          <a:bodyPr wrap="square">
            <a:spAutoFit/>
          </a:bodyPr>
          <a:lstStyle/>
          <a:p>
            <a:endParaRPr lang="fi-FI" dirty="0">
              <a:hlinkClick r:id="rId3"/>
            </a:endParaRPr>
          </a:p>
          <a:p>
            <a:endParaRPr lang="fi-FI" dirty="0">
              <a:hlinkClick r:id="rId3"/>
            </a:endParaRPr>
          </a:p>
          <a:p>
            <a:r>
              <a:rPr lang="fi-FI" dirty="0">
                <a:hlinkClick r:id="rId3"/>
              </a:rPr>
              <a:t>https://www.youtube.com/watch?v=hY4lDCaSiJ4</a:t>
            </a:r>
            <a:endParaRPr lang="fi-FI" dirty="0"/>
          </a:p>
          <a:p>
            <a:endParaRPr lang="fi-FI" dirty="0"/>
          </a:p>
          <a:p>
            <a:r>
              <a:rPr lang="fi-FI" dirty="0">
                <a:hlinkClick r:id="rId4"/>
              </a:rPr>
              <a:t>https://www.youtube.com/watch?v=iqVeQrsRGvM</a:t>
            </a:r>
          </a:p>
          <a:p>
            <a:endParaRPr lang="fi-FI" dirty="0"/>
          </a:p>
          <a:p>
            <a:endParaRPr lang="fi-FI" dirty="0"/>
          </a:p>
          <a:p>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589" y="1124744"/>
            <a:ext cx="37147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59632" y="188639"/>
            <a:ext cx="5976664" cy="738664"/>
          </a:xfrm>
          <a:prstGeom prst="rect">
            <a:avLst/>
          </a:prstGeom>
        </p:spPr>
        <p:txBody>
          <a:bodyPr wrap="square">
            <a:spAutoFit/>
          </a:bodyPr>
          <a:lstStyle/>
          <a:p>
            <a:r>
              <a:rPr lang="es-BO" sz="1400" dirty="0"/>
              <a:t>           Retrato de </a:t>
            </a:r>
            <a:r>
              <a:rPr lang="es-BO" sz="2400" b="1" dirty="0"/>
              <a:t>Sor Juana Inés de la Cruz </a:t>
            </a:r>
            <a:r>
              <a:rPr lang="es-BO" b="1" dirty="0"/>
              <a:t>(</a:t>
            </a:r>
            <a:r>
              <a:rPr lang="es-BO" sz="1400" b="1" dirty="0"/>
              <a:t>Miguel Cabrera</a:t>
            </a:r>
            <a:r>
              <a:rPr lang="es-BO" b="1" dirty="0"/>
              <a:t>)</a:t>
            </a:r>
          </a:p>
          <a:p>
            <a:r>
              <a:rPr lang="es-BO" b="1" dirty="0"/>
              <a:t>                                        1648 - 1695</a:t>
            </a:r>
            <a:endParaRPr lang="es-BO" dirty="0"/>
          </a:p>
        </p:txBody>
      </p:sp>
    </p:spTree>
    <p:extLst>
      <p:ext uri="{BB962C8B-B14F-4D97-AF65-F5344CB8AC3E}">
        <p14:creationId xmlns:p14="http://schemas.microsoft.com/office/powerpoint/2010/main" val="1456328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548680"/>
            <a:ext cx="5238328" cy="6186309"/>
          </a:xfrm>
          <a:prstGeom prst="rect">
            <a:avLst/>
          </a:prstGeom>
        </p:spPr>
        <p:txBody>
          <a:bodyPr wrap="square">
            <a:spAutoFit/>
          </a:bodyPr>
          <a:lstStyle/>
          <a:p>
            <a:r>
              <a:rPr lang="en-US" dirty="0"/>
              <a:t>In her </a:t>
            </a:r>
            <a:r>
              <a:rPr lang="en-US" i="1" dirty="0" err="1"/>
              <a:t>villancico</a:t>
            </a:r>
            <a:r>
              <a:rPr lang="en-US" dirty="0"/>
              <a:t> "</a:t>
            </a:r>
            <a:r>
              <a:rPr lang="en-US" dirty="0" err="1"/>
              <a:t>Víctor</a:t>
            </a:r>
            <a:r>
              <a:rPr lang="en-US" dirty="0"/>
              <a:t>, </a:t>
            </a:r>
            <a:r>
              <a:rPr lang="en-US" dirty="0" err="1"/>
              <a:t>víctor</a:t>
            </a:r>
            <a:r>
              <a:rPr lang="en-US" dirty="0"/>
              <a:t> </a:t>
            </a:r>
            <a:r>
              <a:rPr lang="en-US" dirty="0" err="1"/>
              <a:t>Catarina</a:t>
            </a:r>
            <a:r>
              <a:rPr lang="en-US" dirty="0"/>
              <a:t>," </a:t>
            </a:r>
            <a:r>
              <a:rPr lang="en-US" dirty="0" err="1"/>
              <a:t>Sor</a:t>
            </a:r>
            <a:r>
              <a:rPr lang="en-US" dirty="0"/>
              <a:t> Juana praises the erudite St. Catherine not only for her knowledge but also for her use of it to confound the patriarchs and convince them that "el </a:t>
            </a:r>
            <a:r>
              <a:rPr lang="en-US" dirty="0" err="1"/>
              <a:t>sexo</a:t>
            </a:r>
            <a:r>
              <a:rPr lang="en-US" dirty="0"/>
              <a:t> / no </a:t>
            </a:r>
            <a:r>
              <a:rPr lang="en-US" dirty="0" err="1"/>
              <a:t>es</a:t>
            </a:r>
            <a:r>
              <a:rPr lang="en-US" dirty="0"/>
              <a:t> </a:t>
            </a:r>
            <a:r>
              <a:rPr lang="en-US" dirty="0" err="1"/>
              <a:t>esencia</a:t>
            </a:r>
            <a:r>
              <a:rPr lang="en-US" dirty="0"/>
              <a:t> en lo </a:t>
            </a:r>
            <a:r>
              <a:rPr lang="en-US" dirty="0" err="1"/>
              <a:t>entendido</a:t>
            </a:r>
            <a:r>
              <a:rPr lang="en-US" dirty="0"/>
              <a:t>" [to be female does not mean to lack wisdom]. Catherine, like </a:t>
            </a:r>
            <a:r>
              <a:rPr lang="en-US" dirty="0" err="1"/>
              <a:t>Sor</a:t>
            </a:r>
            <a:r>
              <a:rPr lang="en-US" dirty="0"/>
              <a:t> Juana, served the Church by defying the command to keep silent:</a:t>
            </a:r>
          </a:p>
          <a:p>
            <a:endParaRPr lang="en-US" dirty="0"/>
          </a:p>
          <a:p>
            <a:r>
              <a:rPr lang="en-US" dirty="0" err="1"/>
              <a:t>Estudia</a:t>
            </a:r>
            <a:r>
              <a:rPr lang="en-US" dirty="0"/>
              <a:t>, </a:t>
            </a:r>
            <a:r>
              <a:rPr lang="en-US" dirty="0" err="1"/>
              <a:t>arguye</a:t>
            </a:r>
            <a:r>
              <a:rPr lang="en-US" dirty="0"/>
              <a:t> y </a:t>
            </a:r>
            <a:r>
              <a:rPr lang="en-US" dirty="0" err="1"/>
              <a:t>enseña</a:t>
            </a:r>
            <a:r>
              <a:rPr lang="en-US" dirty="0"/>
              <a:t>,</a:t>
            </a:r>
            <a:br>
              <a:rPr lang="en-US" dirty="0"/>
            </a:br>
            <a:r>
              <a:rPr lang="en-US" dirty="0"/>
              <a:t>y </a:t>
            </a:r>
            <a:r>
              <a:rPr lang="en-US" dirty="0" err="1"/>
              <a:t>es</a:t>
            </a:r>
            <a:r>
              <a:rPr lang="en-US" dirty="0"/>
              <a:t> de la </a:t>
            </a:r>
            <a:r>
              <a:rPr lang="en-US" dirty="0" err="1"/>
              <a:t>Iglesia</a:t>
            </a:r>
            <a:r>
              <a:rPr lang="en-US" dirty="0"/>
              <a:t> </a:t>
            </a:r>
            <a:r>
              <a:rPr lang="en-US" dirty="0" err="1"/>
              <a:t>servicio</a:t>
            </a:r>
            <a:r>
              <a:rPr lang="en-US" dirty="0"/>
              <a:t>,</a:t>
            </a:r>
            <a:br>
              <a:rPr lang="en-US" dirty="0"/>
            </a:br>
            <a:r>
              <a:rPr lang="en-US" dirty="0" err="1"/>
              <a:t>que</a:t>
            </a:r>
            <a:r>
              <a:rPr lang="en-US" dirty="0"/>
              <a:t> no la </a:t>
            </a:r>
            <a:r>
              <a:rPr lang="en-US" dirty="0" err="1"/>
              <a:t>quiere</a:t>
            </a:r>
            <a:r>
              <a:rPr lang="en-US" dirty="0"/>
              <a:t> </a:t>
            </a:r>
            <a:r>
              <a:rPr lang="en-US" dirty="0" err="1"/>
              <a:t>ignorante</a:t>
            </a:r>
            <a:br>
              <a:rPr lang="en-US" dirty="0"/>
            </a:br>
            <a:r>
              <a:rPr lang="en-US" dirty="0" err="1"/>
              <a:t>Él</a:t>
            </a:r>
            <a:r>
              <a:rPr lang="en-US" dirty="0"/>
              <a:t> </a:t>
            </a:r>
            <a:r>
              <a:rPr lang="en-US" dirty="0" err="1"/>
              <a:t>que</a:t>
            </a:r>
            <a:r>
              <a:rPr lang="en-US" dirty="0"/>
              <a:t> </a:t>
            </a:r>
            <a:r>
              <a:rPr lang="en-US" dirty="0" err="1"/>
              <a:t>racional</a:t>
            </a:r>
            <a:r>
              <a:rPr lang="en-US" dirty="0"/>
              <a:t> la </a:t>
            </a:r>
            <a:r>
              <a:rPr lang="en-US" dirty="0" err="1"/>
              <a:t>hizo</a:t>
            </a:r>
            <a:r>
              <a:rPr lang="en-US" dirty="0"/>
              <a:t>.</a:t>
            </a:r>
          </a:p>
          <a:p>
            <a:endParaRPr lang="en-US" dirty="0"/>
          </a:p>
          <a:p>
            <a:r>
              <a:rPr lang="en-US" dirty="0"/>
              <a:t>[She studied, taught, and argued,</a:t>
            </a:r>
            <a:br>
              <a:rPr lang="en-US" dirty="0"/>
            </a:br>
            <a:r>
              <a:rPr lang="en-US" dirty="0"/>
              <a:t>and thereby served the Church,</a:t>
            </a:r>
            <a:br>
              <a:rPr lang="en-US" dirty="0"/>
            </a:br>
            <a:r>
              <a:rPr lang="en-US" dirty="0"/>
              <a:t>for He who created her a rational being</a:t>
            </a:r>
            <a:br>
              <a:rPr lang="en-US" dirty="0"/>
            </a:br>
            <a:r>
              <a:rPr lang="en-US" dirty="0"/>
              <a:t>did not want her ignorant.]</a:t>
            </a:r>
          </a:p>
          <a:p>
            <a:endParaRPr lang="en-US" dirty="0"/>
          </a:p>
          <a:p>
            <a:r>
              <a:rPr lang="en-US" i="1" dirty="0">
                <a:effectLst/>
              </a:rPr>
              <a:t>Seminar on Feminism &amp; Culture in Latin America. Women, Culture, and Politics in Latin America. Berkeley: University of California Press, c1990 1990. http://ark.cdlib.org/ark:/13030/ft7c600832/</a:t>
            </a:r>
            <a:endParaRPr lang="en-US" i="1" dirty="0"/>
          </a:p>
        </p:txBody>
      </p:sp>
    </p:spTree>
    <p:extLst>
      <p:ext uri="{BB962C8B-B14F-4D97-AF65-F5344CB8AC3E}">
        <p14:creationId xmlns:p14="http://schemas.microsoft.com/office/powerpoint/2010/main" val="362469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332656"/>
            <a:ext cx="4824536" cy="461665"/>
          </a:xfrm>
          <a:prstGeom prst="rect">
            <a:avLst/>
          </a:prstGeom>
        </p:spPr>
        <p:txBody>
          <a:bodyPr wrap="square">
            <a:spAutoFit/>
          </a:bodyPr>
          <a:lstStyle/>
          <a:p>
            <a:r>
              <a:rPr lang="fi-FI" b="1" dirty="0"/>
              <a:t>                   </a:t>
            </a:r>
            <a:r>
              <a:rPr lang="fi-FI" sz="2400" b="1" dirty="0"/>
              <a:t>Alfonsina </a:t>
            </a:r>
            <a:r>
              <a:rPr lang="fi-FI" sz="2400" b="1" dirty="0" err="1"/>
              <a:t>Storni</a:t>
            </a:r>
            <a:r>
              <a:rPr lang="fi-FI" sz="2400" b="1" dirty="0"/>
              <a:t> </a:t>
            </a:r>
            <a:r>
              <a:rPr lang="fi-FI" b="1" dirty="0"/>
              <a:t>(1892-1938)</a:t>
            </a:r>
            <a:endParaRPr lang="fi-FI" dirty="0"/>
          </a:p>
        </p:txBody>
      </p:sp>
      <p:sp>
        <p:nvSpPr>
          <p:cNvPr id="3" name="Rectangle 2"/>
          <p:cNvSpPr/>
          <p:nvPr/>
        </p:nvSpPr>
        <p:spPr>
          <a:xfrm>
            <a:off x="1115616" y="5229201"/>
            <a:ext cx="6192688" cy="1200329"/>
          </a:xfrm>
          <a:prstGeom prst="rect">
            <a:avLst/>
          </a:prstGeom>
        </p:spPr>
        <p:txBody>
          <a:bodyPr wrap="square">
            <a:spAutoFit/>
          </a:bodyPr>
          <a:lstStyle/>
          <a:p>
            <a:endParaRPr lang="fi-FI" dirty="0"/>
          </a:p>
          <a:p>
            <a:r>
              <a:rPr lang="fi-FI" dirty="0">
                <a:hlinkClick r:id="rId3"/>
              </a:rPr>
              <a:t>https://www.youtube.com/watch?v=iZ0r7w7JVd8</a:t>
            </a:r>
            <a:endParaRPr lang="fi-FI" dirty="0"/>
          </a:p>
          <a:p>
            <a:endParaRPr lang="fi-FI" dirty="0"/>
          </a:p>
          <a:p>
            <a:endParaRPr lang="fi-FI" dirty="0"/>
          </a:p>
        </p:txBody>
      </p:sp>
      <p:pic>
        <p:nvPicPr>
          <p:cNvPr id="5" name="Picture 2"/>
          <p:cNvPicPr>
            <a:picLocks noChangeAspect="1" noChangeArrowheads="1"/>
          </p:cNvPicPr>
          <p:nvPr/>
        </p:nvPicPr>
        <p:blipFill>
          <a:blip r:embed="rId4" cstate="print"/>
          <a:stretch>
            <a:fillRect/>
          </a:stretch>
        </p:blipFill>
        <p:spPr bwMode="auto">
          <a:xfrm>
            <a:off x="2771800" y="807097"/>
            <a:ext cx="3067025" cy="40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0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06802"/>
            <a:ext cx="3283542" cy="410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55776" y="260648"/>
            <a:ext cx="4320479" cy="830997"/>
          </a:xfrm>
          <a:prstGeom prst="rect">
            <a:avLst/>
          </a:prstGeom>
        </p:spPr>
        <p:txBody>
          <a:bodyPr wrap="square">
            <a:spAutoFit/>
          </a:bodyPr>
          <a:lstStyle/>
          <a:p>
            <a:r>
              <a:rPr lang="fi-FI" sz="2400" b="1" dirty="0"/>
              <a:t>      </a:t>
            </a:r>
            <a:r>
              <a:rPr lang="fi-FI" sz="2400" b="1" dirty="0" err="1"/>
              <a:t>Gabriela</a:t>
            </a:r>
            <a:r>
              <a:rPr lang="fi-FI" sz="2400" b="1" dirty="0"/>
              <a:t> </a:t>
            </a:r>
            <a:r>
              <a:rPr lang="fi-FI" sz="2400" b="1" dirty="0" err="1"/>
              <a:t>Mistral</a:t>
            </a:r>
            <a:r>
              <a:rPr lang="fi-FI" sz="2400" b="1" dirty="0"/>
              <a:t> </a:t>
            </a:r>
          </a:p>
          <a:p>
            <a:r>
              <a:rPr lang="fi-FI" sz="2400" b="1" dirty="0"/>
              <a:t>              </a:t>
            </a:r>
            <a:r>
              <a:rPr lang="fi-FI" b="1" dirty="0"/>
              <a:t>1889-1957</a:t>
            </a:r>
          </a:p>
        </p:txBody>
      </p:sp>
      <p:sp>
        <p:nvSpPr>
          <p:cNvPr id="4" name="Rectangle 3"/>
          <p:cNvSpPr/>
          <p:nvPr/>
        </p:nvSpPr>
        <p:spPr>
          <a:xfrm>
            <a:off x="395536" y="5576464"/>
            <a:ext cx="7848872" cy="923330"/>
          </a:xfrm>
          <a:prstGeom prst="rect">
            <a:avLst/>
          </a:prstGeom>
        </p:spPr>
        <p:txBody>
          <a:bodyPr wrap="square">
            <a:spAutoFit/>
          </a:bodyPr>
          <a:lstStyle/>
          <a:p>
            <a:r>
              <a:rPr lang="fi-FI" b="1" dirty="0" err="1"/>
              <a:t>Obras</a:t>
            </a:r>
            <a:r>
              <a:rPr lang="fi-FI" b="1" dirty="0"/>
              <a:t> </a:t>
            </a:r>
            <a:r>
              <a:rPr lang="fi-FI" b="1" dirty="0">
                <a:sym typeface="Wingdings" pitchFamily="2" charset="2"/>
              </a:rPr>
              <a:t> </a:t>
            </a:r>
            <a:r>
              <a:rPr lang="fi-FI" b="1" dirty="0"/>
              <a:t> </a:t>
            </a:r>
            <a:r>
              <a:rPr lang="fi-FI" b="1" dirty="0" err="1"/>
              <a:t>Desolación</a:t>
            </a:r>
            <a:r>
              <a:rPr lang="fi-FI" b="1" dirty="0"/>
              <a:t> -  </a:t>
            </a:r>
            <a:r>
              <a:rPr lang="fi-FI" b="1" dirty="0" err="1"/>
              <a:t>Lecturas</a:t>
            </a:r>
            <a:r>
              <a:rPr lang="fi-FI" b="1" dirty="0"/>
              <a:t> </a:t>
            </a:r>
            <a:r>
              <a:rPr lang="fi-FI" b="1" dirty="0" err="1"/>
              <a:t>para</a:t>
            </a:r>
            <a:r>
              <a:rPr lang="fi-FI" b="1" dirty="0"/>
              <a:t> </a:t>
            </a:r>
            <a:r>
              <a:rPr lang="fi-FI" b="1" dirty="0" err="1"/>
              <a:t>mujeres</a:t>
            </a:r>
            <a:r>
              <a:rPr lang="fi-FI" b="1" dirty="0"/>
              <a:t> </a:t>
            </a:r>
          </a:p>
          <a:p>
            <a:r>
              <a:rPr lang="fi-FI" b="1" dirty="0" err="1"/>
              <a:t>Educadora</a:t>
            </a:r>
            <a:r>
              <a:rPr lang="fi-FI" b="1" dirty="0"/>
              <a:t> </a:t>
            </a:r>
            <a:r>
              <a:rPr lang="fi-FI" b="1" dirty="0" err="1"/>
              <a:t>liberal</a:t>
            </a:r>
            <a:endParaRPr lang="fi-FI" b="1" dirty="0"/>
          </a:p>
          <a:p>
            <a:r>
              <a:rPr lang="fi-FI" b="1" dirty="0"/>
              <a:t>Doris </a:t>
            </a:r>
            <a:r>
              <a:rPr lang="fi-FI" b="1" dirty="0" err="1"/>
              <a:t>Dana</a:t>
            </a:r>
            <a:endParaRPr lang="fi-FI" b="1" dirty="0"/>
          </a:p>
        </p:txBody>
      </p:sp>
    </p:spTree>
    <p:extLst>
      <p:ext uri="{BB962C8B-B14F-4D97-AF65-F5344CB8AC3E}">
        <p14:creationId xmlns:p14="http://schemas.microsoft.com/office/powerpoint/2010/main" val="252181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7" y="1052737"/>
            <a:ext cx="28877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1720" y="548680"/>
            <a:ext cx="5616623" cy="461665"/>
          </a:xfrm>
          <a:prstGeom prst="rect">
            <a:avLst/>
          </a:prstGeom>
        </p:spPr>
        <p:txBody>
          <a:bodyPr wrap="square">
            <a:spAutoFit/>
          </a:bodyPr>
          <a:lstStyle/>
          <a:p>
            <a:r>
              <a:rPr lang="es-ES" sz="2400" b="1" dirty="0"/>
              <a:t>María Luisa Bombal </a:t>
            </a:r>
            <a:r>
              <a:rPr lang="es-ES" b="1" dirty="0"/>
              <a:t>(1910-1980, Chile)</a:t>
            </a:r>
          </a:p>
        </p:txBody>
      </p:sp>
      <p:sp>
        <p:nvSpPr>
          <p:cNvPr id="3" name="Rectangle 2"/>
          <p:cNvSpPr/>
          <p:nvPr/>
        </p:nvSpPr>
        <p:spPr>
          <a:xfrm flipH="1">
            <a:off x="683568" y="4797152"/>
            <a:ext cx="7992888" cy="2031325"/>
          </a:xfrm>
          <a:prstGeom prst="rect">
            <a:avLst/>
          </a:prstGeom>
        </p:spPr>
        <p:txBody>
          <a:bodyPr wrap="square">
            <a:spAutoFit/>
          </a:bodyPr>
          <a:lstStyle/>
          <a:p>
            <a:r>
              <a:rPr lang="es-ES" dirty="0"/>
              <a:t>Obras  </a:t>
            </a:r>
            <a:r>
              <a:rPr lang="es-ES" dirty="0">
                <a:sym typeface="Wingdings" pitchFamily="2" charset="2"/>
              </a:rPr>
              <a:t></a:t>
            </a:r>
            <a:r>
              <a:rPr lang="es-ES" dirty="0"/>
              <a:t>La última niebla  -   La amortajada   -   El árbol</a:t>
            </a:r>
          </a:p>
          <a:p>
            <a:endParaRPr lang="es-ES" dirty="0">
              <a:hlinkClick r:id="rId3"/>
            </a:endParaRPr>
          </a:p>
          <a:p>
            <a:r>
              <a:rPr lang="es-ES" dirty="0">
                <a:hlinkClick r:id="rId3"/>
              </a:rPr>
              <a:t>http://books.google.fi/books/about/House_of_Mist_and_the_Shrouded_Woman.html?id=SckmAQAAMAAJ&amp;redir_esc=y</a:t>
            </a:r>
            <a:endParaRPr lang="es-ES" dirty="0"/>
          </a:p>
          <a:p>
            <a:endParaRPr lang="fi-FI" dirty="0"/>
          </a:p>
          <a:p>
            <a:r>
              <a:rPr lang="fi-FI" dirty="0" err="1"/>
              <a:t>Sobre</a:t>
            </a:r>
            <a:r>
              <a:rPr lang="fi-FI" dirty="0"/>
              <a:t> la peli: </a:t>
            </a:r>
            <a:r>
              <a:rPr lang="fi-FI" dirty="0">
                <a:hlinkClick r:id="rId4"/>
              </a:rPr>
              <a:t>https://www.youtube.com/watch?v=SU5HLxqKbe4</a:t>
            </a:r>
            <a:endParaRPr lang="fi-FI" dirty="0"/>
          </a:p>
          <a:p>
            <a:endParaRPr lang="fi-FI" dirty="0"/>
          </a:p>
        </p:txBody>
      </p:sp>
    </p:spTree>
    <p:extLst>
      <p:ext uri="{BB962C8B-B14F-4D97-AF65-F5344CB8AC3E}">
        <p14:creationId xmlns:p14="http://schemas.microsoft.com/office/powerpoint/2010/main" val="86101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04864"/>
            <a:ext cx="3744416" cy="281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740362"/>
            <a:ext cx="2460873" cy="346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40" y="764704"/>
            <a:ext cx="5526360" cy="1077218"/>
          </a:xfrm>
          <a:prstGeom prst="rect">
            <a:avLst/>
          </a:prstGeom>
        </p:spPr>
        <p:txBody>
          <a:bodyPr wrap="square">
            <a:spAutoFit/>
          </a:bodyPr>
          <a:lstStyle/>
          <a:p>
            <a:endParaRPr lang="es-ES" b="1" dirty="0"/>
          </a:p>
          <a:p>
            <a:endParaRPr lang="es-ES" b="1" dirty="0"/>
          </a:p>
          <a:p>
            <a:r>
              <a:rPr lang="es-ES" sz="2800" b="1" dirty="0"/>
              <a:t>Victoria Ocampo </a:t>
            </a:r>
            <a:r>
              <a:rPr lang="es-ES" b="1" dirty="0"/>
              <a:t>(1890-1979)</a:t>
            </a:r>
          </a:p>
        </p:txBody>
      </p:sp>
    </p:spTree>
    <p:extLst>
      <p:ext uri="{BB962C8B-B14F-4D97-AF65-F5344CB8AC3E}">
        <p14:creationId xmlns:p14="http://schemas.microsoft.com/office/powerpoint/2010/main" val="271573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Rigoberta Menchu 2009 croppe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154589"/>
            <a:ext cx="2897866" cy="4146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3808" y="476672"/>
            <a:ext cx="3600400" cy="646331"/>
          </a:xfrm>
          <a:prstGeom prst="rect">
            <a:avLst/>
          </a:prstGeom>
        </p:spPr>
        <p:txBody>
          <a:bodyPr wrap="square">
            <a:spAutoFit/>
          </a:bodyPr>
          <a:lstStyle/>
          <a:p>
            <a:r>
              <a:rPr lang="fi-FI" dirty="0"/>
              <a:t>        </a:t>
            </a:r>
            <a:r>
              <a:rPr lang="fi-FI" b="1" dirty="0"/>
              <a:t>RIGOBERTA MENCHÚ </a:t>
            </a:r>
          </a:p>
          <a:p>
            <a:r>
              <a:rPr lang="fi-FI" b="1" dirty="0"/>
              <a:t>           </a:t>
            </a:r>
            <a:r>
              <a:rPr lang="fi-FI" dirty="0"/>
              <a:t>Guatemala 1959 - </a:t>
            </a:r>
          </a:p>
        </p:txBody>
      </p:sp>
      <p:sp>
        <p:nvSpPr>
          <p:cNvPr id="4" name="Rectangle 3"/>
          <p:cNvSpPr/>
          <p:nvPr/>
        </p:nvSpPr>
        <p:spPr>
          <a:xfrm>
            <a:off x="323528" y="2708920"/>
            <a:ext cx="4969663" cy="584775"/>
          </a:xfrm>
          <a:prstGeom prst="rect">
            <a:avLst/>
          </a:prstGeom>
        </p:spPr>
        <p:txBody>
          <a:bodyPr wrap="square">
            <a:spAutoFit/>
          </a:bodyPr>
          <a:lstStyle/>
          <a:p>
            <a:r>
              <a:rPr lang="fi-FI" sz="3200" b="1" u="sng" dirty="0">
                <a:effectLst>
                  <a:outerShdw blurRad="38100" dist="38100" dir="2700000" algn="tl">
                    <a:srgbClr val="000000">
                      <a:alpha val="43137"/>
                    </a:srgbClr>
                  </a:outerShdw>
                </a:effectLst>
              </a:rPr>
              <a:t>TESTIMONIO</a:t>
            </a:r>
            <a:r>
              <a:rPr lang="fi-FI" dirty="0"/>
              <a:t> </a:t>
            </a:r>
          </a:p>
        </p:txBody>
      </p:sp>
    </p:spTree>
    <p:extLst>
      <p:ext uri="{BB962C8B-B14F-4D97-AF65-F5344CB8AC3E}">
        <p14:creationId xmlns:p14="http://schemas.microsoft.com/office/powerpoint/2010/main" val="84737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260648"/>
            <a:ext cx="5040560" cy="646331"/>
          </a:xfrm>
          <a:prstGeom prst="rect">
            <a:avLst/>
          </a:prstGeom>
        </p:spPr>
        <p:txBody>
          <a:bodyPr wrap="square">
            <a:spAutoFit/>
          </a:bodyPr>
          <a:lstStyle/>
          <a:p>
            <a:r>
              <a:rPr lang="fi-FI" dirty="0">
                <a:hlinkClick r:id="rId2"/>
              </a:rPr>
              <a:t>http://www.</a:t>
            </a:r>
            <a:r>
              <a:rPr lang="fi-FI" b="1" dirty="0">
                <a:hlinkClick r:id="rId2"/>
              </a:rPr>
              <a:t>isabelallende</a:t>
            </a:r>
            <a:r>
              <a:rPr lang="fi-FI" dirty="0">
                <a:hlinkClick r:id="rId2"/>
              </a:rPr>
              <a:t>.com/</a:t>
            </a:r>
            <a:endParaRPr lang="fi-FI" dirty="0"/>
          </a:p>
          <a:p>
            <a:r>
              <a:rPr lang="fi-FI" dirty="0" err="1"/>
              <a:t>Perú</a:t>
            </a:r>
            <a:r>
              <a:rPr lang="fi-FI" dirty="0"/>
              <a:t> (</a:t>
            </a:r>
            <a:r>
              <a:rPr lang="fi-FI" dirty="0" err="1"/>
              <a:t>pero</a:t>
            </a:r>
            <a:r>
              <a:rPr lang="fi-FI" dirty="0"/>
              <a:t> de </a:t>
            </a:r>
            <a:r>
              <a:rPr lang="fi-FI" dirty="0" err="1"/>
              <a:t>nacionalidad</a:t>
            </a:r>
            <a:r>
              <a:rPr lang="fi-FI" dirty="0"/>
              <a:t> </a:t>
            </a:r>
            <a:r>
              <a:rPr lang="fi-FI" dirty="0" err="1"/>
              <a:t>chilena</a:t>
            </a:r>
            <a:r>
              <a:rPr lang="fi-FI" dirty="0"/>
              <a:t>) 1942 - </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169664"/>
            <a:ext cx="3584426" cy="449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3" y="2060848"/>
            <a:ext cx="2520281" cy="2031325"/>
          </a:xfrm>
          <a:prstGeom prst="rect">
            <a:avLst/>
          </a:prstGeom>
        </p:spPr>
        <p:txBody>
          <a:bodyPr wrap="square">
            <a:spAutoFit/>
          </a:bodyPr>
          <a:lstStyle/>
          <a:p>
            <a:r>
              <a:rPr lang="fi-FI" dirty="0"/>
              <a:t>REALISMO MÁGICO</a:t>
            </a:r>
          </a:p>
          <a:p>
            <a:endParaRPr lang="fi-FI" dirty="0"/>
          </a:p>
          <a:p>
            <a:r>
              <a:rPr lang="fi-FI" dirty="0"/>
              <a:t>MUJERES MÁGICAS</a:t>
            </a:r>
          </a:p>
          <a:p>
            <a:endParaRPr lang="fi-FI" dirty="0"/>
          </a:p>
          <a:p>
            <a:r>
              <a:rPr lang="fi-FI" dirty="0"/>
              <a:t>DECIDEN y CAMBIAN EL</a:t>
            </a:r>
          </a:p>
          <a:p>
            <a:r>
              <a:rPr lang="fi-FI" dirty="0"/>
              <a:t>MUNDO A SU MANERA</a:t>
            </a:r>
          </a:p>
          <a:p>
            <a:endParaRPr lang="fi-FI" dirty="0"/>
          </a:p>
        </p:txBody>
      </p:sp>
      <p:sp>
        <p:nvSpPr>
          <p:cNvPr id="4" name="Suorakulmio 3">
            <a:extLst>
              <a:ext uri="{FF2B5EF4-FFF2-40B4-BE49-F238E27FC236}">
                <a16:creationId xmlns:a16="http://schemas.microsoft.com/office/drawing/2014/main" id="{6EDB344D-C20B-4AC2-9126-9C3EE0688D4B}"/>
              </a:ext>
            </a:extLst>
          </p:cNvPr>
          <p:cNvSpPr/>
          <p:nvPr/>
        </p:nvSpPr>
        <p:spPr>
          <a:xfrm>
            <a:off x="179512" y="5783490"/>
            <a:ext cx="6678488" cy="1292662"/>
          </a:xfrm>
          <a:prstGeom prst="rect">
            <a:avLst/>
          </a:prstGeom>
        </p:spPr>
        <p:txBody>
          <a:bodyPr wrap="square">
            <a:spAutoFit/>
          </a:bodyPr>
          <a:lstStyle/>
          <a:p>
            <a:r>
              <a:rPr lang="es-ES" sz="2400" dirty="0"/>
              <a:t>La casa de los espíritus</a:t>
            </a:r>
            <a:endParaRPr lang="fi-FI" sz="2400" dirty="0">
              <a:hlinkClick r:id="rId4"/>
            </a:endParaRPr>
          </a:p>
          <a:p>
            <a:r>
              <a:rPr lang="fi-FI" dirty="0">
                <a:hlinkClick r:id="rId4"/>
              </a:rPr>
              <a:t>https://es.wikipedia.org/wiki/La_casa_de_los_esp%C3%ADritus</a:t>
            </a:r>
            <a:endParaRPr lang="fi-FI" dirty="0"/>
          </a:p>
          <a:p>
            <a:r>
              <a:rPr lang="fi-FI" dirty="0">
                <a:hlinkClick r:id="rId5"/>
              </a:rPr>
              <a:t>https://fi.wikipedia.org/wiki/Henkien_talo_(elokuva)</a:t>
            </a:r>
            <a:endParaRPr lang="fi-FI" dirty="0"/>
          </a:p>
          <a:p>
            <a:endParaRPr lang="fi-FI" dirty="0"/>
          </a:p>
        </p:txBody>
      </p:sp>
    </p:spTree>
    <p:extLst>
      <p:ext uri="{BB962C8B-B14F-4D97-AF65-F5344CB8AC3E}">
        <p14:creationId xmlns:p14="http://schemas.microsoft.com/office/powerpoint/2010/main" val="45425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2147</Words>
  <Application>Microsoft Office PowerPoint</Application>
  <PresentationFormat>Näytössä katseltava diaesitys (4:3)</PresentationFormat>
  <Paragraphs>99</Paragraphs>
  <Slides>12</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12</vt:i4>
      </vt:variant>
    </vt:vector>
  </HeadingPairs>
  <TitlesOfParts>
    <vt:vector size="15" baseType="lpstr">
      <vt:lpstr>Arial</vt:lpstr>
      <vt:lpstr>Calibri</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Sanchez Miguel</dc:creator>
  <cp:lastModifiedBy>OMISTAJA</cp:lastModifiedBy>
  <cp:revision>37</cp:revision>
  <dcterms:created xsi:type="dcterms:W3CDTF">2012-11-30T09:22:14Z</dcterms:created>
  <dcterms:modified xsi:type="dcterms:W3CDTF">2020-11-02T22:13:18Z</dcterms:modified>
</cp:coreProperties>
</file>