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18" r:id="rId2"/>
    <p:sldId id="317" r:id="rId3"/>
    <p:sldId id="316" r:id="rId4"/>
    <p:sldId id="315" r:id="rId5"/>
    <p:sldId id="257" r:id="rId6"/>
    <p:sldId id="285" r:id="rId7"/>
    <p:sldId id="286" r:id="rId8"/>
    <p:sldId id="288" r:id="rId9"/>
    <p:sldId id="289" r:id="rId10"/>
    <p:sldId id="287" r:id="rId11"/>
    <p:sldId id="292" r:id="rId12"/>
    <p:sldId id="291" r:id="rId13"/>
    <p:sldId id="290" r:id="rId14"/>
    <p:sldId id="283" r:id="rId15"/>
    <p:sldId id="293" r:id="rId16"/>
    <p:sldId id="262" r:id="rId17"/>
    <p:sldId id="323" r:id="rId18"/>
    <p:sldId id="261" r:id="rId19"/>
    <p:sldId id="301" r:id="rId20"/>
    <p:sldId id="306" r:id="rId21"/>
    <p:sldId id="303" r:id="rId22"/>
    <p:sldId id="294" r:id="rId23"/>
    <p:sldId id="311" r:id="rId24"/>
    <p:sldId id="299" r:id="rId25"/>
    <p:sldId id="298" r:id="rId26"/>
    <p:sldId id="263" r:id="rId27"/>
    <p:sldId id="259" r:id="rId28"/>
    <p:sldId id="260" r:id="rId29"/>
    <p:sldId id="322" r:id="rId30"/>
    <p:sldId id="304" r:id="rId31"/>
    <p:sldId id="296" r:id="rId32"/>
    <p:sldId id="274" r:id="rId33"/>
    <p:sldId id="319" r:id="rId34"/>
    <p:sldId id="320" r:id="rId35"/>
    <p:sldId id="267" r:id="rId36"/>
    <p:sldId id="269" r:id="rId37"/>
    <p:sldId id="265" r:id="rId38"/>
    <p:sldId id="264" r:id="rId39"/>
    <p:sldId id="307" r:id="rId40"/>
    <p:sldId id="308" r:id="rId41"/>
    <p:sldId id="258" r:id="rId42"/>
    <p:sldId id="321" r:id="rId43"/>
    <p:sldId id="309" r:id="rId44"/>
    <p:sldId id="268" r:id="rId45"/>
    <p:sldId id="266" r:id="rId46"/>
    <p:sldId id="277" r:id="rId47"/>
    <p:sldId id="312" r:id="rId48"/>
    <p:sldId id="310" r:id="rId49"/>
    <p:sldId id="281" r:id="rId5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EDD09-78F6-4B74-89FE-C2C2EA91AEEC}" type="datetimeFigureOut">
              <a:rPr lang="fi-FI" smtClean="0"/>
              <a:pPr/>
              <a:t>12.3.2015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DB765-45D0-4C53-B16D-DB4705034EB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751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Castilla" TargetMode="External"/><Relationship Id="rId13" Type="http://schemas.openxmlformats.org/officeDocument/2006/relationships/hyperlink" Target="http://es.wikipedia.org/wiki/Rey_de_Portugal" TargetMode="External"/><Relationship Id="rId18" Type="http://schemas.openxmlformats.org/officeDocument/2006/relationships/hyperlink" Target="http://es.wikipedia.org/w/index.php?title=Batalla_de_Valverde&amp;action=edit&amp;redlink=1" TargetMode="External"/><Relationship Id="rId3" Type="http://schemas.openxmlformats.org/officeDocument/2006/relationships/hyperlink" Target="http://es.wikipedia.org/wiki/14_de_agosto" TargetMode="External"/><Relationship Id="rId7" Type="http://schemas.openxmlformats.org/officeDocument/2006/relationships/hyperlink" Target="http://es.wikipedia.org/wiki/Nuno_%C3%81lvares_Pereira" TargetMode="External"/><Relationship Id="rId12" Type="http://schemas.openxmlformats.org/officeDocument/2006/relationships/hyperlink" Target="http://es.wikipedia.org/wiki/Alcoba%C3%A7a" TargetMode="External"/><Relationship Id="rId17" Type="http://schemas.openxmlformats.org/officeDocument/2006/relationships/hyperlink" Target="http://es.wikipedia.org/wiki/Provincia_de_Segovia" TargetMode="External"/><Relationship Id="rId2" Type="http://schemas.openxmlformats.org/officeDocument/2006/relationships/slide" Target="../slides/slide17.xml"/><Relationship Id="rId16" Type="http://schemas.openxmlformats.org/officeDocument/2006/relationships/hyperlink" Target="http://es.wikipedia.org/wiki/Tratado_de_Ayll%C3%B3n" TargetMode="External"/><Relationship Id="rId20" Type="http://schemas.openxmlformats.org/officeDocument/2006/relationships/hyperlink" Target="http://es.wikipedia.org/wiki/Valverde_de_M%C3%A9rida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s.wikipedia.org/wiki/Juan_I_de_Portugal" TargetMode="External"/><Relationship Id="rId11" Type="http://schemas.openxmlformats.org/officeDocument/2006/relationships/hyperlink" Target="http://es.wikipedia.org/wiki/Leiria" TargetMode="External"/><Relationship Id="rId5" Type="http://schemas.openxmlformats.org/officeDocument/2006/relationships/hyperlink" Target="http://es.wikipedia.org/wiki/Portugal" TargetMode="External"/><Relationship Id="rId15" Type="http://schemas.openxmlformats.org/officeDocument/2006/relationships/hyperlink" Target="http://es.wikipedia.org/wiki/1411" TargetMode="External"/><Relationship Id="rId10" Type="http://schemas.openxmlformats.org/officeDocument/2006/relationships/hyperlink" Target="http://es.wikipedia.org/wiki/Aljubarrota" TargetMode="External"/><Relationship Id="rId19" Type="http://schemas.openxmlformats.org/officeDocument/2006/relationships/hyperlink" Target="http://es.wikipedia.org/wiki/15_de_octubre" TargetMode="External"/><Relationship Id="rId4" Type="http://schemas.openxmlformats.org/officeDocument/2006/relationships/hyperlink" Target="http://es.wikipedia.org/wiki/1385" TargetMode="External"/><Relationship Id="rId9" Type="http://schemas.openxmlformats.org/officeDocument/2006/relationships/hyperlink" Target="http://es.wikipedia.org/wiki/Juan_I_de_Castilla" TargetMode="External"/><Relationship Id="rId14" Type="http://schemas.openxmlformats.org/officeDocument/2006/relationships/hyperlink" Target="http://es.wikipedia.org/wiki/Dinast%C3%ADa_de_Av%C3%ADs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Eduardo_III_de_Inglaterra" TargetMode="External"/><Relationship Id="rId7" Type="http://schemas.openxmlformats.org/officeDocument/2006/relationships/hyperlink" Target="http://es.wikipedia.org/wiki/Alianza_anglo-portuguesa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s.wikipedia.org/wiki/Portugal" TargetMode="External"/><Relationship Id="rId5" Type="http://schemas.openxmlformats.org/officeDocument/2006/relationships/hyperlink" Target="http://es.wikipedia.org/wiki/Leonor_T%C3%A9llez_de_Meneses" TargetMode="External"/><Relationship Id="rId4" Type="http://schemas.openxmlformats.org/officeDocument/2006/relationships/hyperlink" Target="http://es.wikipedia.org/wiki/Fernando_I_de_Portugal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i.wikipedia.org/wiki/V%C3%A4limeri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1</a:t>
            </a:fld>
            <a:endParaRPr lang="fi-F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10</a:t>
            </a:fld>
            <a:endParaRPr lang="fi-F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11</a:t>
            </a:fld>
            <a:endParaRPr lang="fi-F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sz="44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12</a:t>
            </a:fld>
            <a:endParaRPr lang="fi-F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13</a:t>
            </a:fld>
            <a:endParaRPr lang="fi-F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14</a:t>
            </a:fld>
            <a:endParaRPr lang="fi-F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b="1" i="1" dirty="0" err="1" smtClean="0">
                <a:effectLst/>
              </a:rPr>
              <a:t>Ibn-Arrik</a:t>
            </a:r>
            <a:r>
              <a:rPr lang="es-ES" dirty="0" smtClean="0">
                <a:effectLst/>
              </a:rPr>
              <a:t> ("hijo de Enrique") o </a:t>
            </a:r>
            <a:r>
              <a:rPr lang="es-ES" b="1" i="1" dirty="0" smtClean="0">
                <a:effectLst/>
              </a:rPr>
              <a:t>El-</a:t>
            </a:r>
            <a:r>
              <a:rPr lang="es-ES" b="1" i="1" dirty="0" err="1" smtClean="0">
                <a:effectLst/>
              </a:rPr>
              <a:t>Bortukali</a:t>
            </a:r>
            <a:r>
              <a:rPr lang="es-ES" dirty="0" smtClean="0">
                <a:effectLst/>
              </a:rPr>
              <a:t> ("el portugués")   -</a:t>
            </a:r>
            <a:r>
              <a:rPr lang="es-ES" baseline="0" dirty="0" smtClean="0">
                <a:effectLst/>
              </a:rPr>
              <a:t> </a:t>
            </a:r>
            <a:r>
              <a:rPr lang="es-ES" baseline="0" dirty="0" err="1" smtClean="0">
                <a:effectLst/>
              </a:rPr>
              <a:t>Capetians</a:t>
            </a:r>
            <a:r>
              <a:rPr lang="es-ES" baseline="0" dirty="0" smtClean="0">
                <a:effectLst/>
              </a:rPr>
              <a:t> </a:t>
            </a:r>
            <a:r>
              <a:rPr lang="es-ES" baseline="0" dirty="0" err="1" smtClean="0">
                <a:effectLst/>
              </a:rPr>
              <a:t>Dynasty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15</a:t>
            </a:fld>
            <a:endParaRPr lang="fi-F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Capetians</a:t>
            </a:r>
            <a:r>
              <a:rPr lang="fi-FI" dirty="0" smtClean="0"/>
              <a:t> </a:t>
            </a:r>
            <a:r>
              <a:rPr lang="fi-FI" dirty="0" err="1" smtClean="0"/>
              <a:t>dinasty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16</a:t>
            </a:fld>
            <a:endParaRPr lang="fi-F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effectLst/>
              </a:rPr>
              <a:t>La </a:t>
            </a:r>
            <a:r>
              <a:rPr lang="es-ES" b="1" dirty="0" smtClean="0">
                <a:effectLst/>
              </a:rPr>
              <a:t>batalla de </a:t>
            </a:r>
            <a:r>
              <a:rPr lang="es-ES" b="1" dirty="0" err="1" smtClean="0">
                <a:effectLst/>
              </a:rPr>
              <a:t>Aljubarrota</a:t>
            </a:r>
            <a:r>
              <a:rPr lang="es-ES" dirty="0" smtClean="0">
                <a:effectLst/>
              </a:rPr>
              <a:t> aconteció al final de la tarde del </a:t>
            </a:r>
            <a:r>
              <a:rPr lang="es-ES" dirty="0" smtClean="0">
                <a:effectLst/>
                <a:hlinkClick r:id="rId3" tooltip="14 de agosto"/>
              </a:rPr>
              <a:t>14 de agosto</a:t>
            </a:r>
            <a:r>
              <a:rPr lang="es-ES" dirty="0" smtClean="0">
                <a:effectLst/>
              </a:rPr>
              <a:t> de </a:t>
            </a:r>
            <a:r>
              <a:rPr lang="es-ES" dirty="0" smtClean="0">
                <a:effectLst/>
                <a:hlinkClick r:id="rId4" tooltip="1385"/>
              </a:rPr>
              <a:t>1385</a:t>
            </a:r>
            <a:r>
              <a:rPr lang="es-ES" dirty="0" smtClean="0">
                <a:effectLst/>
              </a:rPr>
              <a:t>, entre tropas </a:t>
            </a:r>
            <a:r>
              <a:rPr lang="es-ES" dirty="0" smtClean="0">
                <a:effectLst/>
                <a:hlinkClick r:id="rId5" tooltip="Portugal"/>
              </a:rPr>
              <a:t>portuguesas</a:t>
            </a:r>
            <a:r>
              <a:rPr lang="es-ES" dirty="0" smtClean="0">
                <a:effectLst/>
              </a:rPr>
              <a:t> e inglesas al mando de </a:t>
            </a:r>
            <a:r>
              <a:rPr lang="es-ES" dirty="0" smtClean="0">
                <a:effectLst/>
                <a:hlinkClick r:id="rId6" tooltip="Juan I de Portugal"/>
              </a:rPr>
              <a:t>Juan I de Portugal</a:t>
            </a:r>
            <a:r>
              <a:rPr lang="es-ES" dirty="0" smtClean="0">
                <a:effectLst/>
              </a:rPr>
              <a:t> y de su condestable </a:t>
            </a:r>
            <a:r>
              <a:rPr lang="es-ES" dirty="0" err="1" smtClean="0">
                <a:effectLst/>
                <a:hlinkClick r:id="rId7" tooltip="Nuno Álvares Pereira"/>
              </a:rPr>
              <a:t>Nuno</a:t>
            </a:r>
            <a:r>
              <a:rPr lang="es-ES" dirty="0" smtClean="0">
                <a:effectLst/>
                <a:hlinkClick r:id="rId7" tooltip="Nuno Álvares Pereira"/>
              </a:rPr>
              <a:t> </a:t>
            </a:r>
            <a:r>
              <a:rPr lang="es-ES" dirty="0" err="1" smtClean="0">
                <a:effectLst/>
                <a:hlinkClick r:id="rId7" tooltip="Nuno Álvares Pereira"/>
              </a:rPr>
              <a:t>Álvares</a:t>
            </a:r>
            <a:r>
              <a:rPr lang="es-ES" dirty="0" smtClean="0">
                <a:effectLst/>
                <a:hlinkClick r:id="rId7" tooltip="Nuno Álvares Pereira"/>
              </a:rPr>
              <a:t> Pereira</a:t>
            </a:r>
            <a:r>
              <a:rPr lang="es-ES" dirty="0" smtClean="0">
                <a:effectLst/>
              </a:rPr>
              <a:t>, y el ejército </a:t>
            </a:r>
            <a:r>
              <a:rPr lang="es-ES" dirty="0" smtClean="0">
                <a:effectLst/>
                <a:hlinkClick r:id="rId8" tooltip="Castilla"/>
              </a:rPr>
              <a:t>castellano</a:t>
            </a:r>
            <a:r>
              <a:rPr lang="es-ES" dirty="0" smtClean="0">
                <a:effectLst/>
              </a:rPr>
              <a:t> de </a:t>
            </a:r>
            <a:r>
              <a:rPr lang="es-ES" dirty="0" smtClean="0">
                <a:effectLst/>
                <a:hlinkClick r:id="rId9" tooltip="Juan I de Castilla"/>
              </a:rPr>
              <a:t>Juan I de Castilla</a:t>
            </a:r>
            <a:r>
              <a:rPr lang="es-ES" dirty="0" smtClean="0">
                <a:effectLst/>
              </a:rPr>
              <a:t>. La batalla se dio en el campo de San Jorge en los alrededores de la villa de </a:t>
            </a:r>
            <a:r>
              <a:rPr lang="es-ES" dirty="0" err="1" smtClean="0">
                <a:effectLst/>
                <a:hlinkClick r:id="rId10" tooltip="Aljubarrota"/>
              </a:rPr>
              <a:t>Aljubarrota</a:t>
            </a:r>
            <a:r>
              <a:rPr lang="es-ES" dirty="0" smtClean="0">
                <a:effectLst/>
              </a:rPr>
              <a:t>, entre las localidades de </a:t>
            </a:r>
            <a:r>
              <a:rPr lang="es-ES" dirty="0" smtClean="0">
                <a:effectLst/>
                <a:hlinkClick r:id="rId11" tooltip="Leiria"/>
              </a:rPr>
              <a:t>Leiria</a:t>
            </a:r>
            <a:r>
              <a:rPr lang="es-ES" dirty="0" smtClean="0">
                <a:effectLst/>
              </a:rPr>
              <a:t> y </a:t>
            </a:r>
            <a:r>
              <a:rPr lang="es-ES" dirty="0" err="1" smtClean="0">
                <a:effectLst/>
                <a:hlinkClick r:id="rId12" tooltip="Alcobaça"/>
              </a:rPr>
              <a:t>Alcobaça</a:t>
            </a:r>
            <a:r>
              <a:rPr lang="es-ES" dirty="0" smtClean="0">
                <a:effectLst/>
              </a:rPr>
              <a:t> en el centro de Portugal. El resultado fue la derrota de los castellanos, el fin de la crisis portuguesa de 1383 a 1385, y la consolidación de Juan I como </a:t>
            </a:r>
            <a:r>
              <a:rPr lang="es-ES" dirty="0" smtClean="0">
                <a:effectLst/>
                <a:hlinkClick r:id="rId13" tooltip="Rey de Portugal"/>
              </a:rPr>
              <a:t>rey de Portugal</a:t>
            </a:r>
            <a:r>
              <a:rPr lang="es-ES" dirty="0" smtClean="0">
                <a:effectLst/>
              </a:rPr>
              <a:t>, el primero de la </a:t>
            </a:r>
            <a:r>
              <a:rPr lang="es-ES" dirty="0" smtClean="0">
                <a:effectLst/>
                <a:hlinkClick r:id="rId14" tooltip="Dinastía de Avís"/>
              </a:rPr>
              <a:t>dinastía de </a:t>
            </a:r>
            <a:r>
              <a:rPr lang="es-ES" dirty="0" err="1" smtClean="0">
                <a:effectLst/>
                <a:hlinkClick r:id="rId14" tooltip="Dinastía de Avís"/>
              </a:rPr>
              <a:t>Avís</a:t>
            </a:r>
            <a:r>
              <a:rPr lang="es-ES" dirty="0" smtClean="0">
                <a:effectLst/>
              </a:rPr>
              <a:t>. La paz definitiva con Castilla se estableció en </a:t>
            </a:r>
            <a:r>
              <a:rPr lang="es-ES" dirty="0" smtClean="0">
                <a:effectLst/>
                <a:hlinkClick r:id="rId15" tooltip="1411"/>
              </a:rPr>
              <a:t>1411</a:t>
            </a:r>
            <a:r>
              <a:rPr lang="es-ES" dirty="0" smtClean="0">
                <a:effectLst/>
              </a:rPr>
              <a:t>, con la firma del </a:t>
            </a:r>
            <a:r>
              <a:rPr lang="es-ES" dirty="0" smtClean="0">
                <a:effectLst/>
                <a:hlinkClick r:id="rId16" tooltip="Tratado de Ayllón"/>
              </a:rPr>
              <a:t>tratado de </a:t>
            </a:r>
            <a:r>
              <a:rPr lang="es-ES" dirty="0" err="1" smtClean="0">
                <a:effectLst/>
                <a:hlinkClick r:id="rId16" tooltip="Tratado de Ayllón"/>
              </a:rPr>
              <a:t>Ayllón</a:t>
            </a:r>
            <a:r>
              <a:rPr lang="es-ES" dirty="0" smtClean="0">
                <a:effectLst/>
              </a:rPr>
              <a:t> (población de la </a:t>
            </a:r>
            <a:r>
              <a:rPr lang="es-ES" dirty="0" smtClean="0">
                <a:effectLst/>
                <a:hlinkClick r:id="rId17" tooltip="Provincia de Segovia"/>
              </a:rPr>
              <a:t>provincia de Segovia</a:t>
            </a:r>
            <a:r>
              <a:rPr lang="es-ES" dirty="0" smtClean="0">
                <a:effectLst/>
              </a:rPr>
              <a:t>), tras agresiones portuguesas en territorio castellano y acciones como la </a:t>
            </a:r>
            <a:r>
              <a:rPr lang="es-ES" dirty="0" smtClean="0">
                <a:effectLst/>
                <a:hlinkClick r:id="rId18" tooltip="Batalla de Valverde (aún no redactado)"/>
              </a:rPr>
              <a:t>batalla de Valverde</a:t>
            </a:r>
            <a:r>
              <a:rPr lang="es-ES" dirty="0" smtClean="0">
                <a:effectLst/>
              </a:rPr>
              <a:t> (</a:t>
            </a:r>
            <a:r>
              <a:rPr lang="es-ES" dirty="0" smtClean="0">
                <a:effectLst/>
                <a:hlinkClick r:id="rId19" tooltip="15 de octubre"/>
              </a:rPr>
              <a:t>15 de octubre</a:t>
            </a:r>
            <a:r>
              <a:rPr lang="es-ES" dirty="0" smtClean="0">
                <a:effectLst/>
              </a:rPr>
              <a:t> de 1385), con el triunfo de </a:t>
            </a:r>
            <a:r>
              <a:rPr lang="es-ES" dirty="0" smtClean="0">
                <a:effectLst/>
                <a:hlinkClick r:id="rId7" tooltip="Nuno Álvares Pereira"/>
              </a:rPr>
              <a:t>San </a:t>
            </a:r>
            <a:r>
              <a:rPr lang="es-ES" dirty="0" err="1" smtClean="0">
                <a:effectLst/>
                <a:hlinkClick r:id="rId7" tooltip="Nuno Álvares Pereira"/>
              </a:rPr>
              <a:t>Nuno</a:t>
            </a:r>
            <a:r>
              <a:rPr lang="es-ES" dirty="0" smtClean="0">
                <a:effectLst/>
                <a:hlinkClick r:id="rId7" tooltip="Nuno Álvares Pereira"/>
              </a:rPr>
              <a:t> </a:t>
            </a:r>
            <a:r>
              <a:rPr lang="es-ES" dirty="0" err="1" smtClean="0">
                <a:effectLst/>
                <a:hlinkClick r:id="rId7" tooltip="Nuno Álvares Pereira"/>
              </a:rPr>
              <a:t>Álvares</a:t>
            </a:r>
            <a:r>
              <a:rPr lang="es-ES" dirty="0" smtClean="0">
                <a:effectLst/>
                <a:hlinkClick r:id="rId7" tooltip="Nuno Álvares Pereira"/>
              </a:rPr>
              <a:t> Pereira</a:t>
            </a:r>
            <a:r>
              <a:rPr lang="es-ES" dirty="0" smtClean="0">
                <a:effectLst/>
              </a:rPr>
              <a:t> sobre los castellanos en </a:t>
            </a:r>
            <a:r>
              <a:rPr lang="es-ES" dirty="0" smtClean="0">
                <a:effectLst/>
                <a:hlinkClick r:id="rId20" tooltip="Valverde de Mérida"/>
              </a:rPr>
              <a:t>Valverde de Mérida</a:t>
            </a:r>
            <a:r>
              <a:rPr lang="es-ES" dirty="0" smtClean="0">
                <a:effectLst/>
              </a:rPr>
              <a:t>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9644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chemeClr val="tx1"/>
                </a:solidFill>
                <a:effectLst/>
              </a:rPr>
              <a:t>El </a:t>
            </a:r>
            <a:r>
              <a:rPr lang="es-ES" b="1" dirty="0" smtClean="0">
                <a:solidFill>
                  <a:schemeClr val="tx1"/>
                </a:solidFill>
                <a:effectLst/>
              </a:rPr>
              <a:t>Tratado anglo-portugués de 1373</a:t>
            </a:r>
            <a:r>
              <a:rPr lang="es-ES" dirty="0" smtClean="0">
                <a:solidFill>
                  <a:schemeClr val="tx1"/>
                </a:solidFill>
                <a:effectLst/>
              </a:rPr>
              <a:t> se firmó entre el rey </a:t>
            </a:r>
            <a:r>
              <a:rPr lang="es-ES" dirty="0" smtClean="0">
                <a:solidFill>
                  <a:schemeClr val="tx1"/>
                </a:solidFill>
                <a:effectLst/>
                <a:hlinkClick r:id="rId3" tooltip="Eduardo III de Inglaterra"/>
              </a:rPr>
              <a:t>Eduardo III de Inglaterra</a:t>
            </a:r>
            <a:r>
              <a:rPr lang="es-ES" dirty="0" smtClean="0">
                <a:solidFill>
                  <a:schemeClr val="tx1"/>
                </a:solidFill>
                <a:effectLst/>
              </a:rPr>
              <a:t> y los reyes </a:t>
            </a:r>
            <a:r>
              <a:rPr lang="es-ES" dirty="0" smtClean="0">
                <a:solidFill>
                  <a:schemeClr val="tx1"/>
                </a:solidFill>
                <a:effectLst/>
                <a:hlinkClick r:id="rId4" tooltip="Fernando I de Portugal"/>
              </a:rPr>
              <a:t>Fernando I</a:t>
            </a:r>
            <a:r>
              <a:rPr lang="es-ES" dirty="0" smtClean="0">
                <a:solidFill>
                  <a:schemeClr val="tx1"/>
                </a:solidFill>
                <a:effectLst/>
              </a:rPr>
              <a:t> y </a:t>
            </a:r>
            <a:r>
              <a:rPr lang="es-ES" dirty="0" smtClean="0">
                <a:solidFill>
                  <a:schemeClr val="tx1"/>
                </a:solidFill>
                <a:effectLst/>
                <a:hlinkClick r:id="rId5" tooltip="Leonor Téllez de Meneses"/>
              </a:rPr>
              <a:t>Leonor</a:t>
            </a:r>
            <a:r>
              <a:rPr lang="es-ES" dirty="0" smtClean="0">
                <a:solidFill>
                  <a:schemeClr val="tx1"/>
                </a:solidFill>
                <a:effectLst/>
              </a:rPr>
              <a:t> de </a:t>
            </a:r>
            <a:r>
              <a:rPr lang="es-ES" dirty="0" smtClean="0">
                <a:solidFill>
                  <a:schemeClr val="tx1"/>
                </a:solidFill>
                <a:effectLst/>
                <a:hlinkClick r:id="rId6" tooltip="Portugal"/>
              </a:rPr>
              <a:t>Portugal</a:t>
            </a:r>
            <a:r>
              <a:rPr lang="es-ES" dirty="0" smtClean="0">
                <a:solidFill>
                  <a:schemeClr val="tx1"/>
                </a:solidFill>
                <a:effectLst/>
              </a:rPr>
              <a:t>. Se estableció con su firma un tratado de «amistad, unión [y] la alianza perpetua» entre las dos naciones marítimas, constituyendo con ello la </a:t>
            </a:r>
            <a:r>
              <a:rPr lang="es-ES" dirty="0" smtClean="0">
                <a:solidFill>
                  <a:schemeClr val="tx1"/>
                </a:solidFill>
                <a:effectLst/>
                <a:hlinkClick r:id="rId7" tooltip="Alianza anglo-portuguesa"/>
              </a:rPr>
              <a:t>Alianza anglo-portuguesa</a:t>
            </a:r>
            <a:r>
              <a:rPr lang="es-ES" dirty="0" smtClean="0">
                <a:solidFill>
                  <a:schemeClr val="tx1"/>
                </a:solidFill>
                <a:effectLst/>
              </a:rPr>
              <a:t>, aún en vigor. Actualmente es el tratado activo más antiguo del mundo</a:t>
            </a:r>
            <a:r>
              <a:rPr lang="es-ES" dirty="0" smtClean="0">
                <a:effectLst/>
              </a:rPr>
              <a:t>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18</a:t>
            </a:fld>
            <a:endParaRPr lang="fi-F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131076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A4AF24-1790-4BBB-A6D8-8ADB25E5716A}" type="slidenum">
              <a:rPr lang="fi-FI" smtClean="0"/>
              <a:pPr/>
              <a:t>19</a:t>
            </a:fld>
            <a:endParaRPr lang="fi-F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20</a:t>
            </a:fld>
            <a:endParaRPr lang="fi-F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13210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29DBE0-D72E-4DEA-BC61-002F0AD3E5BB}" type="slidenum">
              <a:rPr lang="fi-FI" smtClean="0"/>
              <a:pPr/>
              <a:t>21</a:t>
            </a:fld>
            <a:endParaRPr lang="fi-FI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22</a:t>
            </a:fld>
            <a:endParaRPr lang="fi-FI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23</a:t>
            </a:fld>
            <a:endParaRPr lang="fi-FI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13926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397BF9-4713-4592-AD76-7FAC885DA0E8}" type="slidenum">
              <a:rPr lang="fi-FI" smtClean="0"/>
              <a:pPr/>
              <a:t>24</a:t>
            </a:fld>
            <a:endParaRPr lang="fi-FI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136196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86B93F-1692-41A5-BEDB-979124C0BC81}" type="slidenum">
              <a:rPr lang="fi-FI" smtClean="0"/>
              <a:pPr/>
              <a:t>25</a:t>
            </a:fld>
            <a:endParaRPr lang="fi-FI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26</a:t>
            </a:fld>
            <a:endParaRPr lang="fi-FI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27</a:t>
            </a:fld>
            <a:endParaRPr lang="fi-FI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28</a:t>
            </a:fld>
            <a:endParaRPr lang="fi-FI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0A3A-F24F-4E02-9255-1CA2081D2554}" type="slidenum">
              <a:rPr lang="fi-FI" smtClean="0"/>
              <a:pPr/>
              <a:t>30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Portugal: no </a:t>
            </a:r>
            <a:r>
              <a:rPr lang="fi-FI" dirty="0" err="1" smtClean="0"/>
              <a:t>mediterráneo</a:t>
            </a:r>
            <a:r>
              <a:rPr lang="fi-FI" dirty="0" smtClean="0"/>
              <a:t>! </a:t>
            </a:r>
            <a:r>
              <a:rPr lang="fi-FI" dirty="0" err="1" smtClean="0"/>
              <a:t>Alboran</a:t>
            </a:r>
            <a:r>
              <a:rPr lang="fi-FI" dirty="0" smtClean="0"/>
              <a:t> </a:t>
            </a:r>
            <a:r>
              <a:rPr lang="fi-FI" dirty="0" err="1" smtClean="0"/>
              <a:t>Sea</a:t>
            </a:r>
            <a:r>
              <a:rPr lang="fi-FI" dirty="0" smtClean="0"/>
              <a:t>. </a:t>
            </a:r>
            <a:r>
              <a:rPr lang="fi-FI" dirty="0" err="1" smtClean="0"/>
              <a:t>Mar</a:t>
            </a:r>
            <a:r>
              <a:rPr lang="fi-FI" dirty="0" smtClean="0"/>
              <a:t> de </a:t>
            </a:r>
            <a:r>
              <a:rPr lang="fi-FI" dirty="0" err="1" smtClean="0"/>
              <a:t>Alborán</a:t>
            </a:r>
            <a:r>
              <a:rPr lang="fi-FI" dirty="0" smtClean="0"/>
              <a:t>.</a:t>
            </a:r>
            <a:r>
              <a:rPr lang="fi-FI" baseline="0" dirty="0" smtClean="0"/>
              <a:t> </a:t>
            </a:r>
            <a:r>
              <a:rPr lang="fi-FI" b="1" dirty="0" err="1" smtClean="0"/>
              <a:t>Alboráninmeri</a:t>
            </a:r>
            <a:r>
              <a:rPr lang="fi-FI" dirty="0" smtClean="0"/>
              <a:t> on </a:t>
            </a:r>
            <a:r>
              <a:rPr lang="fi-FI" dirty="0" smtClean="0">
                <a:hlinkClick r:id="rId3" action="ppaction://hlinkfile" tooltip="Välimeri"/>
              </a:rPr>
              <a:t>Välimeren</a:t>
            </a:r>
            <a:r>
              <a:rPr lang="fi-FI" dirty="0" smtClean="0"/>
              <a:t> läntisin osa.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3</a:t>
            </a:fld>
            <a:endParaRPr lang="fi-FI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31</a:t>
            </a:fld>
            <a:endParaRPr lang="fi-FI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32</a:t>
            </a:fld>
            <a:endParaRPr lang="fi-FI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33</a:t>
            </a:fld>
            <a:endParaRPr lang="fi-FI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34</a:t>
            </a:fld>
            <a:endParaRPr lang="fi-FI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35</a:t>
            </a:fld>
            <a:endParaRPr lang="fi-FI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36</a:t>
            </a:fld>
            <a:endParaRPr lang="fi-FI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37</a:t>
            </a:fld>
            <a:endParaRPr lang="fi-FI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38</a:t>
            </a:fld>
            <a:endParaRPr lang="fi-FI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39</a:t>
            </a:fld>
            <a:endParaRPr lang="fi-FI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40</a:t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4</a:t>
            </a:fld>
            <a:endParaRPr lang="fi-FI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41</a:t>
            </a:fld>
            <a:endParaRPr lang="fi-FI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42</a:t>
            </a:fld>
            <a:endParaRPr lang="fi-FI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43</a:t>
            </a:fld>
            <a:endParaRPr lang="fi-FI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44</a:t>
            </a:fld>
            <a:endParaRPr lang="fi-FI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45</a:t>
            </a:fld>
            <a:endParaRPr lang="fi-FI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46</a:t>
            </a:fld>
            <a:endParaRPr lang="fi-FI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47</a:t>
            </a:fld>
            <a:endParaRPr lang="fi-FI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48</a:t>
            </a:fld>
            <a:endParaRPr lang="fi-FI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49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5</a:t>
            </a:fld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Benzemá</a:t>
            </a:r>
            <a:r>
              <a:rPr lang="fi-FI" dirty="0" smtClean="0"/>
              <a:t> </a:t>
            </a:r>
            <a:r>
              <a:rPr lang="fi-FI" dirty="0" smtClean="0">
                <a:sym typeface="Wingdings" panose="05000000000000000000" pitchFamily="2" charset="2"/>
              </a:rPr>
              <a:t> El </a:t>
            </a:r>
            <a:r>
              <a:rPr lang="fi-FI" dirty="0" err="1" smtClean="0">
                <a:sym typeface="Wingdings" panose="05000000000000000000" pitchFamily="2" charset="2"/>
              </a:rPr>
              <a:t>Conquistador</a:t>
            </a:r>
            <a:r>
              <a:rPr lang="fi-FI" dirty="0" smtClean="0">
                <a:sym typeface="Wingdings" panose="05000000000000000000" pitchFamily="2" charset="2"/>
              </a:rPr>
              <a:t>.  </a:t>
            </a:r>
            <a:r>
              <a:rPr lang="fi-FI" dirty="0" err="1" smtClean="0">
                <a:sym typeface="Wingdings" panose="05000000000000000000" pitchFamily="2" charset="2"/>
              </a:rPr>
              <a:t>Berebér</a:t>
            </a:r>
            <a:r>
              <a:rPr lang="fi-FI" dirty="0" smtClean="0">
                <a:sym typeface="Wingdings" panose="05000000000000000000" pitchFamily="2" charset="2"/>
              </a:rPr>
              <a:t>.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6</a:t>
            </a:fld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7</a:t>
            </a:fld>
            <a:endParaRPr 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8</a:t>
            </a:fld>
            <a:endParaRPr 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DB765-45D0-4C53-B16D-DB4705034EB1}" type="slidenum">
              <a:rPr lang="fi-FI" smtClean="0"/>
              <a:pPr/>
              <a:t>9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2BF6-540F-41BC-BE2B-08B9793022BC}" type="datetimeFigureOut">
              <a:rPr lang="fi-FI" smtClean="0"/>
              <a:pPr/>
              <a:t>12.3.2015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FC58-803E-4EB5-9007-5730CD6C08C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2BF6-540F-41BC-BE2B-08B9793022BC}" type="datetimeFigureOut">
              <a:rPr lang="fi-FI" smtClean="0"/>
              <a:pPr/>
              <a:t>12.3.2015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FC58-803E-4EB5-9007-5730CD6C08C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2BF6-540F-41BC-BE2B-08B9793022BC}" type="datetimeFigureOut">
              <a:rPr lang="fi-FI" smtClean="0"/>
              <a:pPr/>
              <a:t>12.3.2015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FC58-803E-4EB5-9007-5730CD6C08C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2BF6-540F-41BC-BE2B-08B9793022BC}" type="datetimeFigureOut">
              <a:rPr lang="fi-FI" smtClean="0"/>
              <a:pPr/>
              <a:t>12.3.2015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FC58-803E-4EB5-9007-5730CD6C08C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2BF6-540F-41BC-BE2B-08B9793022BC}" type="datetimeFigureOut">
              <a:rPr lang="fi-FI" smtClean="0"/>
              <a:pPr/>
              <a:t>12.3.2015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FC58-803E-4EB5-9007-5730CD6C08C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2BF6-540F-41BC-BE2B-08B9793022BC}" type="datetimeFigureOut">
              <a:rPr lang="fi-FI" smtClean="0"/>
              <a:pPr/>
              <a:t>12.3.2015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FC58-803E-4EB5-9007-5730CD6C08C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2BF6-540F-41BC-BE2B-08B9793022BC}" type="datetimeFigureOut">
              <a:rPr lang="fi-FI" smtClean="0"/>
              <a:pPr/>
              <a:t>12.3.2015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FC58-803E-4EB5-9007-5730CD6C08C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2BF6-540F-41BC-BE2B-08B9793022BC}" type="datetimeFigureOut">
              <a:rPr lang="fi-FI" smtClean="0"/>
              <a:pPr/>
              <a:t>12.3.2015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FC58-803E-4EB5-9007-5730CD6C08C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2BF6-540F-41BC-BE2B-08B9793022BC}" type="datetimeFigureOut">
              <a:rPr lang="fi-FI" smtClean="0"/>
              <a:pPr/>
              <a:t>12.3.2015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FC58-803E-4EB5-9007-5730CD6C08C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2BF6-540F-41BC-BE2B-08B9793022BC}" type="datetimeFigureOut">
              <a:rPr lang="fi-FI" smtClean="0"/>
              <a:pPr/>
              <a:t>12.3.2015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FC58-803E-4EB5-9007-5730CD6C08C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2BF6-540F-41BC-BE2B-08B9793022BC}" type="datetimeFigureOut">
              <a:rPr lang="fi-FI" smtClean="0"/>
              <a:pPr/>
              <a:t>12.3.2015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FC58-803E-4EB5-9007-5730CD6C08C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42BF6-540F-41BC-BE2B-08B9793022BC}" type="datetimeFigureOut">
              <a:rPr lang="fi-FI" smtClean="0"/>
              <a:pPr/>
              <a:t>12.3.2015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4FC58-803E-4EB5-9007-5730CD6C08C5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YQbZhWXRwM&amp;feature=relate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lmoravids1120.p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lmohads1200.p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506-Castile_1210.p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8/Ordem_Avis.sv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:Casamento_Jo%C3%A3o_I_e_Filipa_Lencastre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0/02/Henry_the_Navigator1.jp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outes_of_the_Spanish_Armada.gi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0/Europe_map_1648.PN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6/Catherine_of_Braganza_by_Huysmans.jp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0/0e/Locatie_Middellandse_Zee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b/H%C3%A9rcules3D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a/Portuguese_Empire_20th_century.png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b/Independencia_brasil_001.jpg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:Os_Lus%C3%ADadas.jpg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8/British_Empire_1897.jpg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MSIGWEcR5Dc&amp;feature=related" TargetMode="External"/><Relationship Id="rId3" Type="http://schemas.openxmlformats.org/officeDocument/2006/relationships/hyperlink" Target="http://www.listal.com/david-carreira" TargetMode="External"/><Relationship Id="rId7" Type="http://schemas.openxmlformats.org/officeDocument/2006/relationships/hyperlink" Target="http://en.wikipedia.org/w/index.php?title=Can%C3%A7%C3%A3o_do_Mar&amp;action=edit&amp;redlink=1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QDvh5vqWSio&amp;feature=related" TargetMode="External"/><Relationship Id="rId5" Type="http://schemas.openxmlformats.org/officeDocument/2006/relationships/hyperlink" Target="http://www.youtube.com/watch?v=whH2oDg28-k&amp;feature=related" TargetMode="External"/><Relationship Id="rId4" Type="http://schemas.openxmlformats.org/officeDocument/2006/relationships/hyperlink" Target="http://www.youtube.com/watch?v=k6Qes9PtIk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arik_ibn_Ziyad_-_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b/Umayyad750ADloc.p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0/Map_of_expansion_of_Caliphate-pt.sv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6/Frankish_Empire_481_to_814-en.sv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395536" y="260648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The Portuguese and the Sea</a:t>
            </a:r>
            <a:endParaRPr lang="fi-FI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72073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Madredeus</a:t>
            </a:r>
            <a:r>
              <a:rPr kumimoji="0" lang="fi-FI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: O </a:t>
            </a:r>
            <a:r>
              <a:rPr kumimoji="0" lang="fi-FI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mar</a:t>
            </a:r>
            <a:endParaRPr kumimoji="0" lang="fi-FI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http://www.youtube.com/watch?v=tYQbZhWXRwM&amp;feature=related</a:t>
            </a:r>
            <a:endParaRPr kumimoji="0" 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http://2.bp.blogspot.com/-xqCfDGzr9os/TvM7x7oMOoI/AAAAAAAACYY/WTkTOpFsfBU/s1600/ericeira+sea+ocean+surf+lisbon+portugal+lisboa+fishermen+pescadores+m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24744"/>
            <a:ext cx="8208912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80728"/>
            <a:ext cx="6524625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orakulmio 2"/>
          <p:cNvSpPr/>
          <p:nvPr/>
        </p:nvSpPr>
        <p:spPr>
          <a:xfrm>
            <a:off x="2699792" y="323612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Caliphate</a:t>
            </a:r>
            <a:r>
              <a:rPr lang="fi-FI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fi-FI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Córdoba</a:t>
            </a:r>
            <a:r>
              <a:rPr lang="fi-FI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fi-FI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  <a:r>
              <a:rPr lang="fi-FI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1000</a:t>
            </a:r>
            <a:endParaRPr lang="fi-FI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upload.wikimedia.org/wikipedia/commons/thumb/d/dc/Almoravids1120.png/250px-Almoravids1120.png">
            <a:hlinkClick r:id="rId3" tooltip="Location of Almoravid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888029"/>
            <a:ext cx="6318122" cy="3917235"/>
          </a:xfrm>
          <a:prstGeom prst="rect">
            <a:avLst/>
          </a:prstGeom>
          <a:noFill/>
        </p:spPr>
      </p:pic>
      <p:sp>
        <p:nvSpPr>
          <p:cNvPr id="3" name="Suorakulmio 2"/>
          <p:cNvSpPr/>
          <p:nvPr/>
        </p:nvSpPr>
        <p:spPr>
          <a:xfrm>
            <a:off x="1979712" y="1124744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fi-FI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Almoravid</a:t>
            </a:r>
            <a:r>
              <a:rPr lang="fi-FI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dynasty</a:t>
            </a:r>
            <a:r>
              <a:rPr lang="fi-FI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YEAR 1100</a:t>
            </a:r>
            <a:endParaRPr lang="fi-FI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upload.wikimedia.org/wikipedia/commons/thumb/a/aa/Almohads1200.png/250px-Almohads1200.png">
            <a:hlinkClick r:id="rId3" tooltip="Location of Almohad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628800"/>
            <a:ext cx="6336704" cy="4074213"/>
          </a:xfrm>
          <a:prstGeom prst="rect">
            <a:avLst/>
          </a:prstGeom>
          <a:noFill/>
        </p:spPr>
      </p:pic>
      <p:sp>
        <p:nvSpPr>
          <p:cNvPr id="3" name="Suorakulmio 2"/>
          <p:cNvSpPr/>
          <p:nvPr/>
        </p:nvSpPr>
        <p:spPr>
          <a:xfrm>
            <a:off x="1763688" y="476672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 smtClean="0"/>
              <a:t>                </a:t>
            </a:r>
            <a:r>
              <a:rPr lang="fi-FI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Almohad</a:t>
            </a:r>
            <a:r>
              <a:rPr lang="fi-FI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Caliphate</a:t>
            </a:r>
            <a:r>
              <a:rPr lang="fi-FI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i-FI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  <a:r>
              <a:rPr lang="fi-FI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1200         </a:t>
            </a:r>
            <a:endParaRPr lang="fi-FI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upload.wikimedia.org/wikipedia/commons/thumb/6/63/506-Castile_1210.png/220px-506-Castile_1210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268760"/>
            <a:ext cx="4464496" cy="4768896"/>
          </a:xfrm>
          <a:prstGeom prst="rect">
            <a:avLst/>
          </a:prstGeom>
          <a:noFill/>
        </p:spPr>
      </p:pic>
      <p:sp>
        <p:nvSpPr>
          <p:cNvPr id="3" name="Suorakulmio 2"/>
          <p:cNvSpPr/>
          <p:nvPr/>
        </p:nvSpPr>
        <p:spPr>
          <a:xfrm>
            <a:off x="2771800" y="404664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dirty="0" smtClean="0"/>
              <a:t>       </a:t>
            </a:r>
            <a:r>
              <a:rPr lang="fi-FI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  <a:r>
              <a:rPr lang="fi-FI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1210</a:t>
            </a:r>
            <a:endParaRPr lang="fi-FI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899592" y="980728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sz="2800" i="1" dirty="0" smtClean="0"/>
          </a:p>
          <a:p>
            <a:r>
              <a:rPr lang="fi-FI" sz="2800" i="1" dirty="0" smtClean="0"/>
              <a:t>                       </a:t>
            </a:r>
            <a:r>
              <a:rPr lang="fi-FI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60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al-ʼAndalus</a:t>
            </a:r>
            <a:endParaRPr lang="fi-FI" sz="60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i-FI" sz="2800" i="1" dirty="0" smtClean="0"/>
          </a:p>
          <a:p>
            <a:r>
              <a:rPr lang="fi-FI" sz="3600" b="1" i="1" dirty="0" err="1" smtClean="0"/>
              <a:t>al-ʼGharb</a:t>
            </a:r>
            <a:r>
              <a:rPr lang="fi-FI" sz="3600" b="1" i="1" dirty="0" smtClean="0"/>
              <a:t> </a:t>
            </a:r>
            <a:r>
              <a:rPr lang="fi-FI" sz="3600" b="1" i="1" dirty="0" err="1" smtClean="0"/>
              <a:t>al-ʼAndalus</a:t>
            </a:r>
            <a:r>
              <a:rPr lang="fi-FI" sz="3600" b="1" i="1" dirty="0" smtClean="0"/>
              <a:t> </a:t>
            </a:r>
            <a:r>
              <a:rPr lang="fi-FI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(ALGARVE)    </a:t>
            </a:r>
          </a:p>
          <a:p>
            <a:r>
              <a:rPr lang="fi-FI" sz="3600" b="1" i="1" dirty="0" smtClean="0"/>
              <a:t>         (711-1249)                                                        </a:t>
            </a:r>
            <a:r>
              <a:rPr lang="fi-FI" sz="2800" i="1" dirty="0" smtClean="0"/>
              <a:t>					  </a:t>
            </a:r>
            <a:r>
              <a:rPr lang="es-ES" sz="3200" i="1" dirty="0" smtClean="0"/>
              <a:t>Ŝarq al-Andalus</a:t>
            </a:r>
            <a:endParaRPr lang="fi-FI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611560" y="332656"/>
            <a:ext cx="3672408" cy="785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2400" dirty="0" smtClean="0"/>
              <a:t>COUNTY OF PORTUGAL (1093-1139)  as an autonomy of the KINGDOM OF LEON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Alfonso </a:t>
            </a:r>
            <a:r>
              <a:rPr lang="en-US" sz="2400" b="1" dirty="0" err="1" smtClean="0"/>
              <a:t>Heriques</a:t>
            </a:r>
            <a:r>
              <a:rPr lang="en-US" sz="2400" b="1" dirty="0" smtClean="0"/>
              <a:t> </a:t>
            </a:r>
            <a:r>
              <a:rPr lang="en-US" sz="2400" b="1" dirty="0" smtClean="0">
                <a:sym typeface="Wingdings" pitchFamily="2" charset="2"/>
              </a:rPr>
              <a:t> ALFONSO 1 (1139-1185)</a:t>
            </a:r>
          </a:p>
          <a:p>
            <a:endParaRPr lang="en-US" sz="2400" b="1" dirty="0" smtClean="0">
              <a:sym typeface="Wingdings" pitchFamily="2" charset="2"/>
            </a:endParaRPr>
          </a:p>
          <a:p>
            <a:r>
              <a:rPr lang="en-US" sz="2400" b="1" dirty="0" smtClean="0">
                <a:sym typeface="Wingdings" pitchFamily="2" charset="2"/>
              </a:rPr>
              <a:t>Treaty of Zamora (1143)</a:t>
            </a:r>
          </a:p>
          <a:p>
            <a:endParaRPr lang="en-US" sz="2400" b="1" dirty="0" smtClean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Papal Bull –  Alexander III - </a:t>
            </a:r>
            <a:r>
              <a:rPr lang="en-US" sz="2400" dirty="0" err="1" smtClean="0">
                <a:sym typeface="Wingdings" pitchFamily="2" charset="2"/>
              </a:rPr>
              <a:t>Manifestis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Probatum</a:t>
            </a:r>
            <a:r>
              <a:rPr lang="en-US" sz="2400" dirty="0" smtClean="0">
                <a:sym typeface="Wingdings" pitchFamily="2" charset="2"/>
              </a:rPr>
              <a:t>  in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1179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KINGDOM OF PORTUGAL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" name="Picture 2" descr="Galeria_54B001_vit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72188"/>
            <a:ext cx="3960440" cy="5189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rchivo:Ordem Avis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24744"/>
            <a:ext cx="2207917" cy="206827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36" y="476672"/>
            <a:ext cx="4628334" cy="308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6" y="3933056"/>
            <a:ext cx="4706407" cy="272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644341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0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                                                    </a:t>
            </a:r>
            <a:r>
              <a:rPr lang="fi-FI" sz="2400" dirty="0" smtClean="0"/>
              <a:t>The </a:t>
            </a:r>
            <a:r>
              <a:rPr lang="fi-FI" sz="2400" b="1" dirty="0" err="1"/>
              <a:t>Monastery</a:t>
            </a:r>
            <a:r>
              <a:rPr lang="fi-FI" sz="2400" b="1" dirty="0"/>
              <a:t> of </a:t>
            </a:r>
            <a:r>
              <a:rPr lang="fi-FI" sz="2400" b="1" dirty="0" err="1"/>
              <a:t>Batalha</a:t>
            </a:r>
            <a:r>
              <a:rPr lang="fi-FI" sz="2400" dirty="0"/>
              <a:t> </a:t>
            </a:r>
            <a:r>
              <a:rPr lang="fi-FI" sz="2400" dirty="0" smtClean="0"/>
              <a:t> 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98369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pload.wikimedia.org/wikipedia/commons/thumb/c/cf/Casamento_Jo%C3%A3o_I_e_Filipa_Lencastre.JPG/300px-Casamento_Jo%C3%A3o_I_e_Filipa_Lencastr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340768"/>
            <a:ext cx="6804756" cy="4536504"/>
          </a:xfrm>
          <a:prstGeom prst="rect">
            <a:avLst/>
          </a:prstGeom>
          <a:noFill/>
        </p:spPr>
      </p:pic>
      <p:sp>
        <p:nvSpPr>
          <p:cNvPr id="3" name="Suorakulmio 2"/>
          <p:cNvSpPr/>
          <p:nvPr/>
        </p:nvSpPr>
        <p:spPr>
          <a:xfrm>
            <a:off x="1691680" y="629980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fi-FI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Treaty</a:t>
            </a:r>
            <a:r>
              <a:rPr lang="fi-FI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Windsor (1386)</a:t>
            </a:r>
            <a:endParaRPr lang="fi-FI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1331640" y="6198989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                  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I of Portugal (Aviz) &amp; Philippa of Lancaster</a:t>
            </a:r>
            <a:endParaRPr lang="fi-F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11663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 err="1"/>
              <a:t>Anglo-Portuguese</a:t>
            </a:r>
            <a:r>
              <a:rPr lang="fi-FI" b="1" dirty="0"/>
              <a:t> </a:t>
            </a:r>
            <a:r>
              <a:rPr lang="fi-FI" b="1" dirty="0" err="1"/>
              <a:t>Treaty</a:t>
            </a:r>
            <a:r>
              <a:rPr lang="fi-FI" b="1" dirty="0"/>
              <a:t> (</a:t>
            </a:r>
            <a:r>
              <a:rPr lang="fi-FI" b="1" dirty="0" smtClean="0"/>
              <a:t>1373) </a:t>
            </a:r>
            <a:r>
              <a:rPr lang="fi-FI" b="1" dirty="0" smtClean="0">
                <a:sym typeface="Wingdings" panose="05000000000000000000" pitchFamily="2" charset="2"/>
              </a:rPr>
              <a:t> </a:t>
            </a:r>
            <a:r>
              <a:rPr lang="fi-FI" b="1" dirty="0" err="1" smtClean="0"/>
              <a:t>Anglo-Portuguese</a:t>
            </a:r>
            <a:r>
              <a:rPr lang="fi-FI" b="1" dirty="0" smtClean="0"/>
              <a:t> </a:t>
            </a:r>
            <a:r>
              <a:rPr lang="fi-FI" b="1" dirty="0"/>
              <a:t>Alliance</a:t>
            </a:r>
            <a:r>
              <a:rPr lang="fi-FI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kstikehys 1"/>
          <p:cNvSpPr txBox="1">
            <a:spLocks noChangeArrowheads="1"/>
          </p:cNvSpPr>
          <p:nvPr/>
        </p:nvSpPr>
        <p:spPr bwMode="auto">
          <a:xfrm>
            <a:off x="1476375" y="1196975"/>
            <a:ext cx="6777038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i-FI" b="1" dirty="0">
              <a:latin typeface="Calibri" pitchFamily="34" charset="0"/>
            </a:endParaRPr>
          </a:p>
          <a:p>
            <a:r>
              <a:rPr lang="fi-FI" b="1" dirty="0">
                <a:latin typeface="Calibri" pitchFamily="34" charset="0"/>
              </a:rPr>
              <a:t>		           </a:t>
            </a:r>
            <a:r>
              <a:rPr lang="fi-FI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Treaties</a:t>
            </a:r>
            <a:endParaRPr lang="fi-FI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fi-FI" b="1" dirty="0">
              <a:latin typeface="Calibri" pitchFamily="34" charset="0"/>
            </a:endParaRPr>
          </a:p>
          <a:p>
            <a:endParaRPr lang="fi-FI" b="1" dirty="0">
              <a:latin typeface="Calibri" pitchFamily="34" charset="0"/>
            </a:endParaRPr>
          </a:p>
          <a:p>
            <a:r>
              <a:rPr lang="fi-FI" b="1" dirty="0" err="1">
                <a:latin typeface="Calibri" pitchFamily="34" charset="0"/>
              </a:rPr>
              <a:t>Treaty</a:t>
            </a:r>
            <a:r>
              <a:rPr lang="fi-FI" b="1" dirty="0">
                <a:latin typeface="Calibri" pitchFamily="34" charset="0"/>
              </a:rPr>
              <a:t> of </a:t>
            </a:r>
            <a:r>
              <a:rPr lang="fi-FI" b="1" dirty="0" err="1">
                <a:latin typeface="Calibri" pitchFamily="34" charset="0"/>
              </a:rPr>
              <a:t>Alcáçovas</a:t>
            </a:r>
            <a:r>
              <a:rPr lang="fi-FI" b="1" dirty="0">
                <a:latin typeface="Calibri" pitchFamily="34" charset="0"/>
              </a:rPr>
              <a:t>  1479  </a:t>
            </a:r>
            <a:r>
              <a:rPr lang="fi-FI" dirty="0">
                <a:latin typeface="Calibri" pitchFamily="34" charset="0"/>
              </a:rPr>
              <a:t>	</a:t>
            </a:r>
            <a:r>
              <a:rPr lang="fi-FI" u="sng" dirty="0">
                <a:latin typeface="Calibri" pitchFamily="34" charset="0"/>
              </a:rPr>
              <a:t>Portugal</a:t>
            </a:r>
            <a:r>
              <a:rPr lang="fi-FI" dirty="0">
                <a:latin typeface="Calibri" pitchFamily="34" charset="0"/>
              </a:rPr>
              <a:t>: </a:t>
            </a:r>
            <a:r>
              <a:rPr lang="fi-FI" dirty="0" err="1">
                <a:latin typeface="Calibri" pitchFamily="34" charset="0"/>
              </a:rPr>
              <a:t>Azores</a:t>
            </a:r>
            <a:r>
              <a:rPr lang="fi-FI" dirty="0">
                <a:latin typeface="Calibri" pitchFamily="34" charset="0"/>
              </a:rPr>
              <a:t>, Madeira, Cape Verde</a:t>
            </a:r>
          </a:p>
          <a:p>
            <a:r>
              <a:rPr lang="fi-FI" dirty="0">
                <a:latin typeface="Calibri" pitchFamily="34" charset="0"/>
              </a:rPr>
              <a:t>			</a:t>
            </a:r>
            <a:r>
              <a:rPr lang="fi-FI" u="sng" dirty="0" err="1">
                <a:latin typeface="Calibri" pitchFamily="34" charset="0"/>
              </a:rPr>
              <a:t>Castilla</a:t>
            </a:r>
            <a:r>
              <a:rPr lang="fi-FI" u="sng" dirty="0">
                <a:latin typeface="Calibri" pitchFamily="34" charset="0"/>
              </a:rPr>
              <a:t>:  </a:t>
            </a:r>
            <a:r>
              <a:rPr lang="fi-FI" dirty="0" err="1">
                <a:latin typeface="Calibri" pitchFamily="34" charset="0"/>
              </a:rPr>
              <a:t>Canary</a:t>
            </a:r>
            <a:r>
              <a:rPr lang="fi-FI" dirty="0">
                <a:latin typeface="Calibri" pitchFamily="34" charset="0"/>
              </a:rPr>
              <a:t> </a:t>
            </a:r>
            <a:r>
              <a:rPr lang="fi-FI" dirty="0" err="1">
                <a:latin typeface="Calibri" pitchFamily="34" charset="0"/>
              </a:rPr>
              <a:t>Islands</a:t>
            </a:r>
            <a:r>
              <a:rPr lang="fi-FI" dirty="0">
                <a:latin typeface="Calibri" pitchFamily="34" charset="0"/>
              </a:rPr>
              <a:t> </a:t>
            </a:r>
          </a:p>
          <a:p>
            <a:r>
              <a:rPr lang="fi-FI" dirty="0">
                <a:latin typeface="Calibri" pitchFamily="34" charset="0"/>
              </a:rPr>
              <a:t>		  </a:t>
            </a:r>
            <a:r>
              <a:rPr lang="fi-FI" b="1" dirty="0">
                <a:latin typeface="Calibri" pitchFamily="34" charset="0"/>
              </a:rPr>
              <a:t>1481</a:t>
            </a:r>
            <a:r>
              <a:rPr lang="fi-FI" dirty="0">
                <a:latin typeface="Calibri" pitchFamily="34" charset="0"/>
              </a:rPr>
              <a:t> 	</a:t>
            </a:r>
            <a:r>
              <a:rPr lang="fi-FI" u="sng" dirty="0">
                <a:latin typeface="Calibri" pitchFamily="34" charset="0"/>
              </a:rPr>
              <a:t>Portugal:  </a:t>
            </a:r>
            <a:r>
              <a:rPr lang="fi-FI" dirty="0">
                <a:latin typeface="Calibri" pitchFamily="34" charset="0"/>
              </a:rPr>
              <a:t>South </a:t>
            </a:r>
            <a:r>
              <a:rPr lang="fi-FI" dirty="0" err="1">
                <a:latin typeface="Calibri" pitchFamily="34" charset="0"/>
              </a:rPr>
              <a:t>Canary</a:t>
            </a:r>
            <a:r>
              <a:rPr lang="fi-FI" dirty="0">
                <a:latin typeface="Calibri" pitchFamily="34" charset="0"/>
              </a:rPr>
              <a:t> </a:t>
            </a:r>
            <a:r>
              <a:rPr lang="fi-FI" dirty="0" err="1">
                <a:latin typeface="Calibri" pitchFamily="34" charset="0"/>
              </a:rPr>
              <a:t>Islands</a:t>
            </a:r>
            <a:r>
              <a:rPr lang="fi-FI" dirty="0">
                <a:latin typeface="Calibri" pitchFamily="34" charset="0"/>
              </a:rPr>
              <a:t> </a:t>
            </a:r>
            <a:r>
              <a:rPr lang="fi-FI" dirty="0">
                <a:latin typeface="Calibri" pitchFamily="34" charset="0"/>
                <a:sym typeface="Wingdings" pitchFamily="2" charset="2"/>
              </a:rPr>
              <a:t></a:t>
            </a:r>
            <a:r>
              <a:rPr lang="fi-FI" dirty="0">
                <a:latin typeface="Calibri" pitchFamily="34" charset="0"/>
              </a:rPr>
              <a:t> </a:t>
            </a:r>
            <a:r>
              <a:rPr lang="fi-FI" dirty="0" err="1">
                <a:latin typeface="Calibri" pitchFamily="34" charset="0"/>
              </a:rPr>
              <a:t>Africa</a:t>
            </a:r>
            <a:endParaRPr lang="fi-FI" b="1" dirty="0">
              <a:latin typeface="Calibri" pitchFamily="34" charset="0"/>
            </a:endParaRPr>
          </a:p>
          <a:p>
            <a:r>
              <a:rPr lang="fi-FI" b="1" dirty="0">
                <a:latin typeface="Calibri" pitchFamily="34" charset="0"/>
              </a:rPr>
              <a:t> </a:t>
            </a:r>
          </a:p>
          <a:p>
            <a:r>
              <a:rPr lang="fi-FI" b="1" i="1" dirty="0">
                <a:latin typeface="Calibri" pitchFamily="34" charset="0"/>
              </a:rPr>
              <a:t>Inter </a:t>
            </a:r>
            <a:r>
              <a:rPr lang="fi-FI" b="1" i="1" dirty="0" err="1">
                <a:latin typeface="Calibri" pitchFamily="34" charset="0"/>
              </a:rPr>
              <a:t>caetera</a:t>
            </a:r>
            <a:r>
              <a:rPr lang="fi-FI" b="1" i="1" dirty="0">
                <a:latin typeface="Calibri" pitchFamily="34" charset="0"/>
              </a:rPr>
              <a:t>	  </a:t>
            </a:r>
            <a:r>
              <a:rPr lang="fi-FI" b="1" dirty="0">
                <a:latin typeface="Calibri" pitchFamily="34" charset="0"/>
              </a:rPr>
              <a:t>1493	</a:t>
            </a:r>
            <a:r>
              <a:rPr lang="fi-FI" dirty="0" err="1">
                <a:latin typeface="Calibri" pitchFamily="34" charset="0"/>
              </a:rPr>
              <a:t>Pope</a:t>
            </a:r>
            <a:r>
              <a:rPr lang="fi-FI" dirty="0">
                <a:latin typeface="Calibri" pitchFamily="34" charset="0"/>
              </a:rPr>
              <a:t> Alexander VI</a:t>
            </a:r>
          </a:p>
          <a:p>
            <a:r>
              <a:rPr lang="fi-FI" b="1" dirty="0" err="1">
                <a:latin typeface="Calibri" pitchFamily="34" charset="0"/>
              </a:rPr>
              <a:t>Treaty</a:t>
            </a:r>
            <a:r>
              <a:rPr lang="fi-FI" b="1" dirty="0">
                <a:latin typeface="Calibri" pitchFamily="34" charset="0"/>
              </a:rPr>
              <a:t> of </a:t>
            </a:r>
            <a:r>
              <a:rPr lang="fi-FI" b="1" dirty="0" err="1">
                <a:latin typeface="Calibri" pitchFamily="34" charset="0"/>
              </a:rPr>
              <a:t>Tordesillas</a:t>
            </a:r>
            <a:r>
              <a:rPr lang="fi-FI" b="1" dirty="0">
                <a:latin typeface="Calibri" pitchFamily="34" charset="0"/>
              </a:rPr>
              <a:t> 1494      </a:t>
            </a:r>
            <a:r>
              <a:rPr lang="fi-FI" u="sng" dirty="0">
                <a:latin typeface="Calibri" pitchFamily="34" charset="0"/>
              </a:rPr>
              <a:t>World</a:t>
            </a:r>
            <a:r>
              <a:rPr lang="fi-FI" b="1" dirty="0">
                <a:latin typeface="Calibri" pitchFamily="34" charset="0"/>
              </a:rPr>
              <a:t>: </a:t>
            </a:r>
            <a:r>
              <a:rPr lang="en-US" dirty="0">
                <a:latin typeface="Calibri" pitchFamily="34" charset="0"/>
              </a:rPr>
              <a:t>Western part exclusive to Spain 					and  the east part to Portugal.</a:t>
            </a:r>
          </a:p>
          <a:p>
            <a:r>
              <a:rPr lang="fi-FI" b="1" dirty="0">
                <a:latin typeface="Calibri" pitchFamily="34" charset="0"/>
              </a:rPr>
              <a:t>	                                                         </a:t>
            </a:r>
          </a:p>
          <a:p>
            <a:r>
              <a:rPr lang="fi-FI" b="1" dirty="0" err="1">
                <a:latin typeface="Calibri" pitchFamily="34" charset="0"/>
              </a:rPr>
              <a:t>Treaty</a:t>
            </a:r>
            <a:r>
              <a:rPr lang="fi-FI" b="1" dirty="0">
                <a:latin typeface="Calibri" pitchFamily="34" charset="0"/>
              </a:rPr>
              <a:t> of Zaragoza     1529	</a:t>
            </a:r>
            <a:r>
              <a:rPr lang="fi-FI" dirty="0">
                <a:latin typeface="Calibri" pitchFamily="34" charset="0"/>
              </a:rPr>
              <a:t>Asia</a:t>
            </a:r>
          </a:p>
          <a:p>
            <a:endParaRPr lang="fi-FI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Map of the Wor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079" y="1052736"/>
            <a:ext cx="8022109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ordesill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124744"/>
            <a:ext cx="48895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orakulmio 2"/>
          <p:cNvSpPr/>
          <p:nvPr/>
        </p:nvSpPr>
        <p:spPr>
          <a:xfrm>
            <a:off x="2483768" y="476672"/>
            <a:ext cx="5472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Treaty of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Tordesillas</a:t>
            </a:r>
            <a:endParaRPr lang="fi-FI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Treaty of </a:t>
            </a:r>
            <a:r>
              <a:rPr lang="es-ES" dirty="0" smtClean="0"/>
              <a:t>Tordesillas</a:t>
            </a:r>
          </a:p>
        </p:txBody>
      </p:sp>
      <p:pic>
        <p:nvPicPr>
          <p:cNvPr id="9219" name="Sisällön paikkamerkki 3" descr="Treaty of Trordesilla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1700808"/>
            <a:ext cx="8375650" cy="4305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539552" y="836712"/>
            <a:ext cx="4104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Year 1580</a:t>
            </a:r>
            <a:endPara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Portugal discovered an eastern route to India (</a:t>
            </a:r>
            <a:r>
              <a:rPr lang="en-US" b="1" dirty="0" smtClean="0">
                <a:sym typeface="Wingdings" pitchFamily="2" charset="2"/>
              </a:rPr>
              <a:t></a:t>
            </a:r>
            <a:r>
              <a:rPr lang="en-US" b="1" dirty="0" smtClean="0"/>
              <a:t>Cape of Good Hope) </a:t>
            </a:r>
          </a:p>
          <a:p>
            <a:endParaRPr lang="en-US" b="1" dirty="0" smtClean="0"/>
          </a:p>
          <a:p>
            <a:r>
              <a:rPr lang="en-US" b="1" dirty="0" smtClean="0"/>
              <a:t>BRAZIL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Southern Asia Trade + routes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AFRICA  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CHINA and JAPAN (Religion)</a:t>
            </a:r>
          </a:p>
        </p:txBody>
      </p:sp>
      <p:pic>
        <p:nvPicPr>
          <p:cNvPr id="95234" name="Picture 2" descr="File:Henry the Navigator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980728"/>
            <a:ext cx="3133725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-fieg-bartholomew-diaz-portuguese-navigator-sails-to-the-ca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518160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220px-Bartolomeu_Dias_Voy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371600"/>
            <a:ext cx="36083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Pedro Álvares Cabral</a:t>
            </a:r>
          </a:p>
        </p:txBody>
      </p:sp>
      <p:pic>
        <p:nvPicPr>
          <p:cNvPr id="16387" name="Sisällön paikkamerkki 3" descr="799px-Cabral_voyage_1500_sv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58925" y="1600200"/>
            <a:ext cx="60261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Portuguese Empire</a:t>
            </a:r>
          </a:p>
        </p:txBody>
      </p:sp>
      <p:pic>
        <p:nvPicPr>
          <p:cNvPr id="13315" name="Sisällön paikkamerkki 3" descr="The_Portuguese_Empir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770063"/>
            <a:ext cx="8229600" cy="4186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upload.wikimedia.org/wikipedia/commons/thumb/0/0f/Routes_of_the_Spanish_Armada.gif/220px-Routes_of_the_Spanish_Armada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60308"/>
            <a:ext cx="4248472" cy="6168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iedosto:Europe map 1648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48680"/>
            <a:ext cx="7620000" cy="549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le:Catherine of Braganza by Huysman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916832"/>
            <a:ext cx="4254996" cy="4752528"/>
          </a:xfrm>
          <a:prstGeom prst="rect">
            <a:avLst/>
          </a:prstGeom>
          <a:noFill/>
        </p:spPr>
      </p:pic>
      <p:sp>
        <p:nvSpPr>
          <p:cNvPr id="3" name="Suorakulmio 2"/>
          <p:cNvSpPr/>
          <p:nvPr/>
        </p:nvSpPr>
        <p:spPr>
          <a:xfrm>
            <a:off x="611560" y="557972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Catarina Henriqueta de Bragança </a:t>
            </a:r>
            <a:r>
              <a:rPr lang="pt-PT" sz="2400" b="1" dirty="0" smtClean="0"/>
              <a:t>(Queen consort 1662-1665)</a:t>
            </a:r>
            <a:r>
              <a:rPr lang="pt-PT" sz="2400" dirty="0" smtClean="0"/>
              <a:t> </a:t>
            </a:r>
            <a:endParaRPr lang="fi-F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5/51/Seven_Islands_of_Bombay_en.svg/640px-Seven_Islands_of_Bombay_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816424" cy="654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6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Archivo:Locatie Middellandse Ze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052736"/>
            <a:ext cx="7620000" cy="465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400px-European_settlements_in_India_1498-17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475" y="1125538"/>
            <a:ext cx="7292975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395536" y="260648"/>
            <a:ext cx="849694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/>
          </a:p>
          <a:p>
            <a:pPr>
              <a:buFontTx/>
              <a:buChar char="-"/>
            </a:pPr>
            <a:r>
              <a:rPr lang="en-US" sz="3200" dirty="0" smtClean="0"/>
              <a:t> The </a:t>
            </a:r>
            <a:r>
              <a:rPr lang="en-US" sz="3200" b="1" dirty="0" smtClean="0"/>
              <a:t>Iberian union</a:t>
            </a:r>
            <a:r>
              <a:rPr lang="en-US" sz="3200" dirty="0" smtClean="0"/>
              <a:t> from 1580–1640</a:t>
            </a:r>
          </a:p>
          <a:p>
            <a:pPr>
              <a:buFontTx/>
              <a:buChar char="-"/>
            </a:pPr>
            <a:r>
              <a:rPr lang="en-US" sz="3200" dirty="0" smtClean="0"/>
              <a:t> Portugal and its empire </a:t>
            </a:r>
            <a:r>
              <a:rPr lang="en-US" sz="3200" dirty="0" smtClean="0">
                <a:sym typeface="Wingdings" pitchFamily="2" charset="2"/>
              </a:rPr>
              <a:t> decline</a:t>
            </a:r>
          </a:p>
          <a:p>
            <a:pPr>
              <a:buFontTx/>
              <a:buChar char="-"/>
            </a:pP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dirty="0" err="1" smtClean="0">
                <a:sym typeface="Wingdings" pitchFamily="2" charset="2"/>
              </a:rPr>
              <a:t>Metheun</a:t>
            </a:r>
            <a:r>
              <a:rPr lang="en-US" sz="3200" dirty="0" smtClean="0">
                <a:sym typeface="Wingdings" pitchFamily="2" charset="2"/>
              </a:rPr>
              <a:t> Treaty (1703) </a:t>
            </a:r>
          </a:p>
          <a:p>
            <a:pPr>
              <a:buFontTx/>
              <a:buChar char="-"/>
            </a:pPr>
            <a:r>
              <a:rPr lang="en-US" sz="3200" dirty="0" smtClean="0">
                <a:sym typeface="Wingdings" pitchFamily="2" charset="2"/>
              </a:rPr>
              <a:t>Rise of Dutch and British empires - </a:t>
            </a:r>
            <a:r>
              <a:rPr lang="fi-FI" sz="3200" dirty="0" err="1" smtClean="0"/>
              <a:t>Battle</a:t>
            </a:r>
            <a:r>
              <a:rPr lang="fi-FI" sz="3200" dirty="0" smtClean="0"/>
              <a:t> of </a:t>
            </a:r>
            <a:r>
              <a:rPr lang="fi-FI" sz="3200" dirty="0" err="1" smtClean="0"/>
              <a:t>Trafalgar</a:t>
            </a:r>
            <a:r>
              <a:rPr lang="fi-FI" sz="3200" dirty="0" smtClean="0"/>
              <a:t> (1805)</a:t>
            </a:r>
          </a:p>
          <a:p>
            <a:pPr>
              <a:buFontTx/>
              <a:buChar char="-"/>
            </a:pPr>
            <a:endParaRPr lang="en-US" sz="3200" dirty="0" smtClean="0">
              <a:sym typeface="Wingdings" pitchFamily="2" charset="2"/>
            </a:endParaRPr>
          </a:p>
          <a:p>
            <a:r>
              <a:rPr lang="es-ES" sz="2800" i="1" dirty="0" smtClean="0"/>
              <a:t>Taraf al Ghar</a:t>
            </a:r>
            <a:endParaRPr lang="es-ES" sz="2800" dirty="0" smtClean="0"/>
          </a:p>
          <a:p>
            <a:r>
              <a:rPr lang="es-ES" sz="2800" dirty="0" smtClean="0"/>
              <a:t> El cabo de la cueva</a:t>
            </a:r>
            <a:endParaRPr lang="en-US" sz="2800" dirty="0" smtClean="0">
              <a:sym typeface="Wingdings" pitchFamily="2" charset="2"/>
            </a:endParaRPr>
          </a:p>
          <a:p>
            <a:endParaRPr lang="en-US" sz="3200" dirty="0" smtClean="0">
              <a:sym typeface="Wingdings" pitchFamily="2" charset="2"/>
            </a:endParaRPr>
          </a:p>
          <a:p>
            <a:pPr>
              <a:buFontTx/>
              <a:buChar char="-"/>
            </a:pPr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fi-FI" sz="3200" dirty="0"/>
          </a:p>
        </p:txBody>
      </p:sp>
      <p:pic>
        <p:nvPicPr>
          <p:cNvPr id="4" name="Picture 2" descr="http://www.sandeman.eu/img/theart/posters/1910_in_sherry_land_septimus_scott_1280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996952"/>
            <a:ext cx="5244625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lave_trade_1650-1860_b - ww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413" y="1200150"/>
            <a:ext cx="7621587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courses.wcupa.edu/jones/his311/maps/slave-t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66682"/>
            <a:ext cx="7704856" cy="5778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Portuguese holdings in Africa at the beginning of the&#10;19th centu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04664"/>
            <a:ext cx="5544616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image for id V00505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7173913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amaica W.I., Cane Cutters - E90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764704"/>
            <a:ext cx="67659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ooksontheradio.ca/wp-content/uploads/2011/02/AfricanSlaveTradePo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428625"/>
            <a:ext cx="557847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D-PHARMACY AND EMPIRE\Pharmacy and Slavery\Gresham lecture 27.10.11\Caribbe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3" y="404664"/>
            <a:ext cx="8651875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images.fineartamerica.com/images-medium-large/1-lisbon-earthquake-1755-gran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56792"/>
            <a:ext cx="6877050" cy="4048125"/>
          </a:xfrm>
          <a:prstGeom prst="rect">
            <a:avLst/>
          </a:prstGeom>
          <a:noFill/>
        </p:spPr>
      </p:pic>
      <p:sp>
        <p:nvSpPr>
          <p:cNvPr id="3" name="Suorakulmio 2"/>
          <p:cNvSpPr/>
          <p:nvPr/>
        </p:nvSpPr>
        <p:spPr>
          <a:xfrm>
            <a:off x="2483768" y="646977"/>
            <a:ext cx="504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Lisbon</a:t>
            </a:r>
            <a:r>
              <a:rPr lang="fi-FI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Earthquake</a:t>
            </a:r>
            <a:r>
              <a:rPr lang="fi-FI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</a:t>
            </a:r>
            <a:r>
              <a:rPr lang="fi-FI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1755</a:t>
            </a:r>
            <a:endParaRPr lang="fi-FI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Archivo:Hércules3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908720"/>
            <a:ext cx="7620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://www.wineanorak.com/wineblog/wp-content/uploads/2011/08/IMAG05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7952978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Portuguese Empire 20th century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8712968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683568" y="863168"/>
            <a:ext cx="82089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GaramondPro-Bold"/>
              </a:rPr>
              <a:t>The Continental </a:t>
            </a:r>
            <a:r>
              <a:rPr kumimoji="0" lang="fi-FI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GaramondPro-Bold"/>
              </a:rPr>
              <a:t>Blockade</a:t>
            </a:r>
            <a:r>
              <a:rPr kumimoji="0" lang="fi-FI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GaramondPro-Bold"/>
              </a:rPr>
              <a:t> </a:t>
            </a:r>
            <a:r>
              <a:rPr kumimoji="0" lang="fi-FI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Bold"/>
                <a:sym typeface="Wingdings" pitchFamily="2" charset="2"/>
              </a:rPr>
              <a:t> </a:t>
            </a:r>
            <a:r>
              <a:rPr kumimoji="0" lang="fi-FI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Bold"/>
              </a:rPr>
              <a:t> </a:t>
            </a:r>
            <a:r>
              <a:rPr kumimoji="0" lang="fi-FI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Bold"/>
              </a:rPr>
              <a:t>impact</a:t>
            </a:r>
            <a:r>
              <a:rPr kumimoji="0" lang="fi-FI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Bold"/>
              </a:rPr>
              <a:t> in the </a:t>
            </a:r>
            <a:r>
              <a:rPr kumimoji="0" lang="fi-FI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Bold"/>
              </a:rPr>
              <a:t>political</a:t>
            </a:r>
            <a:r>
              <a:rPr kumimoji="0" lang="fi-FI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Bold"/>
              </a:rPr>
              <a:t> </a:t>
            </a:r>
            <a:r>
              <a:rPr kumimoji="0" lang="fi-FI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Bold"/>
              </a:rPr>
              <a:t>future</a:t>
            </a:r>
            <a:r>
              <a:rPr kumimoji="0" lang="fi-FI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Bold"/>
              </a:rPr>
              <a:t> of Portugal and Brazil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400" dirty="0" err="1" smtClean="0">
                <a:latin typeface="Calibri" pitchFamily="34" charset="0"/>
                <a:ea typeface="Calibri" pitchFamily="34" charset="0"/>
                <a:cs typeface="AGaramondPro-Regular"/>
              </a:rPr>
              <a:t>D</a:t>
            </a:r>
            <a:r>
              <a:rPr kumimoji="0" lang="fi-FI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</a:rPr>
              <a:t>eclared</a:t>
            </a: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</a:rPr>
              <a:t> </a:t>
            </a:r>
            <a:r>
              <a:rPr kumimoji="0" lang="fi-FI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</a:rPr>
              <a:t>by</a:t>
            </a: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</a:rPr>
              <a:t> Napoleon Bonaparte in 1806</a:t>
            </a:r>
            <a:r>
              <a:rPr kumimoji="0" lang="fi-FI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</a:rPr>
              <a:t> </a:t>
            </a:r>
            <a:r>
              <a:rPr kumimoji="0" lang="fi-FI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  <a:sym typeface="Wingdings" pitchFamily="2" charset="2"/>
              </a:rPr>
              <a:t> </a:t>
            </a:r>
            <a:r>
              <a:rPr kumimoji="0" lang="fi-FI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</a:rPr>
              <a:t>huge</a:t>
            </a: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</a:rPr>
              <a:t> </a:t>
            </a:r>
            <a:r>
              <a:rPr kumimoji="0" lang="fi-FI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</a:rPr>
              <a:t>repercussions</a:t>
            </a:r>
            <a:r>
              <a:rPr lang="fi-FI" sz="2400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</a:rPr>
              <a:t>Portugal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i-FI" sz="2400" dirty="0" smtClean="0">
              <a:latin typeface="Calibri" pitchFamily="34" charset="0"/>
              <a:ea typeface="Calibri" pitchFamily="34" charset="0"/>
              <a:cs typeface="AGaramondPro-Regula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</a:rPr>
              <a:t>Portugal</a:t>
            </a:r>
            <a:r>
              <a:rPr kumimoji="0" lang="fi-FI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  <a:sym typeface="Wingdings" pitchFamily="2" charset="2"/>
              </a:rPr>
              <a:t></a:t>
            </a: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  <a:sym typeface="Wingdings" pitchFamily="2" charset="2"/>
              </a:rPr>
              <a:t> </a:t>
            </a:r>
            <a:r>
              <a:rPr kumimoji="0" lang="fi-FI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</a:rPr>
              <a:t>refuse</a:t>
            </a:r>
            <a:r>
              <a:rPr kumimoji="0" lang="fi-FI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</a:rPr>
              <a:t> </a:t>
            </a: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</a:rPr>
              <a:t>to </a:t>
            </a:r>
            <a:r>
              <a:rPr kumimoji="0" lang="fi-FI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</a:rPr>
              <a:t>close</a:t>
            </a: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</a:rPr>
              <a:t> </a:t>
            </a:r>
            <a:r>
              <a:rPr kumimoji="0" lang="fi-FI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</a:rPr>
              <a:t>its</a:t>
            </a: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</a:rPr>
              <a:t> national </a:t>
            </a:r>
            <a:r>
              <a:rPr kumimoji="0" lang="fi-FI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</a:rPr>
              <a:t>ports</a:t>
            </a: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</a:rPr>
              <a:t> to </a:t>
            </a:r>
            <a:r>
              <a:rPr kumimoji="0" lang="fi-FI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</a:rPr>
              <a:t>commerce</a:t>
            </a:r>
            <a:r>
              <a:rPr lang="fi-FI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fi-FI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</a:rPr>
              <a:t>with</a:t>
            </a: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</a:rPr>
              <a:t> the British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i-FI" sz="2400" dirty="0" smtClean="0">
              <a:latin typeface="Calibri" pitchFamily="34" charset="0"/>
              <a:ea typeface="Calibri" pitchFamily="34" charset="0"/>
              <a:cs typeface="AGaramondPro-Regula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</a:rPr>
              <a:t>France</a:t>
            </a:r>
            <a:r>
              <a:rPr kumimoji="0" lang="fi-FI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  <a:sym typeface="Wingdings" pitchFamily="2" charset="2"/>
              </a:rPr>
              <a:t></a:t>
            </a: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</a:rPr>
              <a:t> </a:t>
            </a:r>
            <a:r>
              <a:rPr kumimoji="0" lang="fi-FI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</a:rPr>
              <a:t>war</a:t>
            </a:r>
            <a:r>
              <a:rPr lang="fi-FI" sz="2400" dirty="0" smtClean="0">
                <a:latin typeface="Calibri" pitchFamily="34" charset="0"/>
                <a:ea typeface="Calibri" pitchFamily="34" charset="0"/>
                <a:cs typeface="AGaramondPro-Regular"/>
              </a:rPr>
              <a:t> </a:t>
            </a:r>
            <a:r>
              <a:rPr lang="fi-FI" sz="2400" dirty="0" err="1" smtClean="0">
                <a:latin typeface="Calibri" pitchFamily="34" charset="0"/>
                <a:ea typeface="Calibri" pitchFamily="34" charset="0"/>
                <a:cs typeface="AGaramondPro-Regular"/>
              </a:rPr>
              <a:t>with</a:t>
            </a: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</a:rPr>
              <a:t> </a:t>
            </a:r>
            <a:r>
              <a:rPr kumimoji="0" lang="fi-FI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</a:rPr>
              <a:t>Portugal</a:t>
            </a:r>
            <a:r>
              <a:rPr kumimoji="0" lang="fi-FI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  <a:sym typeface="Wingdings" pitchFamily="2" charset="2"/>
              </a:rPr>
              <a:t></a:t>
            </a: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  <a:sym typeface="Wingdings" pitchFamily="2" charset="2"/>
              </a:rPr>
              <a:t> </a:t>
            </a:r>
            <a:r>
              <a:rPr lang="fi-FI" sz="2400" dirty="0" err="1" smtClean="0">
                <a:latin typeface="Calibri" pitchFamily="34" charset="0"/>
                <a:ea typeface="Calibri" pitchFamily="34" charset="0"/>
                <a:cs typeface="AGaramondPro-Regular"/>
                <a:sym typeface="Wingdings" pitchFamily="2" charset="2"/>
              </a:rPr>
              <a:t>Huge</a:t>
            </a:r>
            <a:r>
              <a:rPr lang="fi-FI" sz="2400" dirty="0" smtClean="0">
                <a:latin typeface="Calibri" pitchFamily="34" charset="0"/>
                <a:ea typeface="Calibri" pitchFamily="34" charset="0"/>
                <a:cs typeface="AGaramondPro-Regular"/>
                <a:sym typeface="Wingdings" pitchFamily="2" charset="2"/>
              </a:rPr>
              <a:t> </a:t>
            </a:r>
            <a:r>
              <a:rPr kumimoji="0" lang="fi-FI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</a:rPr>
              <a:t>consequences</a:t>
            </a: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</a:rPr>
              <a:t> </a:t>
            </a:r>
            <a:r>
              <a:rPr lang="fi-FI" sz="2400" dirty="0" smtClean="0">
                <a:latin typeface="Calibri" pitchFamily="34" charset="0"/>
                <a:ea typeface="Calibri" pitchFamily="34" charset="0"/>
                <a:cs typeface="AGaramondPro-Regular"/>
              </a:rPr>
              <a:t>(</a:t>
            </a:r>
            <a:r>
              <a:rPr lang="fi-FI" sz="2400" dirty="0" err="1" smtClean="0">
                <a:latin typeface="Calibri" pitchFamily="34" charset="0"/>
                <a:ea typeface="Calibri" pitchFamily="34" charset="0"/>
                <a:cs typeface="AGaramondPro-Regular"/>
              </a:rPr>
              <a:t>economical</a:t>
            </a:r>
            <a:r>
              <a:rPr lang="fi-FI" sz="2400" dirty="0" smtClean="0">
                <a:latin typeface="Calibri" pitchFamily="34" charset="0"/>
                <a:ea typeface="Calibri" pitchFamily="34" charset="0"/>
                <a:cs typeface="AGaramondPro-Regular"/>
              </a:rPr>
              <a:t>, </a:t>
            </a:r>
            <a:r>
              <a:rPr lang="fi-FI" sz="2400" dirty="0" err="1" smtClean="0">
                <a:latin typeface="Calibri" pitchFamily="34" charset="0"/>
                <a:ea typeface="Calibri" pitchFamily="34" charset="0"/>
                <a:cs typeface="AGaramondPro-Regular"/>
              </a:rPr>
              <a:t>political</a:t>
            </a:r>
            <a:r>
              <a:rPr lang="fi-FI" sz="2400" dirty="0" smtClean="0">
                <a:latin typeface="Calibri" pitchFamily="34" charset="0"/>
                <a:ea typeface="Calibri" pitchFamily="34" charset="0"/>
                <a:cs typeface="AGaramondPro-Regular"/>
              </a:rPr>
              <a:t>, social)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GaramondPro-Regula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400" b="1" dirty="0" err="1" smtClean="0">
                <a:latin typeface="Calibri" pitchFamily="34" charset="0"/>
                <a:ea typeface="Calibri" pitchFamily="34" charset="0"/>
                <a:cs typeface="AGaramondPro-Regular"/>
              </a:rPr>
              <a:t>T</a:t>
            </a:r>
            <a:r>
              <a:rPr kumimoji="0" lang="fi-FI" sz="24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</a:rPr>
              <a:t>ransfer</a:t>
            </a:r>
            <a:r>
              <a:rPr kumimoji="0" lang="fi-FI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</a:rPr>
              <a:t> of the </a:t>
            </a:r>
            <a:r>
              <a:rPr kumimoji="0" lang="fi-FI" sz="24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</a:rPr>
              <a:t>Portuguese</a:t>
            </a:r>
            <a:r>
              <a:rPr lang="fi-FI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fi-FI" sz="24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</a:rPr>
              <a:t>court</a:t>
            </a:r>
            <a:r>
              <a:rPr kumimoji="0" lang="fi-FI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GaramondPro-Regular"/>
              </a:rPr>
              <a:t>  (King John VI) to Brazil</a:t>
            </a:r>
            <a:endParaRPr kumimoji="0" lang="fi-FI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Archivo:Independencia brasil 0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124744"/>
            <a:ext cx="7620000" cy="4781551"/>
          </a:xfrm>
          <a:prstGeom prst="rect">
            <a:avLst/>
          </a:prstGeom>
          <a:noFill/>
        </p:spPr>
      </p:pic>
      <p:sp>
        <p:nvSpPr>
          <p:cNvPr id="3" name="Suorakulmio 2"/>
          <p:cNvSpPr/>
          <p:nvPr/>
        </p:nvSpPr>
        <p:spPr>
          <a:xfrm>
            <a:off x="467544" y="404664"/>
            <a:ext cx="8676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dirty="0" smtClean="0"/>
              <a:t>    </a:t>
            </a:r>
            <a:r>
              <a:rPr lang="fi-FI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Pedro I of Brazil  INDEPENDENCE OF BRAZIL -  </a:t>
            </a:r>
            <a:r>
              <a:rPr lang="fi-FI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1822</a:t>
            </a:r>
            <a:endParaRPr lang="fi-FI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rh.org.uk/gallery/slavery/marke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76200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orakulmio 2"/>
          <p:cNvSpPr/>
          <p:nvPr/>
        </p:nvSpPr>
        <p:spPr>
          <a:xfrm>
            <a:off x="1547664" y="548680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               Slave Market, </a:t>
            </a:r>
            <a:r>
              <a:rPr lang="en-GB" b="1" dirty="0" err="1" smtClean="0"/>
              <a:t>Pernambuco</a:t>
            </a:r>
            <a:r>
              <a:rPr lang="en-GB" b="1" dirty="0" smtClean="0"/>
              <a:t>, Brazil, 1821</a:t>
            </a:r>
            <a:endParaRPr lang="fi-FI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2286000" y="33265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European men examining slaves at the slave market of Rio de Janeiro 1824 </a:t>
            </a:r>
            <a:r>
              <a:rPr lang="en-GB" sz="1200" dirty="0" smtClean="0"/>
              <a:t>(©</a:t>
            </a:r>
            <a:r>
              <a:rPr lang="en-GB" sz="1200" dirty="0" err="1" smtClean="0"/>
              <a:t>Wellcome</a:t>
            </a:r>
            <a:r>
              <a:rPr lang="en-GB" sz="1200" dirty="0" smtClean="0"/>
              <a:t> Library)</a:t>
            </a:r>
            <a:endParaRPr lang="fi-FI" dirty="0"/>
          </a:p>
        </p:txBody>
      </p:sp>
      <p:pic>
        <p:nvPicPr>
          <p:cNvPr id="3" name="Picture 2" descr=" image for id V00506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196752"/>
            <a:ext cx="6562725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upload.wikimedia.org/wikipedia/commons/thumb/0/0d/Os_Lus%C3%ADadas.jpg/220px-Os_Lus%C3%ADada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548680"/>
            <a:ext cx="3607668" cy="5608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edosto:British Empire 189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836712"/>
            <a:ext cx="7505700" cy="5705476"/>
          </a:xfrm>
          <a:prstGeom prst="rect">
            <a:avLst/>
          </a:prstGeom>
          <a:noFill/>
        </p:spPr>
      </p:pic>
      <p:sp>
        <p:nvSpPr>
          <p:cNvPr id="3" name="Suorakulmio 2"/>
          <p:cNvSpPr/>
          <p:nvPr/>
        </p:nvSpPr>
        <p:spPr>
          <a:xfrm>
            <a:off x="2267744" y="0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dirty="0" smtClean="0"/>
              <a:t>          </a:t>
            </a:r>
            <a:r>
              <a:rPr lang="fi-FI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British Empire  in 1897</a:t>
            </a:r>
            <a:endParaRPr lang="fi-FI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PORTUGAL</a:t>
            </a:r>
            <a:endParaRPr lang="fi-FI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isällön paikkamerkki 3" descr="mportgal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20138" y="1600200"/>
            <a:ext cx="4084109" cy="48531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115616" y="332656"/>
            <a:ext cx="75608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>
                <a:hlinkClick r:id="rId3"/>
              </a:rPr>
              <a:t>http://www.listal.com/david-carreira</a:t>
            </a:r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dirty="0" smtClean="0">
                <a:hlinkClick r:id="rId4"/>
              </a:rPr>
              <a:t>http://www.youtube.com/watch?v=k6Qes9PtIkI</a:t>
            </a:r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r>
              <a:rPr lang="pt-BR" b="1" dirty="0" smtClean="0"/>
              <a:t>Anselmo Ralph - Não Me Toca </a:t>
            </a:r>
          </a:p>
          <a:p>
            <a:r>
              <a:rPr lang="fi-FI" dirty="0" smtClean="0">
                <a:hlinkClick r:id="rId5"/>
              </a:rPr>
              <a:t>http://www.youtube.com/watch?v=whH2oDg28-k&amp;feature=related</a:t>
            </a:r>
            <a:endParaRPr lang="fi-FI" dirty="0" smtClean="0"/>
          </a:p>
          <a:p>
            <a:endParaRPr lang="fi-FI" dirty="0" smtClean="0"/>
          </a:p>
          <a:p>
            <a:r>
              <a:rPr lang="fi-FI" b="1" dirty="0" err="1" smtClean="0"/>
              <a:t>Anselmo</a:t>
            </a:r>
            <a:r>
              <a:rPr lang="fi-FI" b="1" dirty="0" smtClean="0"/>
              <a:t> Ralph - </a:t>
            </a:r>
            <a:r>
              <a:rPr lang="fi-FI" b="1" dirty="0" err="1" smtClean="0"/>
              <a:t>Tarracha</a:t>
            </a:r>
            <a:r>
              <a:rPr lang="fi-FI" b="1" dirty="0" smtClean="0"/>
              <a:t> </a:t>
            </a:r>
            <a:endParaRPr lang="fi-FI" dirty="0" smtClean="0"/>
          </a:p>
          <a:p>
            <a:r>
              <a:rPr lang="fi-FI" dirty="0" smtClean="0">
                <a:hlinkClick r:id="rId6"/>
              </a:rPr>
              <a:t>http://www.youtube.com/watch?v=QDvh5vqWSio&amp;feature=related</a:t>
            </a:r>
            <a:endParaRPr lang="fi-FI" dirty="0" smtClean="0"/>
          </a:p>
          <a:p>
            <a:endParaRPr lang="fi-FI" dirty="0" smtClean="0"/>
          </a:p>
          <a:p>
            <a:r>
              <a:rPr lang="fi-FI" b="1" dirty="0" err="1" smtClean="0"/>
              <a:t>Dulce</a:t>
            </a:r>
            <a:r>
              <a:rPr lang="fi-FI" b="1" dirty="0" smtClean="0"/>
              <a:t> </a:t>
            </a:r>
            <a:r>
              <a:rPr lang="fi-FI" b="1" dirty="0" err="1" smtClean="0"/>
              <a:t>Pontes</a:t>
            </a:r>
            <a:r>
              <a:rPr lang="fi-FI" dirty="0" smtClean="0"/>
              <a:t>: "</a:t>
            </a:r>
            <a:r>
              <a:rPr lang="fi-FI" dirty="0" err="1" smtClean="0">
                <a:hlinkClick r:id="rId7" action="ppaction://hlinkfile" tooltip="Canção do Mar (page does not exist)"/>
              </a:rPr>
              <a:t>Canção</a:t>
            </a:r>
            <a:r>
              <a:rPr lang="fi-FI" dirty="0" smtClean="0">
                <a:hlinkClick r:id="rId7" action="ppaction://hlinkfile" tooltip="Canção do Mar (page does not exist)"/>
              </a:rPr>
              <a:t> </a:t>
            </a:r>
            <a:r>
              <a:rPr lang="fi-FI" dirty="0" err="1" smtClean="0">
                <a:hlinkClick r:id="rId7" action="ppaction://hlinkfile" tooltip="Canção do Mar (page does not exist)"/>
              </a:rPr>
              <a:t>do</a:t>
            </a:r>
            <a:r>
              <a:rPr lang="fi-FI" dirty="0" smtClean="0">
                <a:hlinkClick r:id="rId7" action="ppaction://hlinkfile" tooltip="Canção do Mar (page does not exist)"/>
              </a:rPr>
              <a:t> </a:t>
            </a:r>
            <a:r>
              <a:rPr lang="fi-FI" dirty="0" err="1" smtClean="0">
                <a:hlinkClick r:id="rId7" action="ppaction://hlinkfile" tooltip="Canção do Mar (page does not exist)"/>
              </a:rPr>
              <a:t>Mar</a:t>
            </a:r>
            <a:r>
              <a:rPr lang="fi-FI" dirty="0" smtClean="0"/>
              <a:t>" (Song of the </a:t>
            </a:r>
            <a:r>
              <a:rPr lang="fi-FI" dirty="0" err="1" smtClean="0"/>
              <a:t>Sea</a:t>
            </a:r>
            <a:r>
              <a:rPr lang="fi-FI" dirty="0" smtClean="0"/>
              <a:t>)</a:t>
            </a:r>
          </a:p>
          <a:p>
            <a:r>
              <a:rPr lang="fi-FI" dirty="0" smtClean="0">
                <a:hlinkClick r:id="rId8"/>
              </a:rPr>
              <a:t>http://www.youtube.com/watch?v=MSIGWEcR5Dc&amp;feature=related</a:t>
            </a:r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PORTUGAL</a:t>
            </a:r>
            <a:endParaRPr lang="fi-FI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isällön paikkamerkki 3" descr="mportgal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20138" y="1600200"/>
            <a:ext cx="4084109" cy="48531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upload.wikimedia.org/wikipedia/commons/thumb/a/ab/Tarik_ibn_Ziyad_-_.jpg/220px-Tarik_ibn_Ziyad_-_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908720"/>
            <a:ext cx="4231854" cy="5256585"/>
          </a:xfrm>
          <a:prstGeom prst="rect">
            <a:avLst/>
          </a:prstGeom>
          <a:noFill/>
        </p:spPr>
      </p:pic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39343"/>
            <a:ext cx="568187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8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From</a:t>
            </a:r>
            <a:r>
              <a:rPr kumimoji="0" lang="fi-FI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Gibraltar to </a:t>
            </a:r>
            <a:r>
              <a:rPr kumimoji="0" lang="fi-FI" sz="28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Trafalgar</a:t>
            </a:r>
            <a:endParaRPr kumimoji="0" lang="fi-FI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fi-FI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From</a:t>
            </a:r>
            <a:r>
              <a:rPr lang="fi-FI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the </a:t>
            </a:r>
            <a:r>
              <a:rPr lang="fi-FI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Montain</a:t>
            </a:r>
            <a:r>
              <a:rPr lang="fi-FI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fi-FI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Tarik</a:t>
            </a:r>
            <a:r>
              <a:rPr lang="fi-FI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 the Cape of the </a:t>
            </a:r>
            <a:r>
              <a:rPr lang="fi-FI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Cave</a:t>
            </a:r>
            <a:endParaRPr kumimoji="0" lang="fi-FI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3362406" y="6198990"/>
            <a:ext cx="2419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Ṭāriq ibn Ziyād al-Layti</a:t>
            </a:r>
            <a:r>
              <a:rPr lang="es-ES" dirty="0" smtClean="0"/>
              <a:t> 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File:Umayyad750ADloc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96752"/>
            <a:ext cx="7620000" cy="4968552"/>
          </a:xfrm>
          <a:prstGeom prst="rect">
            <a:avLst/>
          </a:prstGeom>
          <a:noFill/>
        </p:spPr>
      </p:pic>
      <p:sp>
        <p:nvSpPr>
          <p:cNvPr id="3" name="Suorakulmio 2"/>
          <p:cNvSpPr/>
          <p:nvPr/>
        </p:nvSpPr>
        <p:spPr>
          <a:xfrm>
            <a:off x="1403648" y="18864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Umayyad</a:t>
            </a:r>
            <a:r>
              <a:rPr lang="fi-FI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Caliphate</a:t>
            </a:r>
            <a:r>
              <a:rPr lang="fi-FI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i-FI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  <a:r>
              <a:rPr lang="fi-FI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750)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Ficheiro:Map of expansion of Caliphate-pt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764704"/>
            <a:ext cx="7620000" cy="4991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115616" y="260648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Battle</a:t>
            </a:r>
            <a:r>
              <a:rPr lang="fi-FI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fi-FI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Tours</a:t>
            </a:r>
            <a:r>
              <a:rPr lang="fi-FI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</a:t>
            </a:r>
            <a:r>
              <a:rPr lang="fi-FI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  <a:r>
              <a:rPr lang="fi-FI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732</a:t>
            </a:r>
          </a:p>
          <a:p>
            <a:r>
              <a:rPr lang="fi-FI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Battle</a:t>
            </a:r>
            <a:r>
              <a:rPr lang="fi-FI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fi-FI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Poitiers</a:t>
            </a:r>
            <a:endParaRPr lang="fi-FI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2946" name="Picture 2" descr="File:Frankish Empire 481 to 814-en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66849"/>
            <a:ext cx="7620000" cy="4698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736</Words>
  <Application>Microsoft Office PowerPoint</Application>
  <PresentationFormat>On-screen Show (4:3)</PresentationFormat>
  <Paragraphs>164</Paragraphs>
  <Slides>49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Office-teema</vt:lpstr>
      <vt:lpstr>PowerPoint Presentation</vt:lpstr>
      <vt:lpstr>PowerPoint Presentation</vt:lpstr>
      <vt:lpstr>PowerPoint Presentation</vt:lpstr>
      <vt:lpstr>PowerPoint Presentation</vt:lpstr>
      <vt:lpstr>PORTUGAL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Treaty of Tordesillas</vt:lpstr>
      <vt:lpstr>PowerPoint Presentation</vt:lpstr>
      <vt:lpstr>PowerPoint Presentation</vt:lpstr>
      <vt:lpstr>Pedro Álvares Cabral</vt:lpstr>
      <vt:lpstr>Portuguese Empire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PORTUGAL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Miguel López</dc:creator>
  <cp:lastModifiedBy>Lopez Sanchez Miguel</cp:lastModifiedBy>
  <cp:revision>116</cp:revision>
  <dcterms:created xsi:type="dcterms:W3CDTF">2012-02-28T09:32:23Z</dcterms:created>
  <dcterms:modified xsi:type="dcterms:W3CDTF">2015-03-12T16:01:14Z</dcterms:modified>
</cp:coreProperties>
</file>