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6" r:id="rId3"/>
    <p:sldId id="287" r:id="rId4"/>
    <p:sldId id="288" r:id="rId5"/>
    <p:sldId id="277" r:id="rId6"/>
    <p:sldId id="278" r:id="rId7"/>
    <p:sldId id="285" r:id="rId8"/>
    <p:sldId id="269" r:id="rId9"/>
    <p:sldId id="273" r:id="rId10"/>
    <p:sldId id="272" r:id="rId11"/>
    <p:sldId id="275" r:id="rId12"/>
    <p:sldId id="276" r:id="rId13"/>
    <p:sldId id="299" r:id="rId14"/>
    <p:sldId id="293" r:id="rId15"/>
    <p:sldId id="279" r:id="rId16"/>
    <p:sldId id="302" r:id="rId17"/>
    <p:sldId id="289" r:id="rId18"/>
    <p:sldId id="297" r:id="rId19"/>
    <p:sldId id="280" r:id="rId20"/>
    <p:sldId id="284" r:id="rId21"/>
    <p:sldId id="290" r:id="rId22"/>
    <p:sldId id="295" r:id="rId23"/>
    <p:sldId id="292" r:id="rId24"/>
    <p:sldId id="298" r:id="rId25"/>
    <p:sldId id="291" r:id="rId26"/>
    <p:sldId id="294" r:id="rId27"/>
    <p:sldId id="300" r:id="rId2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ISTAJA" initials="O" lastIdx="1" clrIdx="0">
    <p:extLst>
      <p:ext uri="{19B8F6BF-5375-455C-9EA6-DF929625EA0E}">
        <p15:presenceInfo xmlns:p15="http://schemas.microsoft.com/office/powerpoint/2012/main" userId="OMISTA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0"/>
  </p:normalViewPr>
  <p:slideViewPr>
    <p:cSldViewPr>
      <p:cViewPr varScale="1">
        <p:scale>
          <a:sx n="85" d="100"/>
          <a:sy n="85" d="100"/>
        </p:scale>
        <p:origin x="15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F533E-FF79-4C42-970F-AB52292D12F2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6176A-DF1E-42C4-9117-C8B46C39ED25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SvSS7bIu1D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@christinaabken/portfolio" TargetMode="External"/><Relationship Id="rId4" Type="http://schemas.openxmlformats.org/officeDocument/2006/relationships/hyperlink" Target="https://unsplash.com/s/photos/chichen-itza-%2C-yucatan%2C-mexic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i.wikipedia.org/wiki/Abd_ar-Rahman_I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ia-map-indian-reservations-usa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.mx/d_corea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060202203222/http:/visibleearth.nasa.gov/view_rec.php?id=243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ommons:CRT/Mexico#Freedom_of_panorama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lopez.semiotics@protonmail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Bosonic_dressi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Lua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4D7AE88-74B5-4D29-A5B4-BDCC8730FDD4}"/>
              </a:ext>
            </a:extLst>
          </p:cNvPr>
          <p:cNvSpPr/>
          <p:nvPr/>
        </p:nvSpPr>
        <p:spPr>
          <a:xfrm>
            <a:off x="2051720" y="4869160"/>
            <a:ext cx="69127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419" b="1" dirty="0">
              <a:solidFill>
                <a:srgbClr val="002060"/>
              </a:solidFill>
            </a:endParaRPr>
          </a:p>
          <a:p>
            <a:r>
              <a:rPr lang="es-419" b="1" dirty="0">
                <a:solidFill>
                  <a:srgbClr val="002060"/>
                </a:solidFill>
              </a:rPr>
              <a:t>		Miguel López</a:t>
            </a:r>
          </a:p>
          <a:p>
            <a:r>
              <a:rPr lang="fi-FI" dirty="0"/>
              <a:t>		</a:t>
            </a:r>
            <a:r>
              <a:rPr lang="fi-FI" sz="1600" dirty="0"/>
              <a:t>Monikielisen akateemisen viestinnän keskus</a:t>
            </a:r>
          </a:p>
          <a:p>
            <a:r>
              <a:rPr lang="fi-FI" sz="1600" dirty="0"/>
              <a:t>		Jyväskylän yliopisto</a:t>
            </a:r>
          </a:p>
          <a:p>
            <a:endParaRPr lang="es-419" dirty="0"/>
          </a:p>
          <a:p>
            <a:r>
              <a:rPr lang="es-419" dirty="0"/>
              <a:t>Vídeo: </a:t>
            </a:r>
            <a:r>
              <a:rPr lang="es-419" dirty="0">
                <a:hlinkClick r:id="rId2"/>
              </a:rPr>
              <a:t>https://youtu.be/SvSS7bIu1DM</a:t>
            </a:r>
            <a:endParaRPr lang="es-419" dirty="0"/>
          </a:p>
          <a:p>
            <a:endParaRPr lang="es-419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F10871B-D61D-4C35-AB6E-B8F79FDF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508590"/>
            <a:ext cx="5832649" cy="397584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6E53A7FA-BBF6-438D-B76E-B70AB9B2C35D}"/>
              </a:ext>
            </a:extLst>
          </p:cNvPr>
          <p:cNvSpPr/>
          <p:nvPr/>
        </p:nvSpPr>
        <p:spPr>
          <a:xfrm>
            <a:off x="755576" y="3567946"/>
            <a:ext cx="53228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dirty="0">
              <a:solidFill>
                <a:srgbClr val="0000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sz="1100" b="1" dirty="0">
              <a:solidFill>
                <a:srgbClr val="00206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sz="1100" b="1" dirty="0">
              <a:solidFill>
                <a:srgbClr val="00206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11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Chichen</a:t>
            </a:r>
            <a:r>
              <a:rPr lang="fi-FI" sz="11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sz="11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Itza</a:t>
            </a:r>
            <a:r>
              <a:rPr lang="fi-FI" sz="11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, </a:t>
            </a:r>
            <a:r>
              <a:rPr lang="fi-FI" sz="11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Yucatán</a:t>
            </a:r>
            <a:r>
              <a:rPr lang="fi-FI" sz="11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México</a:t>
            </a:r>
            <a:endParaRPr lang="fi-FI" sz="1100" b="1" dirty="0">
              <a:solidFill>
                <a:srgbClr val="002060"/>
              </a:solidFill>
            </a:endParaRPr>
          </a:p>
          <a:p>
            <a:r>
              <a:rPr lang="fi-FI" sz="1000" dirty="0">
                <a:solidFill>
                  <a:srgbClr val="002060"/>
                </a:solidFill>
              </a:rPr>
              <a:t>Foto: </a:t>
            </a:r>
            <a:r>
              <a:rPr lang="fi-FI" sz="10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christinaabken.com</a:t>
            </a:r>
            <a:endParaRPr lang="fi-FI" sz="1000" dirty="0">
              <a:solidFill>
                <a:srgbClr val="002060"/>
              </a:solidFill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6A431A7D-908E-45FB-B334-18943669028B}"/>
              </a:ext>
            </a:extLst>
          </p:cNvPr>
          <p:cNvSpPr/>
          <p:nvPr/>
        </p:nvSpPr>
        <p:spPr>
          <a:xfrm rot="10800000" flipV="1">
            <a:off x="6588224" y="2043997"/>
            <a:ext cx="2535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Latinalainen Amerikka</a:t>
            </a:r>
            <a:endParaRPr lang="fi-FI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i-FI" i="1" dirty="0">
                <a:solidFill>
                  <a:srgbClr val="000000"/>
                </a:solidFill>
                <a:latin typeface="Arial" panose="020B0604020202020204" pitchFamily="34" charset="0"/>
              </a:rPr>
              <a:t> Hierarkia ja rasismi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0814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7F6C16E-9361-433C-B97B-C3D3221F8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04007"/>
            <a:ext cx="4273887" cy="62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D21DB03-B0F6-41D4-B351-7A62F94C9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705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38C8BA9B-9A31-4854-A3DB-E77EF3B0DFE0}"/>
              </a:ext>
            </a:extLst>
          </p:cNvPr>
          <p:cNvSpPr/>
          <p:nvPr/>
        </p:nvSpPr>
        <p:spPr>
          <a:xfrm rot="10800000" flipV="1">
            <a:off x="179512" y="-314835"/>
            <a:ext cx="896448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               	</a:t>
            </a:r>
          </a:p>
          <a:p>
            <a:r>
              <a:rPr lang="fi-FI" sz="2400" b="1" dirty="0">
                <a:solidFill>
                  <a:srgbClr val="00B050"/>
                </a:solidFill>
              </a:rPr>
              <a:t>                             </a:t>
            </a:r>
            <a:r>
              <a:rPr lang="fi-FI" sz="2800" b="1" dirty="0" err="1">
                <a:solidFill>
                  <a:srgbClr val="00B050"/>
                </a:solidFill>
              </a:rPr>
              <a:t>Umaijadien</a:t>
            </a:r>
            <a:r>
              <a:rPr lang="fi-FI" sz="2800" b="1" dirty="0">
                <a:solidFill>
                  <a:srgbClr val="00B050"/>
                </a:solidFill>
              </a:rPr>
              <a:t> kalifaatti </a:t>
            </a:r>
            <a:r>
              <a:rPr lang="fi-FI" sz="2800" dirty="0"/>
              <a:t>(n. 750)</a:t>
            </a:r>
          </a:p>
          <a:p>
            <a:r>
              <a:rPr lang="es-ES" sz="2400" b="1" dirty="0"/>
              <a:t>                          Califato omeya </a:t>
            </a:r>
            <a:r>
              <a:rPr lang="es-ES" sz="2400" dirty="0"/>
              <a:t>(</a:t>
            </a:r>
            <a:r>
              <a:rPr lang="ar-AE" sz="2400" dirty="0">
                <a:solidFill>
                  <a:srgbClr val="00B050"/>
                </a:solidFill>
              </a:rPr>
              <a:t>بنو أمية‎ </a:t>
            </a:r>
            <a:r>
              <a:rPr lang="fi-FI" sz="2400" i="1" dirty="0" err="1"/>
              <a:t>banū</a:t>
            </a:r>
            <a:r>
              <a:rPr lang="fi-FI" sz="2400" i="1" dirty="0"/>
              <a:t> </a:t>
            </a:r>
            <a:r>
              <a:rPr lang="fi-FI" sz="2400" i="1" dirty="0" err="1"/>
              <a:t>umayya</a:t>
            </a:r>
            <a:r>
              <a:rPr lang="fi-FI" sz="2400" dirty="0"/>
              <a:t>)</a:t>
            </a:r>
            <a:endParaRPr lang="es-ES" sz="2400" b="1" dirty="0"/>
          </a:p>
          <a:p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E3FC8BE-CB8E-4FF1-ACC6-FCBC3FA3E6B1}"/>
              </a:ext>
            </a:extLst>
          </p:cNvPr>
          <p:cNvSpPr/>
          <p:nvPr/>
        </p:nvSpPr>
        <p:spPr>
          <a:xfrm>
            <a:off x="467544" y="5805264"/>
            <a:ext cx="79928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b="1" dirty="0">
                <a:solidFill>
                  <a:srgbClr val="00B050"/>
                </a:solidFill>
              </a:rPr>
              <a:t>الأندلس</a:t>
            </a:r>
            <a:r>
              <a:rPr lang="fi-FI" sz="3200" b="1" dirty="0">
                <a:solidFill>
                  <a:srgbClr val="00B050"/>
                </a:solidFill>
              </a:rPr>
              <a:t>     </a:t>
            </a:r>
            <a:r>
              <a:rPr lang="fi-FI" dirty="0"/>
              <a:t> </a:t>
            </a:r>
            <a:r>
              <a:rPr lang="fi-FI" sz="2800" dirty="0" err="1"/>
              <a:t>Al-Andalus</a:t>
            </a:r>
            <a:r>
              <a:rPr lang="fi-FI" dirty="0"/>
              <a:t>      </a:t>
            </a:r>
            <a:r>
              <a:rPr lang="fi-FI" dirty="0" err="1">
                <a:hlinkClick r:id="rId2" tooltip="Abd ar-Rahman 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Abd-ar</a:t>
            </a:r>
            <a:r>
              <a:rPr lang="fi-FI" dirty="0">
                <a:hlinkClick r:id="rId2" tooltip="Abd ar-Rahman 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dirty="0" err="1">
                <a:hlinkClick r:id="rId2" tooltip="Abd ar-Rahman 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Rahman</a:t>
            </a:r>
            <a:r>
              <a:rPr lang="fi-FI" dirty="0">
                <a:hlinkClick r:id="rId2" tooltip="Abd ar-Rahman 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</a:t>
            </a:r>
            <a:r>
              <a:rPr lang="fi-FI" dirty="0"/>
              <a:t> (756–788) </a:t>
            </a:r>
          </a:p>
          <a:p>
            <a:r>
              <a:rPr lang="fi-FI" dirty="0"/>
              <a:t>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255078D-3AC8-4FEC-BE1D-F87703AF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9" y="1628800"/>
            <a:ext cx="9075730" cy="416443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65F626B-BC92-47D4-A50C-01E0E67E804A}"/>
              </a:ext>
            </a:extLst>
          </p:cNvPr>
          <p:cNvSpPr/>
          <p:nvPr/>
        </p:nvSpPr>
        <p:spPr>
          <a:xfrm rot="10800000" flipH="1" flipV="1">
            <a:off x="5148064" y="6309319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         </a:t>
            </a:r>
            <a:r>
              <a:rPr lang="fi-FI" sz="1400" dirty="0" err="1"/>
              <a:t>Fuente</a:t>
            </a:r>
            <a:r>
              <a:rPr lang="fi-FI" sz="1400" dirty="0"/>
              <a:t>: Wikimedia </a:t>
            </a:r>
            <a:r>
              <a:rPr lang="fi-FI" sz="1400" dirty="0" err="1"/>
              <a:t>Commons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420183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A2DDCA-A6A9-446E-9E76-FA237113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Reino </a:t>
            </a:r>
            <a:r>
              <a:rPr lang="fi-FI" dirty="0" err="1"/>
              <a:t>nazarí</a:t>
            </a:r>
            <a:r>
              <a:rPr lang="fi-FI" dirty="0"/>
              <a:t> de Granada</a:t>
            </a:r>
            <a:br>
              <a:rPr lang="fi-FI" dirty="0"/>
            </a:br>
            <a:r>
              <a:rPr lang="fi-FI" sz="3200" dirty="0" err="1"/>
              <a:t>Nasridien</a:t>
            </a:r>
            <a:r>
              <a:rPr lang="fi-FI" sz="3200" dirty="0"/>
              <a:t> dynastia- Muhammad XII (</a:t>
            </a:r>
            <a:r>
              <a:rPr lang="fi-FI" sz="3200" dirty="0" err="1"/>
              <a:t>Boabdil</a:t>
            </a:r>
            <a:r>
              <a:rPr lang="fi-FI" sz="3200" dirty="0"/>
              <a:t>)</a:t>
            </a:r>
            <a:br>
              <a:rPr lang="fi-FI" sz="3200" b="1" dirty="0"/>
            </a:br>
            <a:endParaRPr lang="en-US" sz="32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5982CEB-1F5D-4ECC-AE8F-D8566421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63" y="1796136"/>
            <a:ext cx="7574833" cy="4525963"/>
          </a:xfrm>
          <a:prstGeom prst="rect">
            <a:avLst/>
          </a:prstGeom>
          <a:noFill/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D05A8723-BBB9-461C-8B59-B694CECCF7F6}"/>
              </a:ext>
            </a:extLst>
          </p:cNvPr>
          <p:cNvSpPr/>
          <p:nvPr/>
        </p:nvSpPr>
        <p:spPr>
          <a:xfrm rot="10800000" flipV="1">
            <a:off x="2699792" y="6322099"/>
            <a:ext cx="5659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Fuente: GFDL / Creative Commons – Attribution – Share-Alike – 2.5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24821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AE10DDA-A490-471E-A98A-7256FF123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4" r="-2" b="-2"/>
          <a:stretch/>
        </p:blipFill>
        <p:spPr>
          <a:xfrm>
            <a:off x="971600" y="764705"/>
            <a:ext cx="7416824" cy="5579652"/>
          </a:xfrm>
          <a:prstGeom prst="rect">
            <a:avLst/>
          </a:prstGeom>
          <a:noFill/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980F9C9-AC37-44BD-81A2-2BF6BCCC2637}"/>
              </a:ext>
            </a:extLst>
          </p:cNvPr>
          <p:cNvSpPr/>
          <p:nvPr/>
        </p:nvSpPr>
        <p:spPr>
          <a:xfrm>
            <a:off x="971600" y="4653136"/>
            <a:ext cx="770485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sz="1600" dirty="0"/>
          </a:p>
          <a:p>
            <a:r>
              <a:rPr lang="es-ES" sz="1600" dirty="0"/>
              <a:t>Fuente: Recreación de la llegada de Cristóbal Colón a La Española en 1492. Biblioteca del Congreso de Estados Unidos </a:t>
            </a:r>
            <a:endParaRPr lang="fi-FI" sz="1600" dirty="0"/>
          </a:p>
          <a:p>
            <a:endParaRPr lang="es-ES" dirty="0"/>
          </a:p>
          <a:p>
            <a:r>
              <a:rPr lang="es-ES" dirty="0"/>
              <a:t>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A92FAE4-7560-4020-BBA5-F23C125FB1D8}"/>
              </a:ext>
            </a:extLst>
          </p:cNvPr>
          <p:cNvSpPr/>
          <p:nvPr/>
        </p:nvSpPr>
        <p:spPr>
          <a:xfrm>
            <a:off x="1259632" y="0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                         </a:t>
            </a:r>
            <a:r>
              <a:rPr lang="fi-FI" sz="2800" b="1" dirty="0" err="1">
                <a:solidFill>
                  <a:srgbClr val="002060"/>
                </a:solidFill>
              </a:rPr>
              <a:t>Primer</a:t>
            </a:r>
            <a:r>
              <a:rPr lang="fi-FI" sz="2800" b="1" dirty="0">
                <a:solidFill>
                  <a:srgbClr val="002060"/>
                </a:solidFill>
              </a:rPr>
              <a:t> </a:t>
            </a:r>
            <a:r>
              <a:rPr lang="fi-FI" sz="2800" b="1" dirty="0" err="1">
                <a:solidFill>
                  <a:srgbClr val="002060"/>
                </a:solidFill>
              </a:rPr>
              <a:t>contacto</a:t>
            </a:r>
            <a:endParaRPr lang="fi-FI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1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984078C-0764-44FC-9DA4-BDF9D3B03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0"/>
          <a:stretch/>
        </p:blipFill>
        <p:spPr>
          <a:xfrm>
            <a:off x="187188" y="980728"/>
            <a:ext cx="8604428" cy="5589240"/>
          </a:xfrm>
          <a:prstGeom prst="rect">
            <a:avLst/>
          </a:prstGeom>
          <a:noFill/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19EEB964-85BC-4695-876E-E737DAB51671}"/>
              </a:ext>
            </a:extLst>
          </p:cNvPr>
          <p:cNvSpPr/>
          <p:nvPr/>
        </p:nvSpPr>
        <p:spPr>
          <a:xfrm rot="10800000" flipH="1" flipV="1">
            <a:off x="5580112" y="6507428"/>
            <a:ext cx="301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Tekijätiedot</a:t>
            </a:r>
            <a:r>
              <a:rPr lang="fi-FI" dirty="0"/>
              <a:t>: </a:t>
            </a:r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Domain</a:t>
            </a:r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023F187-A7B8-495C-B7EC-493FAAF7BCFD}"/>
              </a:ext>
            </a:extLst>
          </p:cNvPr>
          <p:cNvSpPr/>
          <p:nvPr/>
        </p:nvSpPr>
        <p:spPr>
          <a:xfrm>
            <a:off x="179512" y="188641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rgbClr val="C00000"/>
                </a:solidFill>
              </a:rPr>
              <a:t>Pohjoisen kolonisaatio verrattuna etelän kolonisaatioon</a:t>
            </a:r>
          </a:p>
          <a:p>
            <a:r>
              <a:rPr lang="fi-FI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                                    </a:t>
            </a:r>
            <a:r>
              <a:rPr lang="fi-FI" sz="2800" b="1" dirty="0">
                <a:solidFill>
                  <a:srgbClr val="C00000"/>
                </a:solidFill>
              </a:rPr>
              <a:t>   </a:t>
            </a: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mestitsit</a:t>
            </a:r>
            <a:endParaRPr lang="fi-FI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89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D84A1E4-D66A-42FB-BE50-229C11D1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fi-FI" b="1" dirty="0"/>
            </a:br>
            <a:r>
              <a:rPr lang="fi-FI" b="1" dirty="0" err="1"/>
              <a:t>Tordesillasin</a:t>
            </a:r>
            <a:r>
              <a:rPr lang="fi-FI" b="1" dirty="0"/>
              <a:t> sopimus</a:t>
            </a:r>
            <a:br>
              <a:rPr lang="fi-FI" b="1" dirty="0"/>
            </a:br>
            <a:r>
              <a:rPr lang="es-ES" b="1" i="1" dirty="0">
                <a:solidFill>
                  <a:srgbClr val="002060"/>
                </a:solidFill>
              </a:rPr>
              <a:t>Tratado de Tordesillas</a:t>
            </a:r>
            <a:br>
              <a:rPr lang="fi-FI" b="1" dirty="0"/>
            </a:b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846406C-0A06-48D1-BAEE-27B70C20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81" y="1600200"/>
            <a:ext cx="329263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53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F47FD6B-433F-4C04-8DB7-D78947A5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53" y="332656"/>
            <a:ext cx="4716016" cy="608949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FD8A599-86BF-4660-8CC8-EE4ECC0187CD}"/>
              </a:ext>
            </a:extLst>
          </p:cNvPr>
          <p:cNvSpPr txBox="1"/>
          <p:nvPr/>
        </p:nvSpPr>
        <p:spPr>
          <a:xfrm>
            <a:off x="5076056" y="5877272"/>
            <a:ext cx="272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sz="14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fi-FI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Diego </a:t>
            </a:r>
            <a:r>
              <a:rPr lang="fi-FI" sz="1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Coreas</a:t>
            </a:r>
            <a:r>
              <a:rPr lang="fi-FI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Pinterest</a:t>
            </a:r>
          </a:p>
          <a:p>
            <a:endParaRPr lang="fi-FI" sz="1400" dirty="0"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F1CF58A-DA7D-4359-A878-1EBB0B708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97" y="672067"/>
            <a:ext cx="4213087" cy="5750087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AE5D23E9-B89B-4340-8D85-7556B1E69C69}"/>
              </a:ext>
            </a:extLst>
          </p:cNvPr>
          <p:cNvSpPr/>
          <p:nvPr/>
        </p:nvSpPr>
        <p:spPr>
          <a:xfrm>
            <a:off x="214897" y="180509"/>
            <a:ext cx="4884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/>
              <a:t>              Hierarkia</a:t>
            </a:r>
          </a:p>
        </p:txBody>
      </p:sp>
    </p:spTree>
    <p:extLst>
      <p:ext uri="{BB962C8B-B14F-4D97-AF65-F5344CB8AC3E}">
        <p14:creationId xmlns:p14="http://schemas.microsoft.com/office/powerpoint/2010/main" val="150502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7CB9B1B-E6D5-48C8-9E27-3B3CC997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3276329" cy="453650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A483958F-AA13-40C0-9A97-7B49BEE1F1E8}"/>
              </a:ext>
            </a:extLst>
          </p:cNvPr>
          <p:cNvSpPr/>
          <p:nvPr/>
        </p:nvSpPr>
        <p:spPr>
          <a:xfrm rot="10800000" flipH="1" flipV="1">
            <a:off x="0" y="5721763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           </a:t>
            </a:r>
          </a:p>
          <a:p>
            <a:endParaRPr lang="fi-FI" dirty="0"/>
          </a:p>
          <a:p>
            <a:r>
              <a:rPr lang="fi-FI" dirty="0"/>
              <a:t>              </a:t>
            </a:r>
            <a:r>
              <a:rPr lang="fi-FI" dirty="0" err="1"/>
              <a:t>Fuente</a:t>
            </a:r>
            <a:r>
              <a:rPr lang="fi-FI" dirty="0"/>
              <a:t>: </a:t>
            </a:r>
            <a:r>
              <a:rPr lang="fi-FI" dirty="0" err="1"/>
              <a:t>Codex</a:t>
            </a:r>
            <a:r>
              <a:rPr lang="fi-FI" dirty="0"/>
              <a:t> </a:t>
            </a:r>
            <a:r>
              <a:rPr lang="fi-FI" dirty="0" err="1"/>
              <a:t>Kingsborough</a:t>
            </a:r>
            <a:r>
              <a:rPr lang="fi-FI" dirty="0"/>
              <a:t> 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DE06D84-8ABA-4DA1-9E2A-A7C4EE992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958" y="1628800"/>
            <a:ext cx="3429977" cy="486433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9531404-B4D2-4B85-9172-C28A2C1490F1}"/>
              </a:ext>
            </a:extLst>
          </p:cNvPr>
          <p:cNvSpPr/>
          <p:nvPr/>
        </p:nvSpPr>
        <p:spPr>
          <a:xfrm>
            <a:off x="1187624" y="364870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/>
              <a:t>Encomienda</a:t>
            </a:r>
            <a:r>
              <a:rPr lang="es-ES" b="1" dirty="0"/>
              <a:t>: clasismo, fuerza laboral y cristianismo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CB5512B-34F4-4ACE-8B9C-69BE7B2711A6}"/>
              </a:ext>
            </a:extLst>
          </p:cNvPr>
          <p:cNvSpPr/>
          <p:nvPr/>
        </p:nvSpPr>
        <p:spPr>
          <a:xfrm flipH="1">
            <a:off x="5365262" y="1196752"/>
            <a:ext cx="2375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       </a:t>
            </a:r>
            <a:r>
              <a:rPr lang="fi-FI" b="1" dirty="0" err="1"/>
              <a:t>Encomendero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537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214A249-1CBC-422B-849B-6242E3975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22" y="260648"/>
            <a:ext cx="4734956" cy="5971963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4CADBCC3-2F99-416F-AA00-20F1582869C2}"/>
              </a:ext>
            </a:extLst>
          </p:cNvPr>
          <p:cNvSpPr/>
          <p:nvPr/>
        </p:nvSpPr>
        <p:spPr>
          <a:xfrm>
            <a:off x="539552" y="57332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sz="1200" dirty="0"/>
              <a:t>                                                                                                             </a:t>
            </a:r>
            <a:r>
              <a:rPr lang="fi-FI" sz="1200" dirty="0" err="1"/>
              <a:t>Fuente</a:t>
            </a:r>
            <a:r>
              <a:rPr lang="fi-FI" sz="1200" dirty="0"/>
              <a:t>: NASA - </a:t>
            </a:r>
            <a:r>
              <a:rPr lang="fi-FI" sz="1200" dirty="0">
                <a:hlinkClick r:id="rId3"/>
              </a:rPr>
              <a:t>http://visibleearth.nasa.gov/view_rec.php?id=2433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27671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801AFB-30D8-42CF-AF67-47E09A77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 dirty="0"/>
              <a:t>Kuninkaan veroviidennes</a:t>
            </a:r>
            <a:br>
              <a:rPr lang="fi-FI" sz="3700" b="1" dirty="0"/>
            </a:br>
            <a:r>
              <a:rPr lang="fi-FI" sz="3700" b="1" dirty="0"/>
              <a:t>(</a:t>
            </a:r>
            <a:r>
              <a:rPr lang="fi-FI" sz="3700" b="1" dirty="0" err="1"/>
              <a:t>El</a:t>
            </a:r>
            <a:r>
              <a:rPr lang="fi-FI" sz="3700" b="1" dirty="0"/>
              <a:t> </a:t>
            </a:r>
            <a:r>
              <a:rPr lang="fi-FI" sz="3700" b="1" dirty="0" err="1"/>
              <a:t>quinto</a:t>
            </a:r>
            <a:r>
              <a:rPr lang="fi-FI" sz="3700" b="1" dirty="0"/>
              <a:t> </a:t>
            </a:r>
            <a:r>
              <a:rPr lang="fi-FI" sz="3700" b="1" dirty="0" err="1"/>
              <a:t>real</a:t>
            </a:r>
            <a:r>
              <a:rPr lang="fi-FI" sz="3700" b="1" dirty="0"/>
              <a:t>)</a:t>
            </a:r>
            <a:endParaRPr lang="en-US" sz="37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F620F08-64D3-4155-9CC0-818830409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5" b="23387"/>
          <a:stretch/>
        </p:blipFill>
        <p:spPr>
          <a:xfrm>
            <a:off x="611560" y="1417638"/>
            <a:ext cx="8229600" cy="4525963"/>
          </a:xfrm>
          <a:prstGeom prst="rect">
            <a:avLst/>
          </a:prstGeom>
          <a:noFill/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D4C3C23E-1D87-4C7B-AF63-B4FD93E33698}"/>
              </a:ext>
            </a:extLst>
          </p:cNvPr>
          <p:cNvSpPr/>
          <p:nvPr/>
        </p:nvSpPr>
        <p:spPr>
          <a:xfrm>
            <a:off x="457200" y="6028144"/>
            <a:ext cx="6121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Palacio Nacional de la Ciudad de México. Mural de Diego Rivera</a:t>
            </a:r>
          </a:p>
          <a:p>
            <a:r>
              <a:rPr lang="es-ES" dirty="0"/>
              <a:t>Explotación de México por los conquistadores españoles</a:t>
            </a:r>
            <a:endParaRPr lang="pt-BR" dirty="0">
              <a:hlinkClick r:id="rId3" tooltip="Commons:CRT/Mexico"/>
            </a:endParaRPr>
          </a:p>
          <a:p>
            <a:r>
              <a:rPr lang="pt-BR" dirty="0">
                <a:hlinkClick r:id="rId3" tooltip="Commons:CRT/Mexico"/>
              </a:rPr>
              <a:t>COM:CRT/</a:t>
            </a:r>
            <a:r>
              <a:rPr lang="pt-BR" dirty="0" err="1">
                <a:hlinkClick r:id="rId3" tooltip="Commons:CRT/Mexico"/>
              </a:rPr>
              <a:t>Mexico#Freedom</a:t>
            </a:r>
            <a:r>
              <a:rPr lang="pt-BR" dirty="0">
                <a:hlinkClick r:id="rId3" tooltip="Commons:CRT/Mexico"/>
              </a:rPr>
              <a:t> </a:t>
            </a:r>
            <a:r>
              <a:rPr lang="pt-BR" dirty="0" err="1">
                <a:hlinkClick r:id="rId3" tooltip="Commons:CRT/Mexico"/>
              </a:rPr>
              <a:t>of</a:t>
            </a:r>
            <a:r>
              <a:rPr lang="pt-BR" dirty="0">
                <a:hlinkClick r:id="rId3" tooltip="Commons:CRT/Mexico"/>
              </a:rPr>
              <a:t> panorama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52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3757513-CCEF-4501-9456-0C6DE7E30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B357D8E-560A-491C-B998-CCA98068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Brasilia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6FE76017-7DFD-4733-B8BE-F2FD88138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1831"/>
          <a:stretch/>
        </p:blipFill>
        <p:spPr>
          <a:xfrm>
            <a:off x="251520" y="1388317"/>
            <a:ext cx="3662482" cy="4104456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C63F07E-1577-443D-AF79-E0CD39B54E71}"/>
              </a:ext>
            </a:extLst>
          </p:cNvPr>
          <p:cNvSpPr txBox="1"/>
          <p:nvPr/>
        </p:nvSpPr>
        <p:spPr>
          <a:xfrm>
            <a:off x="3914002" y="1268760"/>
            <a:ext cx="4772798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</a:pPr>
            <a:r>
              <a:rPr lang="fi-FI" sz="2800" dirty="0" err="1">
                <a:solidFill>
                  <a:srgbClr val="002060"/>
                </a:solidFill>
              </a:rPr>
              <a:t>Jair</a:t>
            </a:r>
            <a:r>
              <a:rPr lang="fi-FI" sz="2800" dirty="0">
                <a:solidFill>
                  <a:srgbClr val="002060"/>
                </a:solidFill>
              </a:rPr>
              <a:t> </a:t>
            </a:r>
            <a:r>
              <a:rPr lang="fi-FI" sz="2800" dirty="0" err="1">
                <a:solidFill>
                  <a:srgbClr val="002060"/>
                </a:solidFill>
              </a:rPr>
              <a:t>Bolsonaro</a:t>
            </a:r>
            <a:endParaRPr lang="fi-FI" sz="2800" dirty="0">
              <a:solidFill>
                <a:srgbClr val="002060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A1A947A-14C0-4F36-868A-6754F69E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002" y="1864715"/>
            <a:ext cx="5124375" cy="3628058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A59E17E4-9A52-4B54-BD4F-F3451B38FB70}"/>
              </a:ext>
            </a:extLst>
          </p:cNvPr>
          <p:cNvSpPr/>
          <p:nvPr/>
        </p:nvSpPr>
        <p:spPr>
          <a:xfrm rot="10800000" flipV="1">
            <a:off x="3059831" y="5786498"/>
            <a:ext cx="597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                Jean </a:t>
            </a:r>
            <a:r>
              <a:rPr lang="fi-FI" dirty="0" err="1"/>
              <a:t>Baptiste</a:t>
            </a:r>
            <a:r>
              <a:rPr lang="fi-FI" dirty="0"/>
              <a:t> </a:t>
            </a:r>
            <a:r>
              <a:rPr lang="fi-FI" dirty="0" err="1"/>
              <a:t>Debret</a:t>
            </a:r>
            <a:r>
              <a:rPr lang="fi-FI" dirty="0"/>
              <a:t>, </a:t>
            </a:r>
            <a:r>
              <a:rPr lang="fi-FI" i="1" dirty="0"/>
              <a:t>Orjakauppias</a:t>
            </a:r>
            <a:r>
              <a:rPr lang="fi-FI" dirty="0"/>
              <a:t> noin 1820–1830</a:t>
            </a:r>
          </a:p>
        </p:txBody>
      </p:sp>
    </p:spTree>
    <p:extLst>
      <p:ext uri="{BB962C8B-B14F-4D97-AF65-F5344CB8AC3E}">
        <p14:creationId xmlns:p14="http://schemas.microsoft.com/office/powerpoint/2010/main" val="492688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9505FE6-3AF6-416B-8E79-227A142B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52"/>
            <a:ext cx="9144000" cy="6007568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52E7AE8E-7064-4C8F-81C3-198EFEF3BDD6}"/>
              </a:ext>
            </a:extLst>
          </p:cNvPr>
          <p:cNvSpPr/>
          <p:nvPr/>
        </p:nvSpPr>
        <p:spPr>
          <a:xfrm>
            <a:off x="0" y="63813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Una manifestante con un cartel que dice "Dejen de matarnos" este domingo en una protesta contra la violencia policial en Río de Janeiro .MAURO PIMENTEL / AFP – </a:t>
            </a:r>
            <a:r>
              <a:rPr lang="es-ES" b="1" dirty="0"/>
              <a:t>EL PAÍS Junio-2020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06881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8F13160-DD04-4DD7-A738-86B3E9796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52124" cy="6012990"/>
          </a:xfrm>
          <a:prstGeom prst="rect">
            <a:avLst/>
          </a:prstGeom>
          <a:noFill/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444AB60-DED6-4216-8621-29192E3ED0BA}"/>
              </a:ext>
            </a:extLst>
          </p:cNvPr>
          <p:cNvSpPr/>
          <p:nvPr/>
        </p:nvSpPr>
        <p:spPr>
          <a:xfrm>
            <a:off x="467544" y="609329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Portavoces de la Revuelta de mujeres en la Iglesia presentan la concentración del 1 de marzo - </a:t>
            </a:r>
            <a:r>
              <a:rPr lang="es-ES" b="1" dirty="0"/>
              <a:t>EUROPA PRESS - 2020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127312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43BFF55-AAE1-4724-9E7F-F08BEDE9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" y="102988"/>
            <a:ext cx="9144000" cy="6096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7D6C3D37-65E2-4CD3-8255-3C768665713E}"/>
              </a:ext>
            </a:extLst>
          </p:cNvPr>
          <p:cNvSpPr/>
          <p:nvPr/>
        </p:nvSpPr>
        <p:spPr>
          <a:xfrm>
            <a:off x="22908" y="6198988"/>
            <a:ext cx="872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Una mujer vota en la localidad ecuatoriana de Cuenca en las elecciones presidenciales.  CRISTINA VEGA RHOR / AFP – </a:t>
            </a:r>
            <a:r>
              <a:rPr lang="es-ES" b="1" dirty="0"/>
              <a:t>EL PAÍS 7.2.2021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237957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00A5BB-3F8B-40D6-8233-989F7A84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s-AR" b="1" dirty="0">
                <a:solidFill>
                  <a:srgbClr val="002060"/>
                </a:solidFill>
              </a:rPr>
              <a:t>Países andinos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BE970A5-E006-49FA-A7C1-789839DE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80728"/>
            <a:ext cx="5256583" cy="5427067"/>
          </a:xfrm>
          <a:prstGeom prst="rect">
            <a:avLst/>
          </a:prstGeo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F5644C2-3554-4A59-BBB3-EC1426AC6116}"/>
              </a:ext>
            </a:extLst>
          </p:cNvPr>
          <p:cNvSpPr txBox="1"/>
          <p:nvPr/>
        </p:nvSpPr>
        <p:spPr>
          <a:xfrm>
            <a:off x="3491880" y="6430739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                                    </a:t>
            </a:r>
            <a:r>
              <a:rPr lang="fi-FI" dirty="0" err="1"/>
              <a:t>Fuente</a:t>
            </a:r>
            <a:r>
              <a:rPr lang="fi-FI" dirty="0"/>
              <a:t>: BBC – </a:t>
            </a:r>
            <a:r>
              <a:rPr lang="fi-FI" dirty="0" err="1"/>
              <a:t>Mundo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738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1C8BCA4-F097-4FFC-ADD2-D246EAF6C243}"/>
              </a:ext>
            </a:extLst>
          </p:cNvPr>
          <p:cNvSpPr/>
          <p:nvPr/>
        </p:nvSpPr>
        <p:spPr>
          <a:xfrm>
            <a:off x="0" y="116632"/>
            <a:ext cx="889248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		</a:t>
            </a:r>
            <a:r>
              <a:rPr lang="fi-FI" sz="4000" dirty="0"/>
              <a:t>                 </a:t>
            </a:r>
            <a:r>
              <a:rPr lang="fi-F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Rasismi</a:t>
            </a:r>
          </a:p>
          <a:p>
            <a:endParaRPr lang="fi-FI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i-FI" sz="2400" b="1" i="1" noProof="1"/>
              <a:t>Monet latinalaisamerikkalaiset ovat varmoja siitä, että Latinalaisamerikassa ei ole rasismia ja että se ei kuulu kulttuuriimme. He loukkaantuvat, kun joku ei-latinalaisamerikkalainen puhuu Latinalaisamerikan rasismista</a:t>
            </a:r>
          </a:p>
          <a:p>
            <a:pPr algn="just"/>
            <a:r>
              <a:rPr lang="fi-FI" sz="2400" b="1" i="1" noProof="1">
                <a:sym typeface="Wingdings" panose="05000000000000000000" pitchFamily="2" charset="2"/>
              </a:rPr>
              <a:t>       </a:t>
            </a:r>
            <a:r>
              <a:rPr lang="fi-FI" sz="2400" b="1" i="1" noProof="1"/>
              <a:t> "Se on eurooppalaisten ja yhdysvaltalaisten ongelma”.    </a:t>
            </a:r>
          </a:p>
          <a:p>
            <a:pPr algn="just"/>
            <a:r>
              <a:rPr lang="fi-FI" sz="2400" b="1" i="1" noProof="1"/>
              <a:t>        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i-FI" sz="2400" b="1" i="1" noProof="1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i-FI" sz="2400" b="1" i="1" noProof="1"/>
              <a:t>Rasismin kieltäminen on hyvin huolestuttavaa. Ihmiset pitävät sitä luonnollisena eivätkä ymmärrä sen olevan rasismia. Suutumme, jos meitä kutsutaan rasisteiksi.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i-FI" sz="2400" dirty="0"/>
          </a:p>
          <a:p>
            <a:pPr algn="just"/>
            <a:r>
              <a:rPr lang="fi-FI" sz="2400" dirty="0"/>
              <a:t>				</a:t>
            </a:r>
            <a:r>
              <a:rPr lang="fi-F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Miguel </a:t>
            </a:r>
            <a:r>
              <a:rPr lang="fi-FI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López</a:t>
            </a:r>
            <a:r>
              <a:rPr lang="fi-F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fi-FI" sz="2400" dirty="0"/>
              <a:t>												 				</a:t>
            </a:r>
            <a:r>
              <a:rPr lang="fi-FI" sz="2400" dirty="0">
                <a:hlinkClick r:id="rId2"/>
              </a:rPr>
              <a:t>lopez.semiotics@protonmail.com</a:t>
            </a:r>
            <a:endParaRPr lang="fi-FI" sz="2400" dirty="0"/>
          </a:p>
          <a:p>
            <a:pPr algn="just"/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441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9514093-5AEF-49CD-AD2E-7EC18CF1B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38132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41CC6F7-8324-458A-911E-E4A51ADC3425}"/>
              </a:ext>
            </a:extLst>
          </p:cNvPr>
          <p:cNvSpPr txBox="1"/>
          <p:nvPr/>
        </p:nvSpPr>
        <p:spPr>
          <a:xfrm>
            <a:off x="827584" y="5919663"/>
            <a:ext cx="9865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  <a:hlinkClick r:id="rId3" tooltip="User:Bosonic dress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 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3" tooltip="User:Bosonic dress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Fuente: Bosonic dressing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Oma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0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7777F86-02D9-43A8-81FF-CF878F235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30932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6C762F6-BA01-4B76-B92C-F2D16631C53E}"/>
              </a:ext>
            </a:extLst>
          </p:cNvPr>
          <p:cNvSpPr txBox="1"/>
          <p:nvPr/>
        </p:nvSpPr>
        <p:spPr>
          <a:xfrm>
            <a:off x="1115616" y="6453336"/>
            <a:ext cx="2470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 tooltip="User:Lu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hlinkClick r:id="rId3" tooltip="User:Lu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fi-FI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 tooltip="User:Lu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Luan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3.0</a:t>
            </a:r>
            <a:endParaRPr lang="fi-FI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115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E4EE928-31CE-47DF-ADD9-57789D682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984" y="0"/>
            <a:ext cx="5566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6D63828-CCC8-4376-88C9-03EA4546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05" y="68263"/>
            <a:ext cx="542759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08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837752F0-301D-44F2-94D9-D7D5B195EB81}"/>
              </a:ext>
            </a:extLst>
          </p:cNvPr>
          <p:cNvSpPr/>
          <p:nvPr/>
        </p:nvSpPr>
        <p:spPr>
          <a:xfrm>
            <a:off x="539552" y="692696"/>
            <a:ext cx="71287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/>
              <a:t>Amerikka</a:t>
            </a:r>
          </a:p>
          <a:p>
            <a:r>
              <a:rPr lang="fi-FI" sz="2400" dirty="0"/>
              <a:t>Amerikan manner jakautuu maantieteellisesti kolmeen osaan: </a:t>
            </a:r>
            <a:r>
              <a:rPr lang="fi-FI" sz="2400" dirty="0" err="1"/>
              <a:t>Pohjois</a:t>
            </a:r>
            <a:r>
              <a:rPr lang="fi-FI" sz="2400" dirty="0"/>
              <a:t> – Väli ja Etelä-Amerikka.</a:t>
            </a:r>
            <a:endParaRPr lang="fi-FI" sz="2400" b="1" dirty="0"/>
          </a:p>
          <a:p>
            <a:endParaRPr lang="fi-FI" sz="2400" b="1" dirty="0"/>
          </a:p>
          <a:p>
            <a:r>
              <a:rPr lang="fi-FI" sz="2400" b="1" dirty="0"/>
              <a:t>Pohjois-Amerikka</a:t>
            </a:r>
          </a:p>
          <a:p>
            <a:endParaRPr lang="fi-FI" sz="2400" b="1" dirty="0"/>
          </a:p>
          <a:p>
            <a:r>
              <a:rPr lang="fi-FI" sz="2400" b="1" dirty="0"/>
              <a:t>Etelä-Amerikka</a:t>
            </a:r>
          </a:p>
          <a:p>
            <a:endParaRPr lang="fi-FI" sz="2400" b="1" dirty="0"/>
          </a:p>
          <a:p>
            <a:r>
              <a:rPr lang="fi-FI" sz="2400" b="1" dirty="0" err="1"/>
              <a:t>Ibero</a:t>
            </a:r>
            <a:r>
              <a:rPr lang="fi-FI" sz="2400" b="1" dirty="0"/>
              <a:t>-Amerikka</a:t>
            </a:r>
          </a:p>
          <a:p>
            <a:endParaRPr lang="fi-FI" sz="2400" b="1" dirty="0"/>
          </a:p>
          <a:p>
            <a:r>
              <a:rPr lang="fi-FI" sz="2400" b="1" dirty="0"/>
              <a:t>Latinalainen Amerikka</a:t>
            </a:r>
          </a:p>
          <a:p>
            <a:endParaRPr lang="fi-FI" sz="2400" b="1" dirty="0"/>
          </a:p>
          <a:p>
            <a:r>
              <a:rPr lang="fi-FI" sz="2400" dirty="0"/>
              <a:t>Sana ”latinalainen” </a:t>
            </a:r>
            <a:r>
              <a:rPr lang="fi-FI" sz="2400" dirty="0">
                <a:sym typeface="Wingdings" panose="05000000000000000000" pitchFamily="2" charset="2"/>
              </a:rPr>
              <a:t>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viittaa latinan kieleen pohjautuviin romaanisiin kieliin (esim. </a:t>
            </a:r>
            <a:r>
              <a:rPr lang="fi-FI" sz="2400" dirty="0"/>
              <a:t>espanja, portugali, ranska)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91332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2" y="0"/>
            <a:ext cx="8032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9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CA64AC95-2190-4BC5-B069-FF02FC9E6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6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0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477</Words>
  <Application>Microsoft Office PowerPoint</Application>
  <PresentationFormat>Näytössä katseltava diaesitys (4:3)</PresentationFormat>
  <Paragraphs>85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Reino nazarí de Granada Nasridien dynastia- Muhammad XII (Boabdil) </vt:lpstr>
      <vt:lpstr>PowerPoint-esitys</vt:lpstr>
      <vt:lpstr>PowerPoint-esitys</vt:lpstr>
      <vt:lpstr> Tordesillasin sopimus Tratado de Tordesillas </vt:lpstr>
      <vt:lpstr>PowerPoint-esitys</vt:lpstr>
      <vt:lpstr>PowerPoint-esitys</vt:lpstr>
      <vt:lpstr>Kuninkaan veroviidennes (El quinto real)</vt:lpstr>
      <vt:lpstr>PowerPoint-esitys</vt:lpstr>
      <vt:lpstr>Brasilia</vt:lpstr>
      <vt:lpstr>PowerPoint-esitys</vt:lpstr>
      <vt:lpstr>PowerPoint-esitys</vt:lpstr>
      <vt:lpstr>PowerPoint-esitys</vt:lpstr>
      <vt:lpstr>Países andinos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OMISTAJA</cp:lastModifiedBy>
  <cp:revision>15</cp:revision>
  <dcterms:created xsi:type="dcterms:W3CDTF">2021-02-08T12:26:32Z</dcterms:created>
  <dcterms:modified xsi:type="dcterms:W3CDTF">2021-03-10T08:00:56Z</dcterms:modified>
</cp:coreProperties>
</file>