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4" r:id="rId3"/>
    <p:sldId id="266" r:id="rId4"/>
    <p:sldId id="267" r:id="rId5"/>
    <p:sldId id="265" r:id="rId6"/>
    <p:sldId id="257" r:id="rId7"/>
    <p:sldId id="260" r:id="rId8"/>
    <p:sldId id="259" r:id="rId9"/>
    <p:sldId id="261" r:id="rId10"/>
    <p:sldId id="262" r:id="rId11"/>
    <p:sldId id="263" r:id="rId12"/>
    <p:sldId id="270" r:id="rId13"/>
    <p:sldId id="273" r:id="rId14"/>
    <p:sldId id="272" r:id="rId15"/>
    <p:sldId id="268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4264FD-3825-440A-8E63-7AF54C8B2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34E999C-8D17-4299-B28D-E9063F087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652F92-DCB7-463D-842A-288FD446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81364F-D0E6-4F73-ABB0-08549DC9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AB690D-0F6C-43E9-AC4D-9D063AD5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88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2E0829-3A19-4436-8F1F-253A8572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B4B783C-F0AD-422B-98E0-35D11343C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FA0BFE-76F5-43F5-80EE-D788EE6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7BCAFAE-5443-4CCC-92A3-B30995F5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97EA9D-1E33-4E33-B40A-15AA4521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27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DE753F8-2174-40E3-91CC-414D41EBE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0AB5181-DD87-4F53-8801-78F802A37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1CB34D-99A1-42FD-9094-39C34720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23ABD6-9AB3-4410-931E-499D7E9B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CDEEB2-132B-4CE5-9B7E-4DD4E922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956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0B3824-C957-4938-B933-8362D430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75205D-B091-4461-A3A8-6ADEE2B9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BC0B3B-DDFA-40A9-92E9-96954494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5FD34D-9656-450B-BB73-78C83189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0A3999-DB03-40F3-AE9B-077B4922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4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A44CCC-5434-4962-A9F0-AE141855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84B964-1ED7-4263-962A-8968CCAB5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A016A4-4AE2-4C85-8890-562C7DB3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0AB217-9994-46B8-AAF1-59CFA876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E8B646-D1D8-4413-A212-E8FA674A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555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6A1FB0-46FE-4822-8F91-6DED72F2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AA337B-E20A-4973-98FA-AB99E135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0727C0-F302-4DFD-BE95-85370051D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E79806-F3BA-4F76-B215-8CF880DA5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F0CC516-C836-45B7-BE3D-78AECEA3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F997FB-5E09-4CA0-B747-242393DB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29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806153-80A5-4025-9A28-AA7D7D76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ED9FE-35A9-4837-BC52-F9A78AA6A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6D4C7DE-5A1C-473E-AB04-492782165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DC2BDD3-2E12-4C82-8E97-7391BEF5C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4C8D8C9-7DEB-42AC-9F70-EBACDA200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DC5046-6D09-455A-8C48-1271CB52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069EDC9-905B-4CB9-9D88-4D04D02D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BD267A1-30FE-429B-B38A-109D0030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94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3B92C-1ECB-46AC-BFAC-2E996027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7A5C975-034D-42B8-B7AB-A234D411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B87A6F-B879-4EEF-90E4-482E321F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C524EC-0577-4029-89C8-BA76F586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92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E4AD909-0AAA-4757-B74B-0B709C37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C009F7-3D1B-4EB5-B9F0-4224CAD5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283EA43-BA0B-49F2-B5C4-8DF3B59F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97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0D3BA7-671D-4503-A3E0-C8AF28C3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2E6514-3F1B-4CA8-BA80-3C3D3993D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118D24-9373-4A7A-93DC-F47B2494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947074C-DED7-4FA5-A1C3-546BE670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F2BB25-9270-471D-9275-D225BC09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9DEE52A-363C-4767-AB8F-0D180A56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22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EC466-E499-48D8-9719-4949D19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E5A1A12-5F17-4A40-8E60-C07ED697B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25BFAAB-B3A6-45D4-B6A8-13A5948E1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8441A8F-3970-4689-9B6A-60017FE8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F06FD1-B43B-4CFE-9B70-EE512EAA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639BF6F-1956-4EAD-9250-C5A0D036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0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F8794D8-B63F-4C14-A51A-C30D0992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CB9CC7C-5874-489C-BDA5-A959AF52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59C8B8-8F90-464B-A6E8-3D8C1E937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4BDC-FF6C-486A-B931-22D66432C72D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DEE16D-5A3A-4052-81A2-07F4C64DB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D9FBED-77C9-4C6E-9417-0906EEF0A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24F7-3021-47A8-8EA9-568B3B2A72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66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SP5Q8zgyUa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1.folha.uol.com.br/internacional/es/brasil/2020/01/la-hija-de-chico-mendes-y-el-cacique-raoni-anuncian-alianza-contra-los-retrocesos-de-bolsonaro.s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mYxMWXL3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i0ypePaZ1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lacso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namerica.undp.org/content/rblac/es/home/blog/2020/impacto-y-situacion-de-la-poblacion-indigena-latinoamericana-ant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ac.org/wp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Kingsborough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s.wikipedia.org/wiki/Felipe_Guam%C3%A1n_Poma_de_Ayala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researchgate.net/figure/Chiapas-FIGURE-2-Location-of-ZACs_fig4_28418900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2597AC9-FFF9-4693-BC24-191DC659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6" r="8559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C4AE145-C6D5-46B9-B3F0-E6F3BA157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4" r="24735" b="-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E39335E-ED1F-4BE9-93A3-6E2C8089B8D7}"/>
              </a:ext>
            </a:extLst>
          </p:cNvPr>
          <p:cNvSpPr txBox="1"/>
          <p:nvPr/>
        </p:nvSpPr>
        <p:spPr>
          <a:xfrm>
            <a:off x="5884587" y="-370390"/>
            <a:ext cx="6454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dirty="0" err="1"/>
              <a:t>Curso</a:t>
            </a:r>
            <a:r>
              <a:rPr lang="fi-FI" dirty="0"/>
              <a:t>: HISPOLSOC</a:t>
            </a:r>
          </a:p>
          <a:p>
            <a:r>
              <a:rPr lang="fi-FI" dirty="0" err="1"/>
              <a:t>Lectura</a:t>
            </a:r>
            <a:r>
              <a:rPr lang="fi-FI" dirty="0"/>
              <a:t> del 20/04/21 </a:t>
            </a:r>
            <a:r>
              <a:rPr lang="fi-FI" dirty="0">
                <a:sym typeface="Wingdings" panose="05000000000000000000" pitchFamily="2" charset="2"/>
              </a:rPr>
              <a:t> </a:t>
            </a:r>
            <a:r>
              <a:rPr lang="fi-FI" b="1" dirty="0"/>
              <a:t>LA LUCHA DE LOS PUEBLOS INDÍGENAS DE AMÉRICA LATINA: </a:t>
            </a:r>
            <a:r>
              <a:rPr lang="fi-FI" b="1" dirty="0" err="1"/>
              <a:t>Visión</a:t>
            </a:r>
            <a:r>
              <a:rPr lang="fi-FI" b="1" dirty="0"/>
              <a:t> </a:t>
            </a:r>
            <a:r>
              <a:rPr lang="fi-FI" b="1" dirty="0" err="1"/>
              <a:t>histórica</a:t>
            </a:r>
            <a:r>
              <a:rPr lang="fi-FI" b="1" dirty="0"/>
              <a:t> y </a:t>
            </a:r>
            <a:r>
              <a:rPr lang="fi-FI" b="1" dirty="0" err="1"/>
              <a:t>situación</a:t>
            </a:r>
            <a:r>
              <a:rPr lang="fi-FI" b="1" dirty="0"/>
              <a:t> </a:t>
            </a:r>
            <a:r>
              <a:rPr lang="fi-FI" b="1" dirty="0" err="1"/>
              <a:t>actual</a:t>
            </a:r>
            <a:endParaRPr lang="fi-FI" b="1" dirty="0"/>
          </a:p>
          <a:p>
            <a:r>
              <a:rPr lang="fi-FI" dirty="0"/>
              <a:t>	Miguel </a:t>
            </a:r>
            <a:r>
              <a:rPr lang="fi-FI" dirty="0" err="1"/>
              <a:t>López</a:t>
            </a:r>
            <a:endParaRPr lang="fi-FI" dirty="0"/>
          </a:p>
          <a:p>
            <a:r>
              <a:rPr lang="fi-FI" dirty="0"/>
              <a:t>	</a:t>
            </a:r>
            <a:r>
              <a:rPr lang="fi-FI" dirty="0" err="1"/>
              <a:t>Estudios</a:t>
            </a:r>
            <a:r>
              <a:rPr lang="fi-FI" dirty="0"/>
              <a:t> </a:t>
            </a:r>
            <a:r>
              <a:rPr lang="fi-FI" dirty="0" err="1"/>
              <a:t>latinoamericanos</a:t>
            </a:r>
            <a:endParaRPr lang="fi-FI" dirty="0"/>
          </a:p>
          <a:p>
            <a:r>
              <a:rPr lang="fi-FI" dirty="0"/>
              <a:t>	MOVI- </a:t>
            </a:r>
            <a:r>
              <a:rPr lang="fi-FI" dirty="0" err="1"/>
              <a:t>Universidad</a:t>
            </a:r>
            <a:r>
              <a:rPr lang="fi-FI" dirty="0"/>
              <a:t> de Jyväskylä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B7799CF-5248-483E-9BC0-A1F61C0B1E15}"/>
              </a:ext>
            </a:extLst>
          </p:cNvPr>
          <p:cNvSpPr txBox="1"/>
          <p:nvPr/>
        </p:nvSpPr>
        <p:spPr>
          <a:xfrm>
            <a:off x="563526" y="5964048"/>
            <a:ext cx="553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Video: </a:t>
            </a:r>
            <a:r>
              <a:rPr lang="fi-FI">
                <a:hlinkClick r:id="rId4"/>
              </a:rPr>
              <a:t>https://youtu.be/SP5Q8zgyUak</a:t>
            </a:r>
            <a:endParaRPr lang="fi-FI"/>
          </a:p>
          <a:p>
            <a:r>
              <a:rPr lang="fi-FI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479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2631EDC-AACB-4720-B79A-DDD45CB4921B}"/>
              </a:ext>
            </a:extLst>
          </p:cNvPr>
          <p:cNvSpPr/>
          <p:nvPr/>
        </p:nvSpPr>
        <p:spPr>
          <a:xfrm>
            <a:off x="381965" y="520861"/>
            <a:ext cx="8762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Alianza de los Pueblos de la Floresta – Chico </a:t>
            </a:r>
            <a:r>
              <a:rPr lang="es-ES" b="1" dirty="0" err="1"/>
              <a:t>Mendes</a:t>
            </a:r>
            <a:r>
              <a:rPr lang="es-ES" b="1" dirty="0"/>
              <a:t>, años 80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https://www1.folha.uol.com.br/internacional/es/brasil/2020/01/la-hija-de-chico-mendes-y-el-cacique-raoni-anuncian-alianza-contra-los-retrocesos-de-bolsonaro.shtml</a:t>
            </a:r>
            <a:endParaRPr lang="fi-FI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FE5E061-F3B4-4F72-B6C1-7454DD68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3" y="2081616"/>
            <a:ext cx="6594929" cy="439661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C1CC01F2-7CE6-44C6-830E-404E3E4E9522}"/>
              </a:ext>
            </a:extLst>
          </p:cNvPr>
          <p:cNvSpPr/>
          <p:nvPr/>
        </p:nvSpPr>
        <p:spPr>
          <a:xfrm rot="10800000" flipV="1">
            <a:off x="7293934" y="3772061"/>
            <a:ext cx="4898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/>
              <a:t>Raoni</a:t>
            </a:r>
            <a:r>
              <a:rPr lang="fi-FI" dirty="0"/>
              <a:t> </a:t>
            </a:r>
            <a:r>
              <a:rPr lang="fi-FI" dirty="0" err="1"/>
              <a:t>Metuktire</a:t>
            </a:r>
            <a:r>
              <a:rPr lang="fi-FI" dirty="0"/>
              <a:t>, </a:t>
            </a:r>
            <a:r>
              <a:rPr lang="fi-FI" dirty="0" err="1"/>
              <a:t>Sonia</a:t>
            </a:r>
            <a:r>
              <a:rPr lang="fi-FI" dirty="0"/>
              <a:t> </a:t>
            </a:r>
            <a:r>
              <a:rPr lang="fi-FI" dirty="0" err="1"/>
              <a:t>Guajajara</a:t>
            </a:r>
            <a:r>
              <a:rPr lang="fi-FI" dirty="0"/>
              <a:t>, Angela </a:t>
            </a:r>
            <a:r>
              <a:rPr lang="fi-FI" dirty="0" err="1"/>
              <a:t>Mendes</a:t>
            </a:r>
            <a:r>
              <a:rPr lang="fi-FI" dirty="0"/>
              <a:t>, </a:t>
            </a:r>
            <a:r>
              <a:rPr lang="fi-FI" dirty="0" err="1"/>
              <a:t>que</a:t>
            </a:r>
            <a:r>
              <a:rPr lang="fi-FI" dirty="0"/>
              <a:t> es </a:t>
            </a:r>
            <a:r>
              <a:rPr lang="fi-FI" dirty="0" err="1"/>
              <a:t>hija</a:t>
            </a:r>
            <a:r>
              <a:rPr lang="fi-FI" dirty="0"/>
              <a:t> de </a:t>
            </a:r>
            <a:r>
              <a:rPr lang="fi-FI" dirty="0" err="1"/>
              <a:t>Chico</a:t>
            </a:r>
            <a:r>
              <a:rPr lang="fi-FI" dirty="0"/>
              <a:t> </a:t>
            </a:r>
            <a:r>
              <a:rPr lang="fi-FI" dirty="0" err="1"/>
              <a:t>Mendes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(Foto: Bruno </a:t>
            </a:r>
            <a:r>
              <a:rPr lang="fi-FI" dirty="0" err="1"/>
              <a:t>Santos</a:t>
            </a:r>
            <a:r>
              <a:rPr lang="fi-FI" dirty="0"/>
              <a:t>/ </a:t>
            </a:r>
            <a:r>
              <a:rPr lang="fi-FI" dirty="0" err="1"/>
              <a:t>Folhapress</a:t>
            </a:r>
            <a:r>
              <a:rPr lang="fi-FI" dirty="0"/>
              <a:t>) - </a:t>
            </a:r>
            <a:r>
              <a:rPr lang="fi-FI" dirty="0" err="1"/>
              <a:t>Folhapress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785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0A23005-8D65-46DC-9C67-F7EE10F5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3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0EF029CB-2F1E-41A4-B5B8-F715B15257E5}"/>
              </a:ext>
            </a:extLst>
          </p:cNvPr>
          <p:cNvSpPr/>
          <p:nvPr/>
        </p:nvSpPr>
        <p:spPr>
          <a:xfrm>
            <a:off x="567159" y="640081"/>
            <a:ext cx="3791777" cy="5254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Chico Mendes (1944-1988)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Película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https://www.youtube.com/watch?v=zrmYxMWXL3A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Documento</a:t>
            </a:r>
            <a:r>
              <a:rPr lang="en-US" dirty="0"/>
              <a:t> (original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portugués</a:t>
            </a:r>
            <a:r>
              <a:rPr lang="en-US" dirty="0"/>
              <a:t>, </a:t>
            </a:r>
            <a:r>
              <a:rPr lang="en-US" dirty="0" err="1"/>
              <a:t>doblado</a:t>
            </a:r>
            <a:r>
              <a:rPr lang="en-US" dirty="0"/>
              <a:t> al </a:t>
            </a:r>
            <a:r>
              <a:rPr lang="en-US" dirty="0" err="1"/>
              <a:t>inglés</a:t>
            </a:r>
            <a:r>
              <a:rPr lang="en-US" dirty="0"/>
              <a:t>):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https://www.youtube.com/watch?v=Ii0ypePaZ1o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err="1"/>
              <a:t>Ejemplo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24:40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4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D0139DC-CD8A-46DF-8223-D9A500DA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6" y="300942"/>
            <a:ext cx="4915793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88087528-0897-41B6-A94B-47B067240600}"/>
              </a:ext>
            </a:extLst>
          </p:cNvPr>
          <p:cNvSpPr/>
          <p:nvPr/>
        </p:nvSpPr>
        <p:spPr>
          <a:xfrm rot="10800000" flipV="1">
            <a:off x="5532699" y="1801402"/>
            <a:ext cx="47919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b="1" dirty="0"/>
          </a:p>
          <a:p>
            <a:endParaRPr lang="fi-FI" b="1" dirty="0"/>
          </a:p>
          <a:p>
            <a:endParaRPr lang="fi-FI" b="1" dirty="0"/>
          </a:p>
          <a:p>
            <a:r>
              <a:rPr lang="fi-FI" b="1" dirty="0" err="1"/>
              <a:t>Fuente</a:t>
            </a:r>
            <a:r>
              <a:rPr lang="fi-FI" dirty="0"/>
              <a:t>: Atlas </a:t>
            </a:r>
            <a:r>
              <a:rPr lang="fi-FI" dirty="0" err="1"/>
              <a:t>sociolingüístico</a:t>
            </a:r>
            <a:r>
              <a:rPr lang="fi-FI" dirty="0"/>
              <a:t> de </a:t>
            </a:r>
            <a:r>
              <a:rPr lang="fi-FI" dirty="0" err="1"/>
              <a:t>los</a:t>
            </a:r>
            <a:r>
              <a:rPr lang="fi-FI" dirty="0"/>
              <a:t> </a:t>
            </a:r>
            <a:r>
              <a:rPr lang="fi-FI" dirty="0" err="1"/>
              <a:t>pueblos</a:t>
            </a:r>
            <a:r>
              <a:rPr lang="fi-FI" dirty="0"/>
              <a:t> </a:t>
            </a:r>
            <a:r>
              <a:rPr lang="fi-FI" dirty="0" err="1"/>
              <a:t>indígenas</a:t>
            </a:r>
            <a:r>
              <a:rPr lang="fi-FI" dirty="0"/>
              <a:t> en </a:t>
            </a:r>
            <a:r>
              <a:rPr lang="fi-FI" dirty="0" err="1"/>
              <a:t>América</a:t>
            </a:r>
            <a:r>
              <a:rPr lang="fi-FI" dirty="0"/>
              <a:t> Latina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11C2B7F-67BA-470F-B065-1151AB38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942"/>
            <a:ext cx="2677467" cy="3657599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DC1A4FA8-021B-4747-8A92-22BF869B1355}"/>
              </a:ext>
            </a:extLst>
          </p:cNvPr>
          <p:cNvSpPr/>
          <p:nvPr/>
        </p:nvSpPr>
        <p:spPr>
          <a:xfrm rot="10800000" flipH="1" flipV="1">
            <a:off x="6096000" y="3579488"/>
            <a:ext cx="27239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b="1" dirty="0"/>
          </a:p>
          <a:p>
            <a:endParaRPr lang="es-ES" b="1" dirty="0"/>
          </a:p>
          <a:p>
            <a:r>
              <a:rPr lang="es-ES" b="1" dirty="0"/>
              <a:t>Celebrando las lenguas originarias de América</a:t>
            </a:r>
          </a:p>
          <a:p>
            <a:r>
              <a:rPr lang="es-ES" b="1" dirty="0">
                <a:hlinkClick r:id="rId4"/>
              </a:rPr>
              <a:t>https://www.clacso.org/</a:t>
            </a:r>
            <a:endParaRPr lang="es-ES" b="1" dirty="0"/>
          </a:p>
          <a:p>
            <a:endParaRPr lang="es-ES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793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A0D0CFA-1178-48E4-A8AA-B909A531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5875"/>
            <a:ext cx="7620000" cy="428625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4C0495B-FF1D-4FED-968A-832B19062950}"/>
              </a:ext>
            </a:extLst>
          </p:cNvPr>
          <p:cNvSpPr/>
          <p:nvPr/>
        </p:nvSpPr>
        <p:spPr>
          <a:xfrm rot="10800000" flipV="1">
            <a:off x="2673750" y="4811791"/>
            <a:ext cx="78013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b="1" dirty="0"/>
          </a:p>
          <a:p>
            <a:endParaRPr lang="fi-FI" b="1" dirty="0"/>
          </a:p>
          <a:p>
            <a:endParaRPr lang="fi-FI" sz="2400" b="1" dirty="0"/>
          </a:p>
          <a:p>
            <a:r>
              <a:rPr lang="fi-FI" sz="3600" b="1" dirty="0"/>
              <a:t>Pedro </a:t>
            </a:r>
            <a:r>
              <a:rPr lang="fi-FI" sz="3600" b="1" dirty="0" err="1"/>
              <a:t>Castillo</a:t>
            </a:r>
            <a:r>
              <a:rPr lang="fi-FI" sz="3600" b="1" dirty="0"/>
              <a:t>	         </a:t>
            </a:r>
            <a:r>
              <a:rPr lang="fi-FI" sz="3600" b="1" dirty="0" err="1"/>
              <a:t>Keiko</a:t>
            </a:r>
            <a:r>
              <a:rPr lang="fi-FI" sz="3600" b="1" dirty="0"/>
              <a:t> </a:t>
            </a:r>
            <a:r>
              <a:rPr lang="fi-FI" sz="3600" b="1" dirty="0" err="1"/>
              <a:t>Fujimori</a:t>
            </a:r>
            <a:r>
              <a:rPr lang="fi-FI" sz="3600" b="1" dirty="0"/>
              <a:t> </a:t>
            </a:r>
            <a:r>
              <a:rPr lang="fi-FI" b="1" dirty="0"/>
              <a:t>		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6A7A191-CBE5-46EE-8852-4F0DB5A0F579}"/>
              </a:ext>
            </a:extLst>
          </p:cNvPr>
          <p:cNvSpPr/>
          <p:nvPr/>
        </p:nvSpPr>
        <p:spPr>
          <a:xfrm>
            <a:off x="5150734" y="199549"/>
            <a:ext cx="5162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 err="1">
                <a:solidFill>
                  <a:srgbClr val="FF0000"/>
                </a:solidFill>
              </a:rPr>
              <a:t>Perú</a:t>
            </a:r>
            <a:endParaRPr lang="fi-FI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9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8B9A8AD-A2EE-412E-8543-02A04FB34E2F}"/>
              </a:ext>
            </a:extLst>
          </p:cNvPr>
          <p:cNvSpPr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Luis Arce, presidente de Bolivia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E88357-914C-4B79-9E8F-A531D829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13" y="307731"/>
            <a:ext cx="2938263" cy="3997637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790C1D36-3A8F-4F36-A16D-C621AB52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76" y="307732"/>
            <a:ext cx="5250539" cy="4019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00E3A80B-4593-414A-BF6E-1D47CE9FB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516" y="330045"/>
            <a:ext cx="2818334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FC84042-938D-42AC-A313-178D6A1E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9" t="7099" r="38184"/>
          <a:stretch/>
        </p:blipFill>
        <p:spPr>
          <a:xfrm>
            <a:off x="3949128" y="10"/>
            <a:ext cx="824287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DE05F9D-C9E4-408B-93FA-332CEEF2625A}"/>
              </a:ext>
            </a:extLst>
          </p:cNvPr>
          <p:cNvSpPr/>
          <p:nvPr/>
        </p:nvSpPr>
        <p:spPr>
          <a:xfrm>
            <a:off x="208344" y="1030147"/>
            <a:ext cx="3601656" cy="4895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/>
              <a:t>Impacto</a:t>
            </a:r>
            <a:r>
              <a:rPr lang="en-US" sz="2400" b="1" dirty="0"/>
              <a:t> y </a:t>
            </a:r>
            <a:r>
              <a:rPr lang="en-US" sz="2400" b="1" dirty="0" err="1"/>
              <a:t>situación</a:t>
            </a:r>
            <a:r>
              <a:rPr lang="en-US" sz="2400" b="1" dirty="0"/>
              <a:t> de la población </a:t>
            </a:r>
            <a:r>
              <a:rPr lang="en-US" sz="2400" b="1" dirty="0" err="1"/>
              <a:t>indígena</a:t>
            </a:r>
            <a:r>
              <a:rPr lang="en-US" sz="2400" b="1" dirty="0"/>
              <a:t> </a:t>
            </a:r>
            <a:r>
              <a:rPr lang="en-US" sz="2400" b="1" dirty="0" err="1"/>
              <a:t>latinoamericana</a:t>
            </a:r>
            <a:r>
              <a:rPr lang="en-US" sz="2400" b="1" dirty="0"/>
              <a:t> ante el Covid-19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hlinkClick r:id="rId3"/>
              </a:rPr>
              <a:t>https://www.latinamerica.undp.org/content/rblac/es/home/blog/2020/impacto-y-situacion-de-la-poblacion-indigena-latinoamericana-ant.html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49633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0DF4CC8-C9A2-42FA-99D9-AA03B8C1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67B7B768-B195-4A97-A622-2E29530F396E}"/>
              </a:ext>
            </a:extLst>
          </p:cNvPr>
          <p:cNvSpPr/>
          <p:nvPr/>
        </p:nvSpPr>
        <p:spPr>
          <a:xfrm rot="10800000" flipH="1" flipV="1">
            <a:off x="1881963" y="4703723"/>
            <a:ext cx="111974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sz="4000" b="1" dirty="0">
                <a:solidFill>
                  <a:srgbClr val="FF0000"/>
                </a:solidFill>
              </a:rPr>
              <a:t>FILAC </a:t>
            </a:r>
            <a:r>
              <a:rPr lang="fi-FI" dirty="0">
                <a:sym typeface="Wingdings" panose="05000000000000000000" pitchFamily="2" charset="2"/>
              </a:rPr>
              <a:t> </a:t>
            </a:r>
            <a:r>
              <a:rPr lang="es-ES" dirty="0"/>
              <a:t>El Fondo para el Desarrollo de los Pueblos Indígenas de América Latina y El Caribe </a:t>
            </a:r>
            <a:endParaRPr lang="fi-FI" dirty="0"/>
          </a:p>
          <a:p>
            <a:r>
              <a:rPr lang="fi-FI" dirty="0">
                <a:hlinkClick r:id="rId3"/>
              </a:rPr>
              <a:t>http://www.filac.org/wp/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133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24B3232-D14B-40E1-B773-0E69C8AE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269091"/>
            <a:ext cx="5129784" cy="4319818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7C8C49B-13B4-4EB8-B6D2-26DA4BB4E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781057"/>
            <a:ext cx="5129784" cy="32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1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F8E7AA0-FE5A-416F-B2B1-C2216A5F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241" y="643467"/>
            <a:ext cx="4916465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AD7F06C1-F51F-43F3-B54A-0A8B6BA20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5" y="496009"/>
            <a:ext cx="48277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5E815A7-1000-495C-8232-73B5987B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06088"/>
            <a:ext cx="3292524" cy="3839678"/>
          </a:xfrm>
          <a:prstGeom prst="rect">
            <a:avLst/>
          </a:prstGeom>
        </p:spPr>
      </p:pic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64C1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932D5463-D09B-4AA7-B384-ACD5FE9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6" y="1385016"/>
            <a:ext cx="6184580" cy="40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DA8D897-D7F1-4091-8C9A-94F59FCD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0" y="1210517"/>
            <a:ext cx="3653280" cy="4694853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D046CBE-61A4-49ED-86A5-E1CA4E3F45AF}"/>
              </a:ext>
            </a:extLst>
          </p:cNvPr>
          <p:cNvSpPr/>
          <p:nvPr/>
        </p:nvSpPr>
        <p:spPr>
          <a:xfrm>
            <a:off x="542260" y="5433236"/>
            <a:ext cx="4189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Codex Kingsborough - Codex Kingsborough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Public Domain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C6B4D77-D7EA-4A44-9B77-1E78C194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60" y="405114"/>
            <a:ext cx="4400550" cy="5500256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1C37058-6BCE-4849-A060-F626B1128228}"/>
              </a:ext>
            </a:extLst>
          </p:cNvPr>
          <p:cNvSpPr/>
          <p:nvPr/>
        </p:nvSpPr>
        <p:spPr>
          <a:xfrm rot="10800000" flipH="1" flipV="1">
            <a:off x="6309180" y="5280100"/>
            <a:ext cx="4293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Cristiano encomendero de indios de este Reyno, hacia 1600 Según dibujo de </a:t>
            </a:r>
            <a:r>
              <a:rPr lang="es-ES" dirty="0">
                <a:hlinkClick r:id="rId5" tooltip="Felipe Guamán Poma de Ayala"/>
              </a:rPr>
              <a:t>Felipe Guamán Poma de Ayala</a:t>
            </a:r>
            <a:r>
              <a:rPr lang="es-ES" dirty="0"/>
              <a:t>.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3B3EF18-0E6C-409D-A610-C20DEEB4E428}"/>
              </a:ext>
            </a:extLst>
          </p:cNvPr>
          <p:cNvSpPr txBox="1"/>
          <p:nvPr/>
        </p:nvSpPr>
        <p:spPr>
          <a:xfrm>
            <a:off x="902825" y="405114"/>
            <a:ext cx="382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ENCOMIENDA</a:t>
            </a:r>
          </a:p>
        </p:txBody>
      </p:sp>
    </p:spTree>
    <p:extLst>
      <p:ext uri="{BB962C8B-B14F-4D97-AF65-F5344CB8AC3E}">
        <p14:creationId xmlns:p14="http://schemas.microsoft.com/office/powerpoint/2010/main" val="340071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E5E90B9-2543-4323-9056-80519356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26" y="0"/>
            <a:ext cx="5292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C68185E-9236-4AB2-9A4A-D8ED63E40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orakulmio 2">
            <a:extLst>
              <a:ext uri="{FF2B5EF4-FFF2-40B4-BE49-F238E27FC236}">
                <a16:creationId xmlns:a16="http://schemas.microsoft.com/office/drawing/2014/main" id="{B331F387-4F5A-4F1B-8707-B1C5E8A09167}"/>
              </a:ext>
            </a:extLst>
          </p:cNvPr>
          <p:cNvSpPr/>
          <p:nvPr/>
        </p:nvSpPr>
        <p:spPr>
          <a:xfrm>
            <a:off x="6771190" y="1365813"/>
            <a:ext cx="4601660" cy="446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“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Democracia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libertad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, tierra,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paz</a:t>
            </a:r>
            <a:r>
              <a:rPr lang="en-US" sz="3600" i="1" dirty="0">
                <a:solidFill>
                  <a:schemeClr val="bg1">
                    <a:alpha val="80000"/>
                  </a:schemeClr>
                </a:solidFill>
              </a:rPr>
              <a:t> y </a:t>
            </a:r>
            <a:r>
              <a:rPr lang="en-US" sz="3600" i="1" dirty="0" err="1">
                <a:solidFill>
                  <a:schemeClr val="bg1">
                    <a:alpha val="80000"/>
                  </a:schemeClr>
                </a:solidFill>
              </a:rPr>
              <a:t>justicia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</a:rPr>
              <a:t> para los </a:t>
            </a:r>
            <a:r>
              <a:rPr lang="en-US" sz="3600" dirty="0" err="1">
                <a:solidFill>
                  <a:schemeClr val="bg1">
                    <a:alpha val="80000"/>
                  </a:schemeClr>
                </a:solidFill>
              </a:rPr>
              <a:t>indígenas</a:t>
            </a:r>
            <a:r>
              <a:rPr lang="en-US" sz="3600" dirty="0">
                <a:solidFill>
                  <a:schemeClr val="bg1">
                    <a:alpha val="80000"/>
                  </a:schemeClr>
                </a:solidFill>
              </a:rPr>
              <a:t>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                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Subcomandante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Marcos</a:t>
            </a:r>
          </a:p>
        </p:txBody>
      </p:sp>
    </p:spTree>
    <p:extLst>
      <p:ext uri="{BB962C8B-B14F-4D97-AF65-F5344CB8AC3E}">
        <p14:creationId xmlns:p14="http://schemas.microsoft.com/office/powerpoint/2010/main" val="42716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0D62EC1-3BA9-4695-BC0F-4318BF261526}"/>
              </a:ext>
            </a:extLst>
          </p:cNvPr>
          <p:cNvSpPr/>
          <p:nvPr/>
        </p:nvSpPr>
        <p:spPr>
          <a:xfrm>
            <a:off x="609601" y="4385066"/>
            <a:ext cx="10923638" cy="131764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Ejército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Zapatista de </a:t>
            </a:r>
            <a:r>
              <a:rPr lang="en-US" sz="2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Liberación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Nacional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EZLN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E31509A-1A40-4F96-A33B-5F4567F7D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" r="222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BFB068D-967C-44C8-AAD0-540617EA7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" r="12515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00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4787002-9EE4-4265-A4B8-C5A8F17A1555}"/>
              </a:ext>
            </a:extLst>
          </p:cNvPr>
          <p:cNvSpPr txBox="1"/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Documento</a:t>
            </a:r>
            <a:r>
              <a:rPr lang="en-US" sz="1700" b="1" dirty="0"/>
              <a:t>: </a:t>
            </a:r>
            <a:r>
              <a:rPr lang="en-US" sz="1700" dirty="0">
                <a:hlinkClick r:id="rId2"/>
              </a:rPr>
              <a:t>https://www.researchgate.net/figure/Chiapas-FIGURE-2-Location-of-ZACs_fig4_284189004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1D70E2E-1549-4F5B-86F4-BDCB2C7D7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92"/>
          <a:stretch/>
        </p:blipFill>
        <p:spPr>
          <a:xfrm>
            <a:off x="1028228" y="2394512"/>
            <a:ext cx="6400781" cy="389837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FA450B3-7E64-4010-A195-12680F01A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960"/>
          <a:stretch/>
        </p:blipFill>
        <p:spPr>
          <a:xfrm>
            <a:off x="7963382" y="1680102"/>
            <a:ext cx="4228618" cy="51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7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328</Words>
  <Application>Microsoft Office PowerPoint</Application>
  <PresentationFormat>Laajakuva</PresentationFormat>
  <Paragraphs>73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Meiryo</vt:lpstr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OMISTAJA</cp:lastModifiedBy>
  <cp:revision>13</cp:revision>
  <dcterms:created xsi:type="dcterms:W3CDTF">2021-04-19T16:42:44Z</dcterms:created>
  <dcterms:modified xsi:type="dcterms:W3CDTF">2021-04-19T21:04:24Z</dcterms:modified>
</cp:coreProperties>
</file>