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6" r:id="rId2"/>
    <p:sldId id="317" r:id="rId3"/>
    <p:sldId id="320" r:id="rId4"/>
    <p:sldId id="319" r:id="rId5"/>
    <p:sldId id="318" r:id="rId6"/>
    <p:sldId id="316" r:id="rId7"/>
    <p:sldId id="315" r:id="rId8"/>
    <p:sldId id="286" r:id="rId9"/>
    <p:sldId id="288" r:id="rId10"/>
    <p:sldId id="289" r:id="rId11"/>
    <p:sldId id="287" r:id="rId12"/>
    <p:sldId id="292" r:id="rId13"/>
    <p:sldId id="291" r:id="rId14"/>
    <p:sldId id="290" r:id="rId15"/>
    <p:sldId id="283" r:id="rId16"/>
    <p:sldId id="261" r:id="rId17"/>
    <p:sldId id="321" r:id="rId18"/>
    <p:sldId id="301" r:id="rId19"/>
    <p:sldId id="303" r:id="rId20"/>
    <p:sldId id="294" r:id="rId21"/>
    <p:sldId id="296" r:id="rId22"/>
    <p:sldId id="259" r:id="rId23"/>
    <p:sldId id="322" r:id="rId24"/>
    <p:sldId id="323" r:id="rId25"/>
    <p:sldId id="324" r:id="rId26"/>
    <p:sldId id="325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4660"/>
  </p:normalViewPr>
  <p:slideViewPr>
    <p:cSldViewPr>
      <p:cViewPr varScale="1">
        <p:scale>
          <a:sx n="85" d="100"/>
          <a:sy n="85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EDD09-78F6-4B74-89FE-C2C2EA91AEE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DB765-45D0-4C53-B16D-DB4705034E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V%C3%A4limer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  <p:sp>
        <p:nvSpPr>
          <p:cNvPr id="1310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A4AF24-1790-4BBB-A6D8-8ADB25E5716A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  <p:sp>
        <p:nvSpPr>
          <p:cNvPr id="1321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9DBE0-D72E-4DEA-BC61-002F0AD3E5BB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Portugal: no </a:t>
            </a:r>
            <a:r>
              <a:rPr lang="fi-FI" dirty="0" err="1"/>
              <a:t>mediterráneo</a:t>
            </a:r>
            <a:r>
              <a:rPr lang="fi-FI" dirty="0"/>
              <a:t>! </a:t>
            </a:r>
            <a:r>
              <a:rPr lang="fi-FI" dirty="0" err="1"/>
              <a:t>Alboran</a:t>
            </a:r>
            <a:r>
              <a:rPr lang="fi-FI" dirty="0"/>
              <a:t> </a:t>
            </a:r>
            <a:r>
              <a:rPr lang="fi-FI" dirty="0" err="1"/>
              <a:t>Sea</a:t>
            </a:r>
            <a:r>
              <a:rPr lang="fi-FI" dirty="0"/>
              <a:t>. </a:t>
            </a:r>
            <a:r>
              <a:rPr lang="fi-FI" dirty="0" err="1"/>
              <a:t>Mar</a:t>
            </a:r>
            <a:r>
              <a:rPr lang="fi-FI" dirty="0"/>
              <a:t> de </a:t>
            </a:r>
            <a:r>
              <a:rPr lang="fi-FI" dirty="0" err="1"/>
              <a:t>Alborán</a:t>
            </a:r>
            <a:r>
              <a:rPr lang="fi-FI" dirty="0"/>
              <a:t>.</a:t>
            </a:r>
            <a:r>
              <a:rPr lang="fi-FI" baseline="0" dirty="0"/>
              <a:t> </a:t>
            </a:r>
            <a:r>
              <a:rPr lang="fi-FI" b="1" dirty="0" err="1"/>
              <a:t>Alboráninmeri</a:t>
            </a:r>
            <a:r>
              <a:rPr lang="fi-FI" dirty="0"/>
              <a:t> on </a:t>
            </a:r>
            <a:r>
              <a:rPr lang="fi-FI" dirty="0">
                <a:hlinkClick r:id="rId3" action="ppaction://hlinkfile" tooltip="Välimeri"/>
              </a:rPr>
              <a:t>Välimeren</a:t>
            </a:r>
            <a:r>
              <a:rPr lang="fi-FI" dirty="0"/>
              <a:t> läntisin osa.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sz="4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2BF6-540F-41BC-BE2B-08B9793022BC}" type="datetimeFigureOut">
              <a:rPr lang="fi-FI" smtClean="0"/>
              <a:pPr/>
              <a:t>15.3.2021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youtu.be/p4ByC9RDP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6/Frankish_Empire_481_to_814-en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moravids1120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mohads1200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506-Castile_1210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Casamento_Jo%C3%A3o_I_e_Filipa_Lencastr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2/Henry_the_Navigator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Europe_map_1648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s.slideshare.net/parawan74/dossier-002espana1898ocasocolonialsfr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e/Locatie_Middellandse_Zee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H%C3%A9rcules3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b/Umayyad750ADloc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0/Map_of_expansion_of_Caliphate-pt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5272"/>
            <a:ext cx="4824536" cy="31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6813"/>
            <a:ext cx="3816424" cy="28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0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r>
              <a:rPr lang="fi-FI" sz="2400" b="1" dirty="0">
                <a:solidFill>
                  <a:srgbClr val="FF0000"/>
                </a:solidFill>
              </a:rPr>
              <a:t>IBERIA: </a:t>
            </a:r>
            <a:r>
              <a:rPr lang="fi-FI" sz="2400" dirty="0"/>
              <a:t>La </a:t>
            </a:r>
            <a:r>
              <a:rPr lang="fi-FI" sz="2400" dirty="0" err="1"/>
              <a:t>península</a:t>
            </a:r>
            <a:r>
              <a:rPr lang="fi-FI" sz="2400" dirty="0"/>
              <a:t> </a:t>
            </a:r>
            <a:r>
              <a:rPr lang="fi-FI" sz="2400" dirty="0" err="1"/>
              <a:t>que</a:t>
            </a:r>
            <a:r>
              <a:rPr lang="fi-FI" sz="2400" dirty="0"/>
              <a:t> se </a:t>
            </a:r>
            <a:r>
              <a:rPr lang="fi-FI" sz="2400" dirty="0" err="1"/>
              <a:t>expandió</a:t>
            </a:r>
            <a:r>
              <a:rPr lang="fi-FI" sz="2400" dirty="0"/>
              <a:t> </a:t>
            </a:r>
            <a:r>
              <a:rPr lang="fi-FI" sz="2400" dirty="0" err="1"/>
              <a:t>por</a:t>
            </a:r>
            <a:r>
              <a:rPr lang="fi-FI" sz="2400" dirty="0"/>
              <a:t> </a:t>
            </a:r>
            <a:r>
              <a:rPr lang="fi-FI" sz="2400" dirty="0" err="1"/>
              <a:t>el</a:t>
            </a:r>
            <a:r>
              <a:rPr lang="fi-FI" sz="2400" dirty="0"/>
              <a:t> </a:t>
            </a:r>
            <a:r>
              <a:rPr lang="fi-FI" sz="2400" dirty="0" err="1"/>
              <a:t>mundo</a:t>
            </a:r>
            <a:endParaRPr lang="fi-FI" sz="2400" b="1" dirty="0"/>
          </a:p>
        </p:txBody>
      </p:sp>
      <p:sp>
        <p:nvSpPr>
          <p:cNvPr id="3" name="Rectangle 2"/>
          <p:cNvSpPr/>
          <p:nvPr/>
        </p:nvSpPr>
        <p:spPr>
          <a:xfrm flipH="1">
            <a:off x="5004048" y="4630226"/>
            <a:ext cx="3744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HISPOLSOC 2021</a:t>
            </a:r>
          </a:p>
          <a:p>
            <a:r>
              <a:rPr lang="fi-FI" dirty="0"/>
              <a:t>Video:</a:t>
            </a:r>
          </a:p>
          <a:p>
            <a:r>
              <a:rPr lang="fi-FI" dirty="0">
                <a:hlinkClick r:id="rId4"/>
              </a:rPr>
              <a:t>https://youtu.be/p4ByC9RDPcA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sz="1000" dirty="0"/>
              <a:t>                      Miguel </a:t>
            </a:r>
            <a:r>
              <a:rPr lang="fi-FI" sz="1000" dirty="0" err="1"/>
              <a:t>López</a:t>
            </a:r>
            <a:r>
              <a:rPr lang="fi-FI" sz="1000" dirty="0"/>
              <a:t>  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80619"/>
            <a:ext cx="970630" cy="39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2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115616" y="26064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Tours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732</a:t>
            </a:r>
          </a:p>
          <a:p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Poitiers</a:t>
            </a:r>
            <a:endParaRPr lang="fi-FI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6" name="Picture 2" descr="File:Frankish Empire 481 to 814-e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66849"/>
            <a:ext cx="7620000" cy="469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5246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orakulmio 2"/>
          <p:cNvSpPr/>
          <p:nvPr/>
        </p:nvSpPr>
        <p:spPr>
          <a:xfrm>
            <a:off x="2699792" y="32361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Caliphate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Córdoba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</a:t>
            </a:r>
            <a:endParaRPr lang="fi-F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pload.wikimedia.org/wikipedia/commons/thumb/d/dc/Almoravids1120.png/250px-Almoravids1120.png">
            <a:hlinkClick r:id="rId3" tooltip="Location of Almoravid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88029"/>
            <a:ext cx="6318122" cy="3917235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979712" y="1124744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Almoravid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dynasty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YEAR 1100</a:t>
            </a:r>
            <a:endParaRPr lang="fi-F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upload.wikimedia.org/wikipedia/commons/thumb/a/aa/Almohads1200.png/250px-Almohads1200.png">
            <a:hlinkClick r:id="rId3" tooltip="Location of Almohad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336704" cy="4074213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763688" y="476672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               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Almohad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Caliphate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i-FI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1200         </a:t>
            </a:r>
            <a:endParaRPr lang="fi-F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upload.wikimedia.org/wikipedia/commons/thumb/6/63/506-Castile_1210.png/220px-506-Castile_121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0"/>
            <a:ext cx="4464496" cy="4768896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771800" y="40466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/>
              <a:t>       </a:t>
            </a:r>
            <a:r>
              <a:rPr lang="fi-FI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1210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899592" y="98072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i="1" dirty="0"/>
          </a:p>
          <a:p>
            <a:r>
              <a:rPr lang="fi-FI" sz="2800" i="1" dirty="0"/>
              <a:t>                       </a:t>
            </a:r>
            <a:r>
              <a:rPr lang="fi-FI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al-ʼAndalus</a:t>
            </a:r>
            <a:endParaRPr lang="fi-FI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2800" i="1" dirty="0"/>
          </a:p>
          <a:p>
            <a:r>
              <a:rPr lang="fi-FI" sz="3600" b="1" i="1" dirty="0" err="1"/>
              <a:t>al-ʼGharb</a:t>
            </a:r>
            <a:r>
              <a:rPr lang="fi-FI" sz="3600" b="1" i="1" dirty="0"/>
              <a:t> </a:t>
            </a:r>
            <a:r>
              <a:rPr lang="fi-FI" sz="3600" b="1" i="1" dirty="0" err="1"/>
              <a:t>al-ʼAndalus</a:t>
            </a:r>
            <a:r>
              <a:rPr lang="fi-FI" sz="3600" b="1" i="1" dirty="0"/>
              <a:t> </a:t>
            </a:r>
            <a:r>
              <a:rPr lang="fi-F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(ALGARVE)    </a:t>
            </a:r>
          </a:p>
          <a:p>
            <a:r>
              <a:rPr lang="fi-FI" sz="3600" b="1" i="1" dirty="0"/>
              <a:t>         (711-1249)                                                        </a:t>
            </a:r>
            <a:r>
              <a:rPr lang="fi-FI" sz="2800" i="1" dirty="0"/>
              <a:t>					  </a:t>
            </a:r>
            <a:r>
              <a:rPr lang="es-ES" sz="3200" i="1" dirty="0"/>
              <a:t>Ŝarq al-Andalus</a:t>
            </a:r>
            <a:endParaRPr lang="fi-FI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c/cf/Casamento_Jo%C3%A3o_I_e_Filipa_Lencastre.JPG/300px-Casamento_Jo%C3%A3o_I_e_Filipa_Lencast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6804756" cy="4536504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691680" y="6299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fi-FI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</a:t>
            </a:r>
            <a:r>
              <a:rPr lang="fi-FI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Windsor (1386)</a:t>
            </a:r>
            <a:endParaRPr lang="fi-FI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331640" y="619898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                 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I of Portugal (Aviz) &amp; Philippa of Lancaster</a:t>
            </a: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0/05/Viajes_de_colon.svg/520px-Viajes_de_col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68" y="1052736"/>
            <a:ext cx="6512999" cy="43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5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ikehys 1"/>
          <p:cNvSpPr txBox="1">
            <a:spLocks noChangeArrowheads="1"/>
          </p:cNvSpPr>
          <p:nvPr/>
        </p:nvSpPr>
        <p:spPr bwMode="auto">
          <a:xfrm>
            <a:off x="1476375" y="1196975"/>
            <a:ext cx="677703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b="1" dirty="0">
              <a:latin typeface="Calibri" pitchFamily="34" charset="0"/>
            </a:endParaRPr>
          </a:p>
          <a:p>
            <a:r>
              <a:rPr lang="fi-FI" b="1" dirty="0">
                <a:latin typeface="Calibri" pitchFamily="34" charset="0"/>
              </a:rPr>
              <a:t>		           </a:t>
            </a:r>
            <a:r>
              <a:rPr lang="fi-FI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Treaties</a:t>
            </a:r>
            <a:endParaRPr lang="fi-FI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fi-FI" b="1" dirty="0">
              <a:latin typeface="Calibri" pitchFamily="34" charset="0"/>
            </a:endParaRPr>
          </a:p>
          <a:p>
            <a:endParaRPr lang="fi-FI" b="1" dirty="0">
              <a:latin typeface="Calibri" pitchFamily="34" charset="0"/>
            </a:endParaRPr>
          </a:p>
          <a:p>
            <a:r>
              <a:rPr lang="fi-FI" b="1" dirty="0" err="1">
                <a:latin typeface="Calibri" pitchFamily="34" charset="0"/>
              </a:rPr>
              <a:t>Treaty</a:t>
            </a:r>
            <a:r>
              <a:rPr lang="fi-FI" b="1" dirty="0">
                <a:latin typeface="Calibri" pitchFamily="34" charset="0"/>
              </a:rPr>
              <a:t> of </a:t>
            </a:r>
            <a:r>
              <a:rPr lang="fi-FI" b="1" dirty="0" err="1">
                <a:latin typeface="Calibri" pitchFamily="34" charset="0"/>
              </a:rPr>
              <a:t>Alcáçovas</a:t>
            </a:r>
            <a:r>
              <a:rPr lang="fi-FI" b="1" dirty="0">
                <a:latin typeface="Calibri" pitchFamily="34" charset="0"/>
              </a:rPr>
              <a:t>  1479  </a:t>
            </a:r>
            <a:r>
              <a:rPr lang="fi-FI" dirty="0">
                <a:latin typeface="Calibri" pitchFamily="34" charset="0"/>
              </a:rPr>
              <a:t>	</a:t>
            </a:r>
            <a:r>
              <a:rPr lang="fi-FI" u="sng" dirty="0">
                <a:latin typeface="Calibri" pitchFamily="34" charset="0"/>
              </a:rPr>
              <a:t>Portugal</a:t>
            </a:r>
            <a:r>
              <a:rPr lang="fi-FI" dirty="0">
                <a:latin typeface="Calibri" pitchFamily="34" charset="0"/>
              </a:rPr>
              <a:t>: </a:t>
            </a:r>
            <a:r>
              <a:rPr lang="fi-FI" dirty="0" err="1">
                <a:latin typeface="Calibri" pitchFamily="34" charset="0"/>
              </a:rPr>
              <a:t>Azores</a:t>
            </a:r>
            <a:r>
              <a:rPr lang="fi-FI" dirty="0">
                <a:latin typeface="Calibri" pitchFamily="34" charset="0"/>
              </a:rPr>
              <a:t>, Madeira, Cape Verde</a:t>
            </a:r>
          </a:p>
          <a:p>
            <a:r>
              <a:rPr lang="fi-FI" dirty="0">
                <a:latin typeface="Calibri" pitchFamily="34" charset="0"/>
              </a:rPr>
              <a:t>			</a:t>
            </a:r>
            <a:r>
              <a:rPr lang="fi-FI" u="sng" dirty="0" err="1">
                <a:latin typeface="Calibri" pitchFamily="34" charset="0"/>
              </a:rPr>
              <a:t>Castilla</a:t>
            </a:r>
            <a:r>
              <a:rPr lang="fi-FI" u="sng" dirty="0">
                <a:latin typeface="Calibri" pitchFamily="34" charset="0"/>
              </a:rPr>
              <a:t>:  </a:t>
            </a:r>
            <a:r>
              <a:rPr lang="fi-FI" dirty="0" err="1">
                <a:latin typeface="Calibri" pitchFamily="34" charset="0"/>
              </a:rPr>
              <a:t>Canary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</a:rPr>
              <a:t>Islands</a:t>
            </a:r>
            <a:r>
              <a:rPr lang="fi-FI" dirty="0">
                <a:latin typeface="Calibri" pitchFamily="34" charset="0"/>
              </a:rPr>
              <a:t> </a:t>
            </a:r>
          </a:p>
          <a:p>
            <a:r>
              <a:rPr lang="fi-FI" dirty="0">
                <a:latin typeface="Calibri" pitchFamily="34" charset="0"/>
              </a:rPr>
              <a:t>		  </a:t>
            </a:r>
            <a:r>
              <a:rPr lang="fi-FI" b="1" dirty="0">
                <a:latin typeface="Calibri" pitchFamily="34" charset="0"/>
              </a:rPr>
              <a:t>1481</a:t>
            </a:r>
            <a:r>
              <a:rPr lang="fi-FI" dirty="0">
                <a:latin typeface="Calibri" pitchFamily="34" charset="0"/>
              </a:rPr>
              <a:t> 	</a:t>
            </a:r>
            <a:r>
              <a:rPr lang="fi-FI" u="sng" dirty="0">
                <a:latin typeface="Calibri" pitchFamily="34" charset="0"/>
              </a:rPr>
              <a:t>Portugal:  </a:t>
            </a:r>
            <a:r>
              <a:rPr lang="fi-FI" dirty="0">
                <a:latin typeface="Calibri" pitchFamily="34" charset="0"/>
              </a:rPr>
              <a:t>South </a:t>
            </a:r>
            <a:r>
              <a:rPr lang="fi-FI" dirty="0" err="1">
                <a:latin typeface="Calibri" pitchFamily="34" charset="0"/>
              </a:rPr>
              <a:t>Canary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</a:rPr>
              <a:t>Islands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>
                <a:latin typeface="Calibri" pitchFamily="34" charset="0"/>
                <a:sym typeface="Wingdings" pitchFamily="2" charset="2"/>
              </a:rPr>
              <a:t>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</a:rPr>
              <a:t>Africa</a:t>
            </a:r>
            <a:endParaRPr lang="fi-FI" b="1" dirty="0">
              <a:latin typeface="Calibri" pitchFamily="34" charset="0"/>
            </a:endParaRPr>
          </a:p>
          <a:p>
            <a:r>
              <a:rPr lang="fi-FI" b="1" dirty="0">
                <a:latin typeface="Calibri" pitchFamily="34" charset="0"/>
              </a:rPr>
              <a:t> </a:t>
            </a:r>
          </a:p>
          <a:p>
            <a:r>
              <a:rPr lang="fi-FI" b="1" i="1" dirty="0">
                <a:latin typeface="Calibri" pitchFamily="34" charset="0"/>
              </a:rPr>
              <a:t>Inter </a:t>
            </a:r>
            <a:r>
              <a:rPr lang="fi-FI" b="1" i="1" dirty="0" err="1">
                <a:latin typeface="Calibri" pitchFamily="34" charset="0"/>
              </a:rPr>
              <a:t>caetera</a:t>
            </a:r>
            <a:r>
              <a:rPr lang="fi-FI" b="1" i="1" dirty="0">
                <a:latin typeface="Calibri" pitchFamily="34" charset="0"/>
              </a:rPr>
              <a:t>	  </a:t>
            </a:r>
            <a:r>
              <a:rPr lang="fi-FI" b="1" dirty="0">
                <a:latin typeface="Calibri" pitchFamily="34" charset="0"/>
              </a:rPr>
              <a:t>1493	</a:t>
            </a:r>
            <a:r>
              <a:rPr lang="fi-FI" dirty="0" err="1">
                <a:latin typeface="Calibri" pitchFamily="34" charset="0"/>
              </a:rPr>
              <a:t>Pope</a:t>
            </a:r>
            <a:r>
              <a:rPr lang="fi-FI" dirty="0">
                <a:latin typeface="Calibri" pitchFamily="34" charset="0"/>
              </a:rPr>
              <a:t> Alexander VI</a:t>
            </a:r>
          </a:p>
          <a:p>
            <a:r>
              <a:rPr lang="fi-FI" b="1" dirty="0" err="1">
                <a:latin typeface="Calibri" pitchFamily="34" charset="0"/>
              </a:rPr>
              <a:t>Treaty</a:t>
            </a:r>
            <a:r>
              <a:rPr lang="fi-FI" b="1" dirty="0">
                <a:latin typeface="Calibri" pitchFamily="34" charset="0"/>
              </a:rPr>
              <a:t> of </a:t>
            </a:r>
            <a:r>
              <a:rPr lang="fi-FI" b="1" dirty="0" err="1">
                <a:latin typeface="Calibri" pitchFamily="34" charset="0"/>
              </a:rPr>
              <a:t>Tordesillas</a:t>
            </a:r>
            <a:r>
              <a:rPr lang="fi-FI" b="1" dirty="0">
                <a:latin typeface="Calibri" pitchFamily="34" charset="0"/>
              </a:rPr>
              <a:t> 1494      </a:t>
            </a:r>
            <a:r>
              <a:rPr lang="fi-FI" u="sng" dirty="0">
                <a:latin typeface="Calibri" pitchFamily="34" charset="0"/>
              </a:rPr>
              <a:t>World</a:t>
            </a:r>
            <a:r>
              <a:rPr lang="fi-FI" b="1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Western part exclusive to Spain 					and  the east part to Portugal.</a:t>
            </a:r>
          </a:p>
          <a:p>
            <a:r>
              <a:rPr lang="fi-FI" b="1" dirty="0">
                <a:latin typeface="Calibri" pitchFamily="34" charset="0"/>
              </a:rPr>
              <a:t>	                                                         </a:t>
            </a:r>
          </a:p>
          <a:p>
            <a:r>
              <a:rPr lang="fi-FI" b="1" dirty="0" err="1">
                <a:latin typeface="Calibri" pitchFamily="34" charset="0"/>
              </a:rPr>
              <a:t>Treaty</a:t>
            </a:r>
            <a:r>
              <a:rPr lang="fi-FI" b="1" dirty="0">
                <a:latin typeface="Calibri" pitchFamily="34" charset="0"/>
              </a:rPr>
              <a:t> of Zaragoza     1529	</a:t>
            </a:r>
            <a:r>
              <a:rPr lang="fi-FI" dirty="0">
                <a:latin typeface="Calibri" pitchFamily="34" charset="0"/>
              </a:rPr>
              <a:t>Asia</a:t>
            </a:r>
          </a:p>
          <a:p>
            <a:endParaRPr lang="fi-FI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Treaty of </a:t>
            </a:r>
            <a:r>
              <a:rPr lang="es-ES" dirty="0"/>
              <a:t>Tordesillas</a:t>
            </a:r>
          </a:p>
        </p:txBody>
      </p:sp>
      <p:pic>
        <p:nvPicPr>
          <p:cNvPr id="9219" name="Sisällön paikkamerkki 3" descr="Treaty of Trordesill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700808"/>
            <a:ext cx="8375650" cy="4305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ap of the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79" y="1052736"/>
            <a:ext cx="802210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39552" y="836712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Year 1580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Portugal discovered an eastern route to India (</a:t>
            </a:r>
            <a:r>
              <a:rPr lang="en-US" b="1" dirty="0">
                <a:sym typeface="Wingdings" pitchFamily="2" charset="2"/>
              </a:rPr>
              <a:t></a:t>
            </a:r>
            <a:r>
              <a:rPr lang="en-US" b="1" dirty="0"/>
              <a:t>Cape of Good Hope) </a:t>
            </a:r>
          </a:p>
          <a:p>
            <a:endParaRPr lang="en-US" b="1" dirty="0"/>
          </a:p>
          <a:p>
            <a:r>
              <a:rPr lang="en-US" b="1" dirty="0"/>
              <a:t>BRAZIL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Southern Asia Trade + routes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AFRICA 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CHINA and JAPAN (Religion)</a:t>
            </a:r>
          </a:p>
        </p:txBody>
      </p:sp>
      <p:pic>
        <p:nvPicPr>
          <p:cNvPr id="95234" name="Picture 2" descr="File:Henry the Navigator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13372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95536" y="260648"/>
            <a:ext cx="8496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 The </a:t>
            </a:r>
            <a:r>
              <a:rPr lang="en-US" sz="3200" b="1" dirty="0"/>
              <a:t>Iberian union</a:t>
            </a:r>
            <a:r>
              <a:rPr lang="en-US" sz="3200" dirty="0"/>
              <a:t> from 1580–1640</a:t>
            </a:r>
          </a:p>
          <a:p>
            <a:pPr>
              <a:buFontTx/>
              <a:buChar char="-"/>
            </a:pPr>
            <a:r>
              <a:rPr lang="en-US" sz="3200" dirty="0"/>
              <a:t> Portugal and its empire </a:t>
            </a:r>
            <a:r>
              <a:rPr lang="en-US" sz="3200" dirty="0">
                <a:sym typeface="Wingdings" pitchFamily="2" charset="2"/>
              </a:rPr>
              <a:t> decline</a:t>
            </a:r>
          </a:p>
          <a:p>
            <a:pPr>
              <a:buFontTx/>
              <a:buChar char="-"/>
            </a:pP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Metheun</a:t>
            </a:r>
            <a:r>
              <a:rPr lang="en-US" sz="3200" dirty="0">
                <a:sym typeface="Wingdings" pitchFamily="2" charset="2"/>
              </a:rPr>
              <a:t> Treaty (1703) </a:t>
            </a:r>
          </a:p>
          <a:p>
            <a:pPr>
              <a:buFontTx/>
              <a:buChar char="-"/>
            </a:pPr>
            <a:r>
              <a:rPr lang="en-US" sz="3200" dirty="0">
                <a:sym typeface="Wingdings" pitchFamily="2" charset="2"/>
              </a:rPr>
              <a:t>Rise of Dutch and British empires - </a:t>
            </a:r>
            <a:r>
              <a:rPr lang="fi-FI" sz="3200" dirty="0" err="1"/>
              <a:t>Battle</a:t>
            </a:r>
            <a:r>
              <a:rPr lang="fi-FI" sz="3200" dirty="0"/>
              <a:t> of </a:t>
            </a:r>
            <a:r>
              <a:rPr lang="fi-FI" sz="3200" dirty="0" err="1"/>
              <a:t>Trafalgar</a:t>
            </a:r>
            <a:r>
              <a:rPr lang="fi-FI" sz="3200" dirty="0"/>
              <a:t> (1805)</a:t>
            </a:r>
          </a:p>
          <a:p>
            <a:pPr>
              <a:buFontTx/>
              <a:buChar char="-"/>
            </a:pPr>
            <a:endParaRPr lang="en-US" sz="3200" dirty="0">
              <a:sym typeface="Wingdings" pitchFamily="2" charset="2"/>
            </a:endParaRPr>
          </a:p>
          <a:p>
            <a:r>
              <a:rPr lang="es-ES" sz="2800" i="1" dirty="0"/>
              <a:t>Taraf al Ghar</a:t>
            </a:r>
            <a:endParaRPr lang="es-ES" sz="2800" dirty="0"/>
          </a:p>
          <a:p>
            <a:r>
              <a:rPr lang="es-ES" sz="2800" dirty="0"/>
              <a:t> El cabo de la cueva</a:t>
            </a:r>
            <a:endParaRPr lang="en-US" sz="2800" dirty="0">
              <a:sym typeface="Wingdings" pitchFamily="2" charset="2"/>
            </a:endParaRPr>
          </a:p>
          <a:p>
            <a:endParaRPr lang="en-US" sz="3200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fi-FI" sz="3200" dirty="0"/>
          </a:p>
        </p:txBody>
      </p:sp>
      <p:pic>
        <p:nvPicPr>
          <p:cNvPr id="4" name="Picture 2" descr="http://www.sandeman.eu/img/theart/posters/1910_in_sherry_land_septimus_scott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5244625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iedosto:Europe map 164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62000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Xxxja0K-Mm0/Tc8Y_lnaSOI/AAAAAAAAAyM/erDBTojiZ_8/s1600/centro+conquista+%25282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7625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3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atinamericahoy.files.wordpress.com/2012/02/independencia-america-latin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46863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SSIER    ESPAÑA 1898     OCASO COLONIAL     Una ceguera deliberada              A sangre y fuego              Elena Her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865860" cy="52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539552" y="58052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http://es.slideshare.net/parawan74/dossier-002espana1898ocasocolonialsfrd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084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assoGuer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6273"/>
            <a:ext cx="8412561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3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ocialesynaturalesfllopis.files.wordpress.com/2014/03/mapa-pueblos-prerrom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15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7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wtPvOjHr_oo/TdFFOOafjHI/AAAAAAAAAAM/eLj7HVOccic/s1600/Ciudades+romanas+en+Hisp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67500" cy="4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305772" cy="5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9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Archivo:Locatie Middellandse Ze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rchivo:Hércules3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le:Umayyad750ADlo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620000" cy="4968552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403648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Umayyad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Caliphate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i-FI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750)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cheiro:Map of expansion of Caliphate-p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762000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294</Words>
  <Application>Microsoft Office PowerPoint</Application>
  <PresentationFormat>Näytössä katseltava diaesitys (4:3)</PresentationFormat>
  <Paragraphs>83</Paragraphs>
  <Slides>26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Treaty of Tordesillas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Miguel López</dc:creator>
  <cp:lastModifiedBy>OMISTAJA</cp:lastModifiedBy>
  <cp:revision>118</cp:revision>
  <dcterms:created xsi:type="dcterms:W3CDTF">2012-02-28T09:32:23Z</dcterms:created>
  <dcterms:modified xsi:type="dcterms:W3CDTF">2021-03-15T19:03:12Z</dcterms:modified>
</cp:coreProperties>
</file>