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63" r:id="rId3"/>
    <p:sldId id="277" r:id="rId4"/>
    <p:sldId id="269" r:id="rId5"/>
    <p:sldId id="264" r:id="rId6"/>
    <p:sldId id="265" r:id="rId7"/>
    <p:sldId id="273" r:id="rId8"/>
    <p:sldId id="279" r:id="rId9"/>
    <p:sldId id="258" r:id="rId10"/>
    <p:sldId id="271" r:id="rId11"/>
    <p:sldId id="260" r:id="rId12"/>
    <p:sldId id="270" r:id="rId13"/>
    <p:sldId id="278" r:id="rId14"/>
    <p:sldId id="275" r:id="rId15"/>
    <p:sldId id="280" r:id="rId16"/>
    <p:sldId id="281" r:id="rId17"/>
    <p:sldId id="274" r:id="rId18"/>
    <p:sldId id="287" r:id="rId19"/>
    <p:sldId id="289" r:id="rId20"/>
    <p:sldId id="276" r:id="rId21"/>
    <p:sldId id="284" r:id="rId22"/>
    <p:sldId id="283" r:id="rId23"/>
    <p:sldId id="285" r:id="rId24"/>
    <p:sldId id="288" r:id="rId25"/>
    <p:sldId id="290" r:id="rId26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EA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78A8D-D34E-495D-BC71-0C2397AD657C}" type="datetimeFigureOut">
              <a:rPr lang="fi-FI" smtClean="0"/>
              <a:pPr/>
              <a:t>16.3.2021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88353-3BC4-4C57-928B-972D41306CA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0066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353-3BC4-4C57-928B-972D41306CA5}" type="slidenum">
              <a:rPr lang="fi-FI" smtClean="0"/>
              <a:pPr/>
              <a:t>1</a:t>
            </a:fld>
            <a:endParaRPr lang="fi-FI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353-3BC4-4C57-928B-972D41306CA5}" type="slidenum">
              <a:rPr lang="fi-FI" smtClean="0"/>
              <a:pPr/>
              <a:t>10</a:t>
            </a:fld>
            <a:endParaRPr lang="fi-FI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353-3BC4-4C57-928B-972D41306CA5}" type="slidenum">
              <a:rPr lang="fi-FI" smtClean="0"/>
              <a:pPr/>
              <a:t>11</a:t>
            </a:fld>
            <a:endParaRPr lang="fi-FI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353-3BC4-4C57-928B-972D41306CA5}" type="slidenum">
              <a:rPr lang="fi-FI" smtClean="0"/>
              <a:pPr/>
              <a:t>12</a:t>
            </a:fld>
            <a:endParaRPr lang="fi-FI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353-3BC4-4C57-928B-972D41306CA5}" type="slidenum">
              <a:rPr lang="fi-FI" smtClean="0"/>
              <a:pPr/>
              <a:t>13</a:t>
            </a:fld>
            <a:endParaRPr lang="fi-FI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353-3BC4-4C57-928B-972D41306CA5}" type="slidenum">
              <a:rPr lang="fi-FI" smtClean="0"/>
              <a:pPr/>
              <a:t>14</a:t>
            </a:fld>
            <a:endParaRPr lang="fi-FI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353-3BC4-4C57-928B-972D41306CA5}" type="slidenum">
              <a:rPr lang="fi-FI" smtClean="0"/>
              <a:pPr/>
              <a:t>15</a:t>
            </a:fld>
            <a:endParaRPr lang="fi-FI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353-3BC4-4C57-928B-972D41306CA5}" type="slidenum">
              <a:rPr lang="fi-FI" smtClean="0"/>
              <a:pPr/>
              <a:t>16</a:t>
            </a:fld>
            <a:endParaRPr lang="fi-FI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353-3BC4-4C57-928B-972D41306CA5}" type="slidenum">
              <a:rPr lang="fi-FI" smtClean="0"/>
              <a:pPr/>
              <a:t>17</a:t>
            </a:fld>
            <a:endParaRPr lang="fi-FI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353-3BC4-4C57-928B-972D41306CA5}" type="slidenum">
              <a:rPr lang="fi-FI" smtClean="0"/>
              <a:pPr/>
              <a:t>18</a:t>
            </a:fld>
            <a:endParaRPr lang="fi-FI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353-3BC4-4C57-928B-972D41306CA5}" type="slidenum">
              <a:rPr lang="fi-FI" smtClean="0"/>
              <a:pPr/>
              <a:t>20</a:t>
            </a:fld>
            <a:endParaRPr lang="fi-F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353-3BC4-4C57-928B-972D41306CA5}" type="slidenum">
              <a:rPr lang="fi-FI" smtClean="0"/>
              <a:pPr/>
              <a:t>2</a:t>
            </a:fld>
            <a:endParaRPr lang="fi-FI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353-3BC4-4C57-928B-972D41306CA5}" type="slidenum">
              <a:rPr lang="fi-FI" smtClean="0"/>
              <a:pPr/>
              <a:t>21</a:t>
            </a:fld>
            <a:endParaRPr lang="fi-FI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353-3BC4-4C57-928B-972D41306CA5}" type="slidenum">
              <a:rPr lang="fi-FI" smtClean="0"/>
              <a:pPr/>
              <a:t>22</a:t>
            </a:fld>
            <a:endParaRPr lang="fi-FI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353-3BC4-4C57-928B-972D41306CA5}" type="slidenum">
              <a:rPr lang="fi-FI" smtClean="0"/>
              <a:pPr/>
              <a:t>23</a:t>
            </a:fld>
            <a:endParaRPr lang="fi-FI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353-3BC4-4C57-928B-972D41306CA5}" type="slidenum">
              <a:rPr lang="fi-FI" smtClean="0"/>
              <a:pPr/>
              <a:t>3</a:t>
            </a:fld>
            <a:endParaRPr lang="fi-FI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353-3BC4-4C57-928B-972D41306CA5}" type="slidenum">
              <a:rPr lang="fi-FI" smtClean="0"/>
              <a:pPr/>
              <a:t>4</a:t>
            </a:fld>
            <a:endParaRPr lang="fi-FI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353-3BC4-4C57-928B-972D41306CA5}" type="slidenum">
              <a:rPr lang="fi-FI" smtClean="0"/>
              <a:pPr/>
              <a:t>5</a:t>
            </a:fld>
            <a:endParaRPr lang="fi-FI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353-3BC4-4C57-928B-972D41306CA5}" type="slidenum">
              <a:rPr lang="fi-FI" smtClean="0"/>
              <a:pPr/>
              <a:t>6</a:t>
            </a:fld>
            <a:endParaRPr lang="fi-FI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353-3BC4-4C57-928B-972D41306CA5}" type="slidenum">
              <a:rPr lang="fi-FI" smtClean="0"/>
              <a:pPr/>
              <a:t>7</a:t>
            </a:fld>
            <a:endParaRPr lang="fi-FI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353-3BC4-4C57-928B-972D41306CA5}" type="slidenum">
              <a:rPr lang="fi-FI" smtClean="0"/>
              <a:pPr/>
              <a:t>8</a:t>
            </a:fld>
            <a:endParaRPr lang="fi-FI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353-3BC4-4C57-928B-972D41306CA5}" type="slidenum">
              <a:rPr lang="fi-FI" smtClean="0"/>
              <a:pPr/>
              <a:t>9</a:t>
            </a:fld>
            <a:endParaRPr lang="fi-F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66FBA-E777-4C1C-A688-3CBEF8649CFE}" type="datetimeFigureOut">
              <a:rPr lang="fi-FI" smtClean="0"/>
              <a:pPr/>
              <a:t>16.3.2021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968E5-78CA-4390-974C-5FD047B77D62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66FBA-E777-4C1C-A688-3CBEF8649CFE}" type="datetimeFigureOut">
              <a:rPr lang="fi-FI" smtClean="0"/>
              <a:pPr/>
              <a:t>16.3.2021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968E5-78CA-4390-974C-5FD047B77D62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66FBA-E777-4C1C-A688-3CBEF8649CFE}" type="datetimeFigureOut">
              <a:rPr lang="fi-FI" smtClean="0"/>
              <a:pPr/>
              <a:t>16.3.2021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968E5-78CA-4390-974C-5FD047B77D62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66FBA-E777-4C1C-A688-3CBEF8649CFE}" type="datetimeFigureOut">
              <a:rPr lang="fi-FI" smtClean="0"/>
              <a:pPr/>
              <a:t>16.3.2021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968E5-78CA-4390-974C-5FD047B77D62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66FBA-E777-4C1C-A688-3CBEF8649CFE}" type="datetimeFigureOut">
              <a:rPr lang="fi-FI" smtClean="0"/>
              <a:pPr/>
              <a:t>16.3.2021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968E5-78CA-4390-974C-5FD047B77D62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66FBA-E777-4C1C-A688-3CBEF8649CFE}" type="datetimeFigureOut">
              <a:rPr lang="fi-FI" smtClean="0"/>
              <a:pPr/>
              <a:t>16.3.2021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968E5-78CA-4390-974C-5FD047B77D62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66FBA-E777-4C1C-A688-3CBEF8649CFE}" type="datetimeFigureOut">
              <a:rPr lang="fi-FI" smtClean="0"/>
              <a:pPr/>
              <a:t>16.3.2021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968E5-78CA-4390-974C-5FD047B77D62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66FBA-E777-4C1C-A688-3CBEF8649CFE}" type="datetimeFigureOut">
              <a:rPr lang="fi-FI" smtClean="0"/>
              <a:pPr/>
              <a:t>16.3.2021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968E5-78CA-4390-974C-5FD047B77D62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66FBA-E777-4C1C-A688-3CBEF8649CFE}" type="datetimeFigureOut">
              <a:rPr lang="fi-FI" smtClean="0"/>
              <a:pPr/>
              <a:t>16.3.2021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968E5-78CA-4390-974C-5FD047B77D62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66FBA-E777-4C1C-A688-3CBEF8649CFE}" type="datetimeFigureOut">
              <a:rPr lang="fi-FI" smtClean="0"/>
              <a:pPr/>
              <a:t>16.3.2021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968E5-78CA-4390-974C-5FD047B77D62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66FBA-E777-4C1C-A688-3CBEF8649CFE}" type="datetimeFigureOut">
              <a:rPr lang="fi-FI" smtClean="0"/>
              <a:pPr/>
              <a:t>16.3.2021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968E5-78CA-4390-974C-5FD047B77D62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66FBA-E777-4C1C-A688-3CBEF8649CFE}" type="datetimeFigureOut">
              <a:rPr lang="fi-FI" smtClean="0"/>
              <a:pPr/>
              <a:t>16.3.2021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968E5-78CA-4390-974C-5FD047B77D62}" type="slidenum">
              <a:rPr lang="fi-FI" smtClean="0"/>
              <a:pPr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youtu.be/kDnQsZuSR8E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uwec.edu/geography/Ivogeler/w111/banana.htm" TargetMode="Externa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6/6e/BigStickinLAmerica.jp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youtube.com/watch?v=y3fDkx7JZW0&amp;feature=relate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8/85/Mexico_1835-1846_administrative_map-es.sv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home.comcast.net/~DiazStudents/ahistoryspanish_units2.ht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docstoc.com/docs/52464705/Dollar-Diplomacy-to-Good-Neighbor-Policy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251520" y="260649"/>
            <a:ext cx="8064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</a:t>
            </a:r>
            <a:br>
              <a:rPr lang="en-US" sz="2400" dirty="0"/>
            </a:br>
            <a:br>
              <a:rPr lang="es-ES" dirty="0"/>
            </a:br>
            <a:endParaRPr lang="fi-FI" dirty="0"/>
          </a:p>
        </p:txBody>
      </p:sp>
      <p:pic>
        <p:nvPicPr>
          <p:cNvPr id="1028" name="Picture 4" descr="http://cambridgewords.files.wordpress.com/2011/07/banana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0783" y="1628800"/>
            <a:ext cx="3114795" cy="233042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 flipH="1">
            <a:off x="683568" y="1"/>
            <a:ext cx="77768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HISPOLSOC 2021</a:t>
            </a:r>
          </a:p>
          <a:p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Imperialismo </a:t>
            </a:r>
            <a:r>
              <a:rPr lang="es-E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yanki</a:t>
            </a:r>
            <a:r>
              <a:rPr lang="es-ES" sz="2800" b="1" dirty="0"/>
              <a:t>: </a:t>
            </a:r>
            <a:r>
              <a:rPr lang="es-ES" sz="2800" dirty="0">
                <a:solidFill>
                  <a:srgbClr val="FF0000"/>
                </a:solidFill>
              </a:rPr>
              <a:t>Patio y bananas</a:t>
            </a:r>
          </a:p>
          <a:p>
            <a:pPr marL="285750" indent="-285750">
              <a:buFontTx/>
              <a:buChar char="-"/>
            </a:pPr>
            <a:r>
              <a:rPr lang="es-ES" dirty="0"/>
              <a:t>La influencia de los Estados Unidos en América Latina</a:t>
            </a:r>
          </a:p>
          <a:p>
            <a:r>
              <a:rPr lang="es-ES" sz="900" b="1" dirty="0"/>
              <a:t>       Video -     </a:t>
            </a:r>
            <a:r>
              <a:rPr lang="es-ES" sz="900" b="1" dirty="0">
                <a:hlinkClick r:id="rId4"/>
              </a:rPr>
              <a:t>https://youtu.be/kDnQsZuSR8E</a:t>
            </a:r>
            <a:endParaRPr lang="es-ES" sz="900" b="1" dirty="0"/>
          </a:p>
          <a:p>
            <a:endParaRPr lang="es-ES" sz="900" b="1" dirty="0"/>
          </a:p>
          <a:p>
            <a:r>
              <a:rPr lang="es-ES" sz="900" b="1" dirty="0"/>
              <a:t>                                                                                                                                                                           </a:t>
            </a:r>
          </a:p>
          <a:p>
            <a:r>
              <a:rPr lang="es-ES" sz="900" b="1" dirty="0"/>
              <a:t>                                                                                                                                                                                                                   Miguel López-Estudios Latinoamericanos</a:t>
            </a:r>
            <a:endParaRPr lang="fi-FI" sz="900" b="1" dirty="0"/>
          </a:p>
        </p:txBody>
      </p:sp>
      <p:pic>
        <p:nvPicPr>
          <p:cNvPr id="5" name="Picture 2" descr="http://www.guatemala-tourisme.info/carte_amerique_central_20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0783" y="4005064"/>
            <a:ext cx="3114795" cy="2339752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008" y="1608337"/>
            <a:ext cx="4211799" cy="479345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epsmaps.com/media/catalog/product/cache/2/image/1000x/9df78eab33525d08d6e5fb8d27136e95/I/n/Intervenciones-EEUU-America-Latina-sXX_temat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764704"/>
            <a:ext cx="5276850" cy="5276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ntervenciones militares de los Estados Unidos en el Caribe y en América Central: 1898-19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052736"/>
            <a:ext cx="6096000" cy="4286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uwec.edu/geography/Ivogeler/w111/articles/banama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3672408" cy="6095072"/>
          </a:xfrm>
          <a:prstGeom prst="rect">
            <a:avLst/>
          </a:prstGeom>
          <a:noFill/>
        </p:spPr>
      </p:pic>
      <p:pic>
        <p:nvPicPr>
          <p:cNvPr id="27652" name="Picture 4" descr="http://www.uwec.edu/geography/Ivogeler/w111/articles/bangrap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348880"/>
            <a:ext cx="3581400" cy="1981201"/>
          </a:xfrm>
          <a:prstGeom prst="rect">
            <a:avLst/>
          </a:prstGeom>
          <a:noFill/>
        </p:spPr>
      </p:pic>
      <p:sp>
        <p:nvSpPr>
          <p:cNvPr id="4" name="Suorakulmio 3"/>
          <p:cNvSpPr/>
          <p:nvPr/>
        </p:nvSpPr>
        <p:spPr>
          <a:xfrm>
            <a:off x="4644008" y="5589240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900" dirty="0">
                <a:hlinkClick r:id="rId5"/>
              </a:rPr>
              <a:t> http://www.uwec.edu/geography/Ivogeler/w111/banana.htm</a:t>
            </a:r>
            <a:endParaRPr lang="fi-FI" sz="900" dirty="0"/>
          </a:p>
          <a:p>
            <a:endParaRPr lang="fi-FI" sz="9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:BigStickinLAmerica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764704"/>
            <a:ext cx="5848350" cy="5143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4.bp.blogspot.com/_tuyNqYTx85g/TQZ2zTUlQuI/AAAAAAAAADk/mexp_2ycYeM/s1600/zu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340768"/>
            <a:ext cx="6600825" cy="40100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1043608" y="836712"/>
            <a:ext cx="7128792" cy="64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Misiles, Revolución y Mentiras: !Hasta siempre, comandante!</a:t>
            </a:r>
            <a:br>
              <a:rPr lang="es-ES" dirty="0"/>
            </a:br>
            <a:endParaRPr lang="fi-FI" dirty="0"/>
          </a:p>
        </p:txBody>
      </p:sp>
      <p:pic>
        <p:nvPicPr>
          <p:cNvPr id="1026" name="Picture 2" descr="http://2.bp.blogspot.com/_NYDT2G4hlE0/TSh9Eal6baI/AAAAAAAABkg/BxS33htGcZE/s1600/misiles%2Ben%2BCub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700808"/>
            <a:ext cx="5286375" cy="43053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go.hrw.com/venus_images/0533MC26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692696"/>
            <a:ext cx="5334000" cy="4000501"/>
          </a:xfrm>
          <a:prstGeom prst="rect">
            <a:avLst/>
          </a:prstGeom>
          <a:noFill/>
        </p:spPr>
      </p:pic>
      <p:sp>
        <p:nvSpPr>
          <p:cNvPr id="3" name="Suorakulmio 2"/>
          <p:cNvSpPr/>
          <p:nvPr/>
        </p:nvSpPr>
        <p:spPr>
          <a:xfrm>
            <a:off x="1403648" y="4941167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>
                <a:hlinkClick r:id="rId4"/>
              </a:rPr>
              <a:t>http://www.youtube.com/watch?v=y3fDkx7JZW0&amp;feature=related</a:t>
            </a:r>
            <a:endParaRPr lang="fi-FI" dirty="0"/>
          </a:p>
          <a:p>
            <a:endParaRPr lang="fi-FI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identidadandaluza.files.wordpress.com/2011/04/revolucioncuba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412776"/>
            <a:ext cx="6191250" cy="4495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ubadebate.cu/wp-content/uploads/2012/01/raul-castro_pc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764704"/>
            <a:ext cx="5760640" cy="52482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04FAE22-1A5C-4F64-9A3A-A1A7DB3FC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Nicaragua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7670ADFB-20A1-497A-83BD-7D48F518D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09"/>
          <a:stretch/>
        </p:blipFill>
        <p:spPr>
          <a:xfrm>
            <a:off x="457200" y="1600200"/>
            <a:ext cx="8229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3695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stados Unidos, Distribución territorial 18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548680"/>
            <a:ext cx="6096000" cy="4943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3.bp.blogspot.com/_UPizMUfj27k/TEQ-QOwI4AI/AAAAAAAACrc/byJfZNj1JLM/s1600/Revolucion+Sandinista+Nicaragua+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332656"/>
            <a:ext cx="3810000" cy="6315076"/>
          </a:xfrm>
          <a:prstGeom prst="rect">
            <a:avLst/>
          </a:prstGeom>
          <a:noFill/>
        </p:spPr>
      </p:pic>
      <p:sp>
        <p:nvSpPr>
          <p:cNvPr id="3" name="Suorakulmio 2"/>
          <p:cNvSpPr/>
          <p:nvPr/>
        </p:nvSpPr>
        <p:spPr>
          <a:xfrm>
            <a:off x="179512" y="3105835"/>
            <a:ext cx="2376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Revolución</a:t>
            </a:r>
            <a:r>
              <a:rPr lang="fi-FI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i-FI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Sandinista</a:t>
            </a:r>
            <a:br>
              <a:rPr lang="fi-FI" dirty="0"/>
            </a:br>
            <a:endParaRPr lang="fi-FI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www.armybase.us/wp-content/uploads/2009/04/venezuelan-president-hugo-chavez-gives-us-president-barack-obama-a-copy-of-las-venas-abiertas-de-america-lati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404664"/>
            <a:ext cx="5753100" cy="4248151"/>
          </a:xfrm>
          <a:prstGeom prst="rect">
            <a:avLst/>
          </a:prstGeom>
          <a:noFill/>
        </p:spPr>
      </p:pic>
      <p:sp>
        <p:nvSpPr>
          <p:cNvPr id="3" name="Suorakulmio 2"/>
          <p:cNvSpPr/>
          <p:nvPr/>
        </p:nvSpPr>
        <p:spPr>
          <a:xfrm>
            <a:off x="395536" y="5301208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Venezuelan </a:t>
            </a:r>
            <a:r>
              <a:rPr lang="fi-FI" dirty="0" err="1"/>
              <a:t>President</a:t>
            </a:r>
            <a:r>
              <a:rPr lang="fi-FI" dirty="0"/>
              <a:t> Hugo </a:t>
            </a:r>
            <a:r>
              <a:rPr lang="fi-FI" dirty="0" err="1"/>
              <a:t>Chavez</a:t>
            </a:r>
            <a:r>
              <a:rPr lang="fi-FI" dirty="0"/>
              <a:t> </a:t>
            </a:r>
            <a:r>
              <a:rPr lang="fi-FI" dirty="0" err="1"/>
              <a:t>gives</a:t>
            </a:r>
            <a:r>
              <a:rPr lang="fi-FI" dirty="0"/>
              <a:t> U.S. </a:t>
            </a:r>
            <a:r>
              <a:rPr lang="fi-FI" dirty="0" err="1"/>
              <a:t>President</a:t>
            </a:r>
            <a:r>
              <a:rPr lang="fi-FI" dirty="0"/>
              <a:t> </a:t>
            </a:r>
            <a:r>
              <a:rPr lang="fi-FI" dirty="0" err="1"/>
              <a:t>Barack</a:t>
            </a:r>
            <a:r>
              <a:rPr lang="fi-FI" dirty="0"/>
              <a:t> </a:t>
            </a:r>
            <a:r>
              <a:rPr lang="fi-FI" dirty="0" err="1"/>
              <a:t>Obama</a:t>
            </a:r>
            <a:r>
              <a:rPr lang="fi-FI" dirty="0"/>
              <a:t> a copy of "</a:t>
            </a:r>
            <a:r>
              <a:rPr lang="fi-FI" i="1" dirty="0"/>
              <a:t>Las </a:t>
            </a:r>
            <a:r>
              <a:rPr lang="fi-FI" i="1" dirty="0" err="1"/>
              <a:t>Venas</a:t>
            </a:r>
            <a:r>
              <a:rPr lang="fi-FI" i="1" dirty="0"/>
              <a:t> </a:t>
            </a:r>
            <a:r>
              <a:rPr lang="fi-FI" i="1" dirty="0" err="1"/>
              <a:t>Abiertas</a:t>
            </a:r>
            <a:r>
              <a:rPr lang="fi-FI" i="1" dirty="0"/>
              <a:t> de America Latina</a:t>
            </a:r>
            <a:r>
              <a:rPr lang="fi-FI" dirty="0"/>
              <a:t>"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author</a:t>
            </a:r>
            <a:r>
              <a:rPr lang="fi-FI" dirty="0"/>
              <a:t> </a:t>
            </a:r>
            <a:r>
              <a:rPr lang="fi-FI" i="1" dirty="0" err="1"/>
              <a:t>Eduardo</a:t>
            </a:r>
            <a:r>
              <a:rPr lang="fi-FI" i="1" dirty="0"/>
              <a:t> </a:t>
            </a:r>
            <a:r>
              <a:rPr lang="fi-FI" i="1" dirty="0" err="1"/>
              <a:t>Galeano</a:t>
            </a:r>
            <a:r>
              <a:rPr lang="fi-FI" i="1" dirty="0"/>
              <a:t> </a:t>
            </a:r>
            <a:r>
              <a:rPr lang="fi-FI" dirty="0" err="1"/>
              <a:t>during</a:t>
            </a:r>
            <a:r>
              <a:rPr lang="fi-FI" dirty="0"/>
              <a:t> a </a:t>
            </a:r>
            <a:r>
              <a:rPr lang="fi-FI" dirty="0" err="1"/>
              <a:t>meeting</a:t>
            </a:r>
            <a:r>
              <a:rPr lang="fi-FI" dirty="0"/>
              <a:t> at the </a:t>
            </a:r>
            <a:r>
              <a:rPr lang="fi-FI" dirty="0" err="1"/>
              <a:t>Summit</a:t>
            </a:r>
            <a:r>
              <a:rPr lang="fi-FI" dirty="0"/>
              <a:t> of the </a:t>
            </a:r>
            <a:r>
              <a:rPr lang="fi-FI" dirty="0" err="1"/>
              <a:t>Americas</a:t>
            </a:r>
            <a:r>
              <a:rPr lang="fi-FI" dirty="0"/>
              <a:t> in Port of Spain, Trinidad </a:t>
            </a:r>
            <a:r>
              <a:rPr lang="fi-FI" dirty="0" err="1"/>
              <a:t>April</a:t>
            </a:r>
            <a:r>
              <a:rPr lang="fi-FI" dirty="0"/>
              <a:t> 18, 2009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daewooauction.com/aimg/51SF7YJ9JZ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764704"/>
            <a:ext cx="2905125" cy="4524375"/>
          </a:xfrm>
          <a:prstGeom prst="rect">
            <a:avLst/>
          </a:prstGeom>
          <a:noFill/>
        </p:spPr>
      </p:pic>
      <p:pic>
        <p:nvPicPr>
          <p:cNvPr id="64516" name="Picture 4" descr="http://covers.openlibrary.org/b/id/367802-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764704"/>
            <a:ext cx="2781300" cy="4524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755576" y="260649"/>
            <a:ext cx="770485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rgbClr val="FF0000"/>
                </a:solidFill>
              </a:rPr>
              <a:t>                      Algunas guerrillas</a:t>
            </a:r>
          </a:p>
          <a:p>
            <a:endParaRPr lang="es-ES" sz="2400" b="1" dirty="0"/>
          </a:p>
          <a:p>
            <a:r>
              <a:rPr lang="es-ES" sz="2400" b="1" dirty="0"/>
              <a:t>Colombia</a:t>
            </a:r>
            <a:r>
              <a:rPr lang="es-ES" sz="2400" dirty="0"/>
              <a:t>: Fuerzas Armadas Revolucionarias de Colombia y Ejército de Liberación Nacional</a:t>
            </a:r>
            <a:br>
              <a:rPr lang="es-ES" sz="2400" dirty="0"/>
            </a:br>
            <a:r>
              <a:rPr lang="es-ES" sz="2400" b="1" dirty="0"/>
              <a:t>El Salvador</a:t>
            </a:r>
            <a:r>
              <a:rPr lang="es-ES" sz="2400" dirty="0"/>
              <a:t>: Frente Farabundo Martí para la Liberación Nacional</a:t>
            </a:r>
            <a:br>
              <a:rPr lang="es-ES" sz="2400" dirty="0"/>
            </a:br>
            <a:r>
              <a:rPr lang="es-ES" sz="2400" b="1" dirty="0"/>
              <a:t>Guatemala</a:t>
            </a:r>
            <a:r>
              <a:rPr lang="es-ES" sz="2400" dirty="0"/>
              <a:t>: Unidad Revolucionaria Nacional Guatemalteca</a:t>
            </a:r>
            <a:br>
              <a:rPr lang="es-ES" sz="2400" dirty="0"/>
            </a:br>
            <a:r>
              <a:rPr lang="es-ES" sz="2400" b="1" dirty="0"/>
              <a:t>México</a:t>
            </a:r>
            <a:r>
              <a:rPr lang="es-ES" sz="2400" dirty="0"/>
              <a:t>: Ejército Zapatista de Liberación Nacional, Liga Comunista 23 de Septiembre, Brigada de Ajusticiamiento del Partido de los Pobres, Ejercito Popular Revolucionario, Ejercito Revolucionario del Pueblo Insurgente</a:t>
            </a:r>
            <a:br>
              <a:rPr lang="es-ES" sz="2400" dirty="0"/>
            </a:br>
            <a:r>
              <a:rPr lang="es-ES" sz="2400" b="1" dirty="0"/>
              <a:t>Nicaragua</a:t>
            </a:r>
            <a:r>
              <a:rPr lang="es-ES" sz="2400" dirty="0"/>
              <a:t>: Frente Sandinista de Liberación Nacional</a:t>
            </a:r>
            <a:br>
              <a:rPr lang="es-ES" sz="2400" dirty="0"/>
            </a:br>
            <a:r>
              <a:rPr lang="es-ES" sz="2400" b="1" dirty="0"/>
              <a:t>Perú</a:t>
            </a:r>
            <a:r>
              <a:rPr lang="es-ES" sz="2400" dirty="0"/>
              <a:t>: Sendero Luminoso</a:t>
            </a:r>
            <a:br>
              <a:rPr lang="es-ES" sz="2400" dirty="0"/>
            </a:br>
            <a:r>
              <a:rPr lang="es-ES" sz="2400" dirty="0"/>
              <a:t>Uruguay: MLN-Tupamaros</a:t>
            </a:r>
            <a:br>
              <a:rPr lang="es-ES" sz="2400" dirty="0"/>
            </a:br>
            <a:endParaRPr lang="fi-FI" sz="2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87C9EEF-50BF-4844-8DC9-6C418428D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Bolivia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8F30BD46-98AF-4519-BF32-CDBE25000B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29"/>
          <a:stretch/>
        </p:blipFill>
        <p:spPr>
          <a:xfrm>
            <a:off x="457200" y="1417638"/>
            <a:ext cx="8229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2674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19C543F-354D-4499-A95F-688A9777E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Colombia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8625B7D7-66B2-410A-B5DA-280FA7AAE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8" b="25418"/>
          <a:stretch/>
        </p:blipFill>
        <p:spPr>
          <a:xfrm>
            <a:off x="450186" y="1417638"/>
            <a:ext cx="8229600" cy="49965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8939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guatemala-tourisme.info/carte_amerique_central_2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196752"/>
            <a:ext cx="6086475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Archivo:Mexico 1835-1846 administrative map-es.sv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404664"/>
            <a:ext cx="622935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Map of the Mexican War 1846  - 18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476672"/>
            <a:ext cx="6924892" cy="5802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adansblog.com/wlog/mapmexicostates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908720"/>
            <a:ext cx="5867400" cy="4743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home.comcast.net/~DiazStudents/AmericanImperialis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08720"/>
            <a:ext cx="8136904" cy="5472608"/>
          </a:xfrm>
          <a:prstGeom prst="rect">
            <a:avLst/>
          </a:prstGeom>
          <a:noFill/>
        </p:spPr>
      </p:pic>
      <p:sp>
        <p:nvSpPr>
          <p:cNvPr id="3" name="Suorakulmio 2"/>
          <p:cNvSpPr/>
          <p:nvPr/>
        </p:nvSpPr>
        <p:spPr>
          <a:xfrm>
            <a:off x="899592" y="6515204"/>
            <a:ext cx="6912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600" dirty="0">
                <a:hlinkClick r:id="rId4"/>
              </a:rPr>
              <a:t>http://home.comcast.net/~DiazStudents/ahistoryspanish_units2.htm</a:t>
            </a:r>
            <a:endParaRPr lang="fi-FI" sz="1600" dirty="0"/>
          </a:p>
          <a:p>
            <a:endParaRPr lang="fi-FI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2267744" y="404664"/>
            <a:ext cx="359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    </a:t>
            </a:r>
            <a:r>
              <a:rPr lang="fi-FI" b="1" dirty="0" err="1"/>
              <a:t>Política</a:t>
            </a:r>
            <a:r>
              <a:rPr lang="fi-FI" b="1" dirty="0"/>
              <a:t> </a:t>
            </a:r>
            <a:r>
              <a:rPr lang="fi-FI" b="1" dirty="0" err="1"/>
              <a:t>exterior</a:t>
            </a:r>
            <a:r>
              <a:rPr lang="fi-FI" b="1" dirty="0"/>
              <a:t> de EEUU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004048" y="620688"/>
            <a:ext cx="0" cy="1533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1.bp.blogspot.com/_uheNlUAGBA8/TEZEfg8OukI/AAAAAAAACvA/qOulQRfGFwM/s1600/doctrina+monro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556792"/>
            <a:ext cx="3409950" cy="3810000"/>
          </a:xfrm>
          <a:prstGeom prst="rect">
            <a:avLst/>
          </a:prstGeom>
          <a:noFill/>
        </p:spPr>
      </p:pic>
      <p:sp>
        <p:nvSpPr>
          <p:cNvPr id="3" name="Suorakulmio 2"/>
          <p:cNvSpPr/>
          <p:nvPr/>
        </p:nvSpPr>
        <p:spPr>
          <a:xfrm>
            <a:off x="395536" y="2136339"/>
            <a:ext cx="47525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No crear nuevas colonias en las Américas</a:t>
            </a:r>
            <a:r>
              <a:rPr lang="es-ES" dirty="0"/>
              <a:t>, ya que todos los países de americanos, por ser libres e independientes, no podían ser sujetos de dominacion de potencias europeas.</a:t>
            </a:r>
            <a:br>
              <a:rPr lang="es-ES" dirty="0"/>
            </a:br>
            <a:r>
              <a:rPr lang="es-ES" dirty="0"/>
              <a:t>* </a:t>
            </a:r>
            <a:r>
              <a:rPr lang="es-ES" b="1" dirty="0"/>
              <a:t>La no intervención en los asuntos internos</a:t>
            </a:r>
            <a:r>
              <a:rPr lang="es-ES" dirty="0"/>
              <a:t> de los países </a:t>
            </a:r>
            <a:r>
              <a:rPr lang="es-ES" b="1" dirty="0"/>
              <a:t>americanos</a:t>
            </a:r>
            <a:r>
              <a:rPr lang="es-ES" dirty="0"/>
              <a:t> ;</a:t>
            </a:r>
            <a:br>
              <a:rPr lang="es-ES" dirty="0"/>
            </a:br>
            <a:r>
              <a:rPr lang="es-ES" dirty="0"/>
              <a:t>* </a:t>
            </a:r>
            <a:r>
              <a:rPr lang="es-ES" b="1" dirty="0"/>
              <a:t>EE.UU. no intervendría en los conflictos relacionados con los países europeos</a:t>
            </a:r>
            <a:r>
              <a:rPr lang="es-ES" dirty="0"/>
              <a:t> , como las guerras entre estos países y sus colonias</a:t>
            </a:r>
            <a:endParaRPr lang="fi-FI" dirty="0"/>
          </a:p>
        </p:txBody>
      </p:sp>
      <p:sp>
        <p:nvSpPr>
          <p:cNvPr id="4" name="Suorakulmio 3"/>
          <p:cNvSpPr/>
          <p:nvPr/>
        </p:nvSpPr>
        <p:spPr>
          <a:xfrm>
            <a:off x="2286000" y="5691157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>
                <a:hlinkClick r:id="rId4"/>
              </a:rPr>
              <a:t>http://www.docstoc.com/docs/52464705/Dollar-Diplomacy-to-Good-Neighbor-Policy</a:t>
            </a:r>
            <a:endParaRPr lang="fi-FI" dirty="0"/>
          </a:p>
          <a:p>
            <a:endParaRPr lang="fi-FI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s4.subirimagenes.com/otros/3275728basesyejercit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620688"/>
            <a:ext cx="4943475" cy="56292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348</Words>
  <Application>Microsoft Office PowerPoint</Application>
  <PresentationFormat>Näytössä katseltava diaesitys (4:3)</PresentationFormat>
  <Paragraphs>45</Paragraphs>
  <Slides>25</Slides>
  <Notes>22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Nicaragua</vt:lpstr>
      <vt:lpstr>PowerPoint-esitys</vt:lpstr>
      <vt:lpstr>PowerPoint-esitys</vt:lpstr>
      <vt:lpstr>PowerPoint-esitys</vt:lpstr>
      <vt:lpstr>PowerPoint-esitys</vt:lpstr>
      <vt:lpstr>Bolivia</vt:lpstr>
      <vt:lpstr>Colombia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OMISTAJA</dc:creator>
  <cp:lastModifiedBy>OMISTAJA</cp:lastModifiedBy>
  <cp:revision>3</cp:revision>
  <dcterms:created xsi:type="dcterms:W3CDTF">2021-03-15T19:09:35Z</dcterms:created>
  <dcterms:modified xsi:type="dcterms:W3CDTF">2021-03-16T18:58:24Z</dcterms:modified>
</cp:coreProperties>
</file>