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8" r:id="rId3"/>
    <p:sldId id="257" r:id="rId4"/>
    <p:sldId id="259" r:id="rId5"/>
    <p:sldId id="260" r:id="rId6"/>
    <p:sldId id="264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71" r:id="rId26"/>
    <p:sldId id="282" r:id="rId2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A887C6-18BE-4D6D-914E-D93D869C8000}" type="datetimeFigureOut">
              <a:rPr lang="fi-FI" smtClean="0"/>
              <a:t>17.6.2015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43DB2C-C111-4BC9-9007-ED827123903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6984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43DB2C-C111-4BC9-9007-ED827123903C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7699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BBB43-AC17-40E6-83D3-636A107CA0CB}" type="datetimeFigureOut">
              <a:rPr lang="fi-FI" smtClean="0"/>
              <a:t>17.6.2015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E0694-A1C7-4C45-924A-8958BF9ABE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0753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BBB43-AC17-40E6-83D3-636A107CA0CB}" type="datetimeFigureOut">
              <a:rPr lang="fi-FI" smtClean="0"/>
              <a:t>17.6.2015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E0694-A1C7-4C45-924A-8958BF9ABE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2498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BBB43-AC17-40E6-83D3-636A107CA0CB}" type="datetimeFigureOut">
              <a:rPr lang="fi-FI" smtClean="0"/>
              <a:t>17.6.2015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E0694-A1C7-4C45-924A-8958BF9ABE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7559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BBB43-AC17-40E6-83D3-636A107CA0CB}" type="datetimeFigureOut">
              <a:rPr lang="fi-FI" smtClean="0"/>
              <a:t>17.6.2015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E0694-A1C7-4C45-924A-8958BF9ABE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2834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BBB43-AC17-40E6-83D3-636A107CA0CB}" type="datetimeFigureOut">
              <a:rPr lang="fi-FI" smtClean="0"/>
              <a:t>17.6.2015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E0694-A1C7-4C45-924A-8958BF9ABE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1401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BBB43-AC17-40E6-83D3-636A107CA0CB}" type="datetimeFigureOut">
              <a:rPr lang="fi-FI" smtClean="0"/>
              <a:t>17.6.2015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E0694-A1C7-4C45-924A-8958BF9ABE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577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BBB43-AC17-40E6-83D3-636A107CA0CB}" type="datetimeFigureOut">
              <a:rPr lang="fi-FI" smtClean="0"/>
              <a:t>17.6.2015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E0694-A1C7-4C45-924A-8958BF9ABE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0107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BBB43-AC17-40E6-83D3-636A107CA0CB}" type="datetimeFigureOut">
              <a:rPr lang="fi-FI" smtClean="0"/>
              <a:t>17.6.2015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E0694-A1C7-4C45-924A-8958BF9ABE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4979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BBB43-AC17-40E6-83D3-636A107CA0CB}" type="datetimeFigureOut">
              <a:rPr lang="fi-FI" smtClean="0"/>
              <a:t>17.6.2015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E0694-A1C7-4C45-924A-8958BF9ABE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3274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BBB43-AC17-40E6-83D3-636A107CA0CB}" type="datetimeFigureOut">
              <a:rPr lang="fi-FI" smtClean="0"/>
              <a:t>17.6.2015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E0694-A1C7-4C45-924A-8958BF9ABE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5102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BBB43-AC17-40E6-83D3-636A107CA0CB}" type="datetimeFigureOut">
              <a:rPr lang="fi-FI" smtClean="0"/>
              <a:t>17.6.2015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E0694-A1C7-4C45-924A-8958BF9ABE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4528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BBB43-AC17-40E6-83D3-636A107CA0CB}" type="datetimeFigureOut">
              <a:rPr lang="fi-FI" smtClean="0"/>
              <a:t>17.6.2015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E0694-A1C7-4C45-924A-8958BF9ABE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7830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1800199"/>
          </a:xfrm>
        </p:spPr>
        <p:txBody>
          <a:bodyPr/>
          <a:lstStyle/>
          <a:p>
            <a:r>
              <a:rPr lang="es-ES" b="1" dirty="0" smtClean="0"/>
              <a:t>Uso del </a:t>
            </a:r>
            <a:r>
              <a:rPr lang="es-ES" b="1" dirty="0" smtClean="0">
                <a:solidFill>
                  <a:srgbClr val="FF0000"/>
                </a:solidFill>
              </a:rPr>
              <a:t>ARTÍCULO</a:t>
            </a:r>
            <a:r>
              <a:rPr lang="es-ES" b="1" dirty="0" smtClean="0"/>
              <a:t> en español</a:t>
            </a:r>
            <a:endParaRPr lang="es-E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 smtClean="0"/>
          </a:p>
          <a:p>
            <a:endParaRPr lang="fi-FI" dirty="0"/>
          </a:p>
          <a:p>
            <a:r>
              <a:rPr lang="es-ES" dirty="0" smtClean="0"/>
              <a:t>Miguel López</a:t>
            </a:r>
          </a:p>
          <a:p>
            <a:endParaRPr lang="fi-FI" dirty="0"/>
          </a:p>
        </p:txBody>
      </p:sp>
      <p:pic>
        <p:nvPicPr>
          <p:cNvPr id="1028" name="Picture 4" descr="http://rlv.zcache.es/articulos_del_pinguino_figura_de_tarta-r51f1c53df5994e328ebaaf4a795f787a_fupml_8byvr_3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772816"/>
            <a:ext cx="3086100" cy="308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9936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323528" y="836713"/>
            <a:ext cx="849694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s-ES_tradnl" sz="2800" dirty="0"/>
              <a:t>Te llamó </a:t>
            </a:r>
            <a:r>
              <a:rPr lang="es-ES_tradnl" sz="2800" b="1" dirty="0"/>
              <a:t>un</a:t>
            </a:r>
            <a:r>
              <a:rPr lang="es-ES_tradnl" sz="2800" dirty="0"/>
              <a:t> hombre que parecía George </a:t>
            </a:r>
            <a:r>
              <a:rPr lang="es-ES_tradnl" sz="2800" dirty="0" err="1"/>
              <a:t>Clooney</a:t>
            </a:r>
            <a:r>
              <a:rPr lang="es-ES_tradnl" sz="2800" dirty="0"/>
              <a:t> </a:t>
            </a:r>
            <a:endParaRPr lang="es-ES_tradnl" sz="2800" dirty="0" smtClean="0"/>
          </a:p>
          <a:p>
            <a:r>
              <a:rPr lang="es-ES_tradnl" sz="2800" dirty="0" smtClean="0"/>
              <a:t> </a:t>
            </a:r>
            <a:r>
              <a:rPr lang="es-ES_tradnl" sz="2800" dirty="0">
                <a:sym typeface="Wingdings" panose="05000000000000000000" pitchFamily="2" charset="2"/>
              </a:rPr>
              <a:t> “</a:t>
            </a:r>
            <a:r>
              <a:rPr lang="es-ES_tradnl" sz="2800" dirty="0" err="1">
                <a:sym typeface="Wingdings" panose="05000000000000000000" pitchFamily="2" charset="2"/>
              </a:rPr>
              <a:t>joku</a:t>
            </a:r>
            <a:r>
              <a:rPr lang="es-ES_tradnl" sz="2800" dirty="0">
                <a:sym typeface="Wingdings" panose="05000000000000000000" pitchFamily="2" charset="2"/>
              </a:rPr>
              <a:t> mies </a:t>
            </a:r>
            <a:r>
              <a:rPr lang="es-ES_tradnl" sz="2800" dirty="0" err="1">
                <a:sym typeface="Wingdings" panose="05000000000000000000" pitchFamily="2" charset="2"/>
              </a:rPr>
              <a:t>soitti</a:t>
            </a:r>
            <a:r>
              <a:rPr lang="es-ES_tradnl" sz="2800" dirty="0" smtClean="0">
                <a:sym typeface="Wingdings" panose="05000000000000000000" pitchFamily="2" charset="2"/>
              </a:rPr>
              <a:t>”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s-ES_tradnl" sz="2800" dirty="0">
              <a:sym typeface="Wingdings" panose="05000000000000000000" pitchFamily="2" charset="2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s-ES_tradnl" sz="2800" dirty="0">
              <a:sym typeface="Wingdings" panose="05000000000000000000" pitchFamily="2" charset="2"/>
            </a:endParaRPr>
          </a:p>
          <a:p>
            <a:r>
              <a:rPr lang="es-ES_tradnl" sz="2800" dirty="0" smtClean="0">
                <a:sym typeface="Wingdings" panose="05000000000000000000" pitchFamily="2" charset="2"/>
              </a:rPr>
              <a:t>Pregunta: </a:t>
            </a:r>
            <a:r>
              <a:rPr lang="es-ES_tradnl" sz="2800" dirty="0" smtClean="0"/>
              <a:t>¿</a:t>
            </a:r>
            <a:r>
              <a:rPr lang="es-ES_tradnl" sz="2800" dirty="0" smtClean="0">
                <a:sym typeface="Wingdings" panose="05000000000000000000" pitchFamily="2" charset="2"/>
              </a:rPr>
              <a:t>Y si el mismo hombre llama otra vez</a:t>
            </a:r>
            <a:r>
              <a:rPr lang="es-ES_tradnl" sz="2800" dirty="0" smtClean="0">
                <a:sym typeface="Wingdings" panose="05000000000000000000" pitchFamily="2" charset="2"/>
              </a:rPr>
              <a:t>?</a:t>
            </a:r>
          </a:p>
          <a:p>
            <a:endParaRPr lang="es-ES_tradnl" sz="2800" dirty="0">
              <a:sym typeface="Wingdings" panose="05000000000000000000" pitchFamily="2" charset="2"/>
            </a:endParaRPr>
          </a:p>
          <a:p>
            <a:r>
              <a:rPr lang="es-ES_tradnl" sz="2800" dirty="0" smtClean="0">
                <a:sym typeface="Wingdings" panose="05000000000000000000" pitchFamily="2" charset="2"/>
              </a:rPr>
              <a:t>Entonces: Te llamó </a:t>
            </a:r>
            <a:r>
              <a:rPr lang="es-ES_tradnl" sz="2800" b="1" dirty="0" smtClean="0">
                <a:sym typeface="Wingdings" panose="05000000000000000000" pitchFamily="2" charset="2"/>
              </a:rPr>
              <a:t>el</a:t>
            </a:r>
            <a:r>
              <a:rPr lang="es-ES_tradnl" sz="2800" dirty="0" smtClean="0">
                <a:sym typeface="Wingdings" panose="05000000000000000000" pitchFamily="2" charset="2"/>
              </a:rPr>
              <a:t> hombre que parece GC?</a:t>
            </a:r>
            <a:endParaRPr lang="es-ES_tradnl" sz="2800" dirty="0" smtClean="0">
              <a:sym typeface="Wingdings" panose="05000000000000000000" pitchFamily="2" charset="2"/>
            </a:endParaRPr>
          </a:p>
          <a:p>
            <a:endParaRPr lang="es-ES_tradnl" sz="2800" dirty="0">
              <a:sym typeface="Wingdings" panose="05000000000000000000" pitchFamily="2" charset="2"/>
            </a:endParaRPr>
          </a:p>
          <a:p>
            <a:endParaRPr lang="es-ES_tradnl" sz="2800" dirty="0" smtClean="0">
              <a:sym typeface="Wingdings" panose="05000000000000000000" pitchFamily="2" charset="2"/>
            </a:endParaRPr>
          </a:p>
          <a:p>
            <a:endParaRPr lang="es-ES_tradnl" sz="2800" dirty="0" smtClean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940784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/>
          <p:cNvSpPr txBox="1"/>
          <p:nvPr/>
        </p:nvSpPr>
        <p:spPr>
          <a:xfrm>
            <a:off x="0" y="188640"/>
            <a:ext cx="889248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000" dirty="0" smtClean="0"/>
              <a:t>Suomen kielessä käytetään usein sanajärjestystä kertomaan, oletetaanko kuulijan tuntevan asian vai ei</a:t>
            </a:r>
          </a:p>
          <a:p>
            <a:endParaRPr lang="fi-FI" sz="3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3000" dirty="0" smtClean="0"/>
              <a:t>En el </a:t>
            </a:r>
            <a:r>
              <a:rPr lang="fi-FI" sz="3000" dirty="0" err="1" smtClean="0"/>
              <a:t>centro</a:t>
            </a:r>
            <a:r>
              <a:rPr lang="fi-FI" sz="3000" dirty="0" smtClean="0"/>
              <a:t> </a:t>
            </a:r>
            <a:r>
              <a:rPr lang="fi-FI" sz="3000" dirty="0" err="1" smtClean="0"/>
              <a:t>hay</a:t>
            </a:r>
            <a:r>
              <a:rPr lang="fi-FI" sz="3000" dirty="0" smtClean="0"/>
              <a:t> </a:t>
            </a:r>
            <a:r>
              <a:rPr lang="fi-FI" sz="3000" b="1" dirty="0" err="1" smtClean="0"/>
              <a:t>una</a:t>
            </a:r>
            <a:r>
              <a:rPr lang="fi-FI" sz="3000" dirty="0" smtClean="0"/>
              <a:t> </a:t>
            </a:r>
            <a:r>
              <a:rPr lang="fi-FI" sz="3000" dirty="0" err="1" smtClean="0"/>
              <a:t>farmacia</a:t>
            </a:r>
            <a:r>
              <a:rPr lang="fi-FI" sz="3000" dirty="0"/>
              <a:t> </a:t>
            </a:r>
            <a:r>
              <a:rPr lang="fi-FI" sz="3000" dirty="0" smtClean="0">
                <a:sym typeface="Wingdings" panose="05000000000000000000" pitchFamily="2" charset="2"/>
              </a:rPr>
              <a:t> </a:t>
            </a:r>
            <a:r>
              <a:rPr lang="fi-FI" sz="3000" dirty="0" smtClean="0">
                <a:sym typeface="Wingdings" panose="05000000000000000000" pitchFamily="2" charset="2"/>
              </a:rPr>
              <a:t>k</a:t>
            </a:r>
            <a:r>
              <a:rPr lang="fi-FI" sz="3000" dirty="0" smtClean="0"/>
              <a:t>eskustassa </a:t>
            </a:r>
            <a:r>
              <a:rPr lang="fi-FI" sz="3000" dirty="0" smtClean="0"/>
              <a:t>on yksi apteekki </a:t>
            </a:r>
            <a:r>
              <a:rPr lang="fi-FI" sz="3000" dirty="0" smtClean="0">
                <a:sym typeface="Wingdings" panose="05000000000000000000" pitchFamily="2" charset="2"/>
              </a:rPr>
              <a:t> el </a:t>
            </a:r>
            <a:r>
              <a:rPr lang="fi-FI" sz="3000" dirty="0" err="1" smtClean="0">
                <a:sym typeface="Wingdings" panose="05000000000000000000" pitchFamily="2" charset="2"/>
              </a:rPr>
              <a:t>emisor</a:t>
            </a:r>
            <a:r>
              <a:rPr lang="fi-FI" sz="3000" dirty="0" smtClean="0">
                <a:sym typeface="Wingdings" panose="05000000000000000000" pitchFamily="2" charset="2"/>
              </a:rPr>
              <a:t> </a:t>
            </a:r>
            <a:r>
              <a:rPr lang="fi-FI" sz="3000" dirty="0" err="1" smtClean="0">
                <a:sym typeface="Wingdings" panose="05000000000000000000" pitchFamily="2" charset="2"/>
              </a:rPr>
              <a:t>cree</a:t>
            </a:r>
            <a:r>
              <a:rPr lang="fi-FI" sz="3000" dirty="0" smtClean="0">
                <a:sym typeface="Wingdings" panose="05000000000000000000" pitchFamily="2" charset="2"/>
              </a:rPr>
              <a:t> </a:t>
            </a:r>
            <a:r>
              <a:rPr lang="fi-FI" sz="3000" dirty="0" err="1" smtClean="0">
                <a:sym typeface="Wingdings" panose="05000000000000000000" pitchFamily="2" charset="2"/>
              </a:rPr>
              <a:t>que</a:t>
            </a:r>
            <a:r>
              <a:rPr lang="fi-FI" sz="3000" dirty="0" smtClean="0">
                <a:sym typeface="Wingdings" panose="05000000000000000000" pitchFamily="2" charset="2"/>
              </a:rPr>
              <a:t> el </a:t>
            </a:r>
            <a:r>
              <a:rPr lang="fi-FI" sz="3000" dirty="0" err="1" smtClean="0">
                <a:sym typeface="Wingdings" panose="05000000000000000000" pitchFamily="2" charset="2"/>
              </a:rPr>
              <a:t>receptor</a:t>
            </a:r>
            <a:r>
              <a:rPr lang="fi-FI" sz="3000" dirty="0" smtClean="0">
                <a:sym typeface="Wingdings" panose="05000000000000000000" pitchFamily="2" charset="2"/>
              </a:rPr>
              <a:t> no </a:t>
            </a:r>
            <a:r>
              <a:rPr lang="fi-FI" sz="3000" dirty="0" err="1" smtClean="0">
                <a:sym typeface="Wingdings" panose="05000000000000000000" pitchFamily="2" charset="2"/>
              </a:rPr>
              <a:t>sabe</a:t>
            </a:r>
            <a:endParaRPr lang="fi-FI" sz="30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fi-FI" sz="3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3000" b="1" dirty="0" smtClean="0"/>
              <a:t>El</a:t>
            </a:r>
            <a:r>
              <a:rPr lang="fi-FI" sz="3000" dirty="0" smtClean="0"/>
              <a:t> </a:t>
            </a:r>
            <a:r>
              <a:rPr lang="fi-FI" sz="3000" dirty="0" err="1" smtClean="0"/>
              <a:t>coche</a:t>
            </a:r>
            <a:r>
              <a:rPr lang="fi-FI" sz="3000" dirty="0" smtClean="0"/>
              <a:t> </a:t>
            </a:r>
            <a:r>
              <a:rPr lang="fi-FI" sz="3000" dirty="0" err="1" smtClean="0"/>
              <a:t>está</a:t>
            </a:r>
            <a:r>
              <a:rPr lang="fi-FI" sz="3000" dirty="0" smtClean="0"/>
              <a:t> </a:t>
            </a:r>
            <a:r>
              <a:rPr lang="fi-FI" sz="3000" dirty="0" err="1" smtClean="0"/>
              <a:t>delante</a:t>
            </a:r>
            <a:r>
              <a:rPr lang="fi-FI" sz="3000" dirty="0" smtClean="0"/>
              <a:t> de la </a:t>
            </a:r>
            <a:r>
              <a:rPr lang="fi-FI" sz="3000" dirty="0" err="1" smtClean="0"/>
              <a:t>iglesia</a:t>
            </a:r>
            <a:r>
              <a:rPr lang="fi-FI" sz="3000" dirty="0" smtClean="0"/>
              <a:t> </a:t>
            </a:r>
            <a:r>
              <a:rPr lang="fi-FI" sz="3000" dirty="0" smtClean="0">
                <a:sym typeface="Wingdings" panose="05000000000000000000" pitchFamily="2" charset="2"/>
              </a:rPr>
              <a:t> Auto on kirkon edessä  el </a:t>
            </a:r>
            <a:r>
              <a:rPr lang="fi-FI" sz="3000" dirty="0" err="1" smtClean="0">
                <a:sym typeface="Wingdings" panose="05000000000000000000" pitchFamily="2" charset="2"/>
              </a:rPr>
              <a:t>emisor</a:t>
            </a:r>
            <a:r>
              <a:rPr lang="fi-FI" sz="3000" dirty="0" smtClean="0">
                <a:sym typeface="Wingdings" panose="05000000000000000000" pitchFamily="2" charset="2"/>
              </a:rPr>
              <a:t> </a:t>
            </a:r>
            <a:r>
              <a:rPr lang="fi-FI" sz="3000" dirty="0" err="1" smtClean="0">
                <a:sym typeface="Wingdings" panose="05000000000000000000" pitchFamily="2" charset="2"/>
              </a:rPr>
              <a:t>cree</a:t>
            </a:r>
            <a:r>
              <a:rPr lang="fi-FI" sz="3000" dirty="0" smtClean="0">
                <a:sym typeface="Wingdings" panose="05000000000000000000" pitchFamily="2" charset="2"/>
              </a:rPr>
              <a:t> </a:t>
            </a:r>
            <a:r>
              <a:rPr lang="fi-FI" sz="3000" dirty="0" err="1" smtClean="0">
                <a:sym typeface="Wingdings" panose="05000000000000000000" pitchFamily="2" charset="2"/>
              </a:rPr>
              <a:t>que</a:t>
            </a:r>
            <a:r>
              <a:rPr lang="fi-FI" sz="3000" dirty="0" smtClean="0">
                <a:sym typeface="Wingdings" panose="05000000000000000000" pitchFamily="2" charset="2"/>
              </a:rPr>
              <a:t> el </a:t>
            </a:r>
            <a:r>
              <a:rPr lang="fi-FI" sz="3000" dirty="0" err="1" smtClean="0">
                <a:sym typeface="Wingdings" panose="05000000000000000000" pitchFamily="2" charset="2"/>
              </a:rPr>
              <a:t>receptor</a:t>
            </a:r>
            <a:r>
              <a:rPr lang="fi-FI" sz="3000" dirty="0" smtClean="0">
                <a:sym typeface="Wingdings" panose="05000000000000000000" pitchFamily="2" charset="2"/>
              </a:rPr>
              <a:t> </a:t>
            </a:r>
            <a:r>
              <a:rPr lang="fi-FI" sz="3000" dirty="0" err="1" smtClean="0">
                <a:sym typeface="Wingdings" panose="05000000000000000000" pitchFamily="2" charset="2"/>
              </a:rPr>
              <a:t>sabe</a:t>
            </a:r>
            <a:endParaRPr lang="fi-FI" sz="3000" dirty="0" smtClean="0">
              <a:sym typeface="Wingdings" panose="05000000000000000000" pitchFamily="2" charset="2"/>
            </a:endParaRPr>
          </a:p>
          <a:p>
            <a:endParaRPr lang="fi-FI" sz="3000" dirty="0" smtClean="0">
              <a:sym typeface="Wingdings" panose="05000000000000000000" pitchFamily="2" charset="2"/>
            </a:endParaRPr>
          </a:p>
          <a:p>
            <a:endParaRPr lang="fi-FI" sz="3000" dirty="0">
              <a:sym typeface="Wingdings" panose="05000000000000000000" pitchFamily="2" charset="2"/>
            </a:endParaRPr>
          </a:p>
          <a:p>
            <a:r>
              <a:rPr lang="fi-FI" sz="30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HUOM!   </a:t>
            </a:r>
            <a:r>
              <a:rPr lang="fi-FI" sz="3000" dirty="0" smtClean="0">
                <a:sym typeface="Wingdings" panose="05000000000000000000" pitchFamily="2" charset="2"/>
              </a:rPr>
              <a:t> </a:t>
            </a:r>
            <a:r>
              <a:rPr lang="fi-FI" sz="3000" b="1" dirty="0" smtClean="0">
                <a:sym typeface="Wingdings" panose="05000000000000000000" pitchFamily="2" charset="2"/>
              </a:rPr>
              <a:t>HAY </a:t>
            </a:r>
            <a:r>
              <a:rPr lang="fi-FI" sz="30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+ </a:t>
            </a:r>
            <a:r>
              <a:rPr lang="fi-FI" sz="3000" b="1" dirty="0" smtClean="0">
                <a:sym typeface="Wingdings" panose="05000000000000000000" pitchFamily="2" charset="2"/>
              </a:rPr>
              <a:t>ARTÍCULO INDETERMINADO</a:t>
            </a:r>
          </a:p>
          <a:p>
            <a:endParaRPr lang="fi-FI" sz="3000" b="1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250287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251520" y="764704"/>
            <a:ext cx="8679820" cy="7263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b="1" dirty="0">
                <a:solidFill>
                  <a:srgbClr val="FF0000"/>
                </a:solidFill>
                <a:sym typeface="Wingdings" panose="05000000000000000000" pitchFamily="2" charset="2"/>
              </a:rPr>
              <a:t>HUOM!   </a:t>
            </a:r>
            <a:r>
              <a:rPr lang="fi-FI" sz="3200" dirty="0">
                <a:sym typeface="Wingdings" panose="05000000000000000000" pitchFamily="2" charset="2"/>
              </a:rPr>
              <a:t> </a:t>
            </a:r>
            <a:r>
              <a:rPr lang="fi-FI" sz="3200" b="1" dirty="0">
                <a:sym typeface="Wingdings" panose="05000000000000000000" pitchFamily="2" charset="2"/>
              </a:rPr>
              <a:t>HAY </a:t>
            </a:r>
            <a:r>
              <a:rPr lang="fi-FI" sz="3200" b="1" dirty="0">
                <a:solidFill>
                  <a:srgbClr val="FF0000"/>
                </a:solidFill>
                <a:sym typeface="Wingdings" panose="05000000000000000000" pitchFamily="2" charset="2"/>
              </a:rPr>
              <a:t>+ </a:t>
            </a:r>
            <a:r>
              <a:rPr lang="fi-FI" sz="3200" b="1" dirty="0">
                <a:sym typeface="Wingdings" panose="05000000000000000000" pitchFamily="2" charset="2"/>
              </a:rPr>
              <a:t>ARTÍCULO </a:t>
            </a:r>
            <a:r>
              <a:rPr lang="fi-FI" sz="3200" b="1" dirty="0" smtClean="0">
                <a:sym typeface="Wingdings" panose="05000000000000000000" pitchFamily="2" charset="2"/>
              </a:rPr>
              <a:t>INDETERMINADO</a:t>
            </a:r>
          </a:p>
          <a:p>
            <a:endParaRPr lang="fi-FI" sz="3200" b="1" dirty="0">
              <a:sym typeface="Wingdings" panose="05000000000000000000" pitchFamily="2" charset="2"/>
            </a:endParaRPr>
          </a:p>
          <a:p>
            <a:r>
              <a:rPr lang="fi-FI" sz="3200" dirty="0" err="1" smtClean="0">
                <a:sym typeface="Wingdings" panose="05000000000000000000" pitchFamily="2" charset="2"/>
              </a:rPr>
              <a:t>Ejemplos</a:t>
            </a:r>
            <a:r>
              <a:rPr lang="fi-FI" sz="3200" dirty="0" smtClean="0">
                <a:sym typeface="Wingdings" panose="05000000000000000000" pitchFamily="2" charset="2"/>
              </a:rPr>
              <a:t>:</a:t>
            </a:r>
          </a:p>
          <a:p>
            <a:endParaRPr lang="fi-FI" sz="3200" dirty="0">
              <a:sym typeface="Wingdings" panose="05000000000000000000" pitchFamily="2" charset="2"/>
            </a:endParaRPr>
          </a:p>
          <a:p>
            <a:pPr marL="457200" indent="-457200">
              <a:buFontTx/>
              <a:buChar char="-"/>
            </a:pPr>
            <a:r>
              <a:rPr lang="fi-FI" sz="3200" dirty="0" err="1" smtClean="0">
                <a:sym typeface="Wingdings" panose="05000000000000000000" pitchFamily="2" charset="2"/>
              </a:rPr>
              <a:t>Hay</a:t>
            </a:r>
            <a:r>
              <a:rPr lang="fi-FI" sz="3200" dirty="0" smtClean="0">
                <a:sym typeface="Wingdings" panose="05000000000000000000" pitchFamily="2" charset="2"/>
              </a:rPr>
              <a:t> </a:t>
            </a:r>
            <a:r>
              <a:rPr lang="fi-FI" sz="3200" dirty="0" err="1" smtClean="0">
                <a:sym typeface="Wingdings" panose="05000000000000000000" pitchFamily="2" charset="2"/>
              </a:rPr>
              <a:t>muchos</a:t>
            </a:r>
            <a:r>
              <a:rPr lang="fi-FI" sz="3200" dirty="0" smtClean="0">
                <a:sym typeface="Wingdings" panose="05000000000000000000" pitchFamily="2" charset="2"/>
              </a:rPr>
              <a:t> </a:t>
            </a:r>
            <a:r>
              <a:rPr lang="fi-FI" sz="3200" dirty="0" err="1" smtClean="0">
                <a:sym typeface="Wingdings" panose="05000000000000000000" pitchFamily="2" charset="2"/>
              </a:rPr>
              <a:t>alumnos</a:t>
            </a:r>
            <a:endParaRPr lang="fi-FI" sz="3200" dirty="0" smtClean="0">
              <a:sym typeface="Wingdings" panose="05000000000000000000" pitchFamily="2" charset="2"/>
            </a:endParaRPr>
          </a:p>
          <a:p>
            <a:pPr marL="457200" indent="-457200">
              <a:buFontTx/>
              <a:buChar char="-"/>
            </a:pPr>
            <a:r>
              <a:rPr lang="fi-FI" sz="3200" dirty="0" err="1" smtClean="0">
                <a:sym typeface="Wingdings" panose="05000000000000000000" pitchFamily="2" charset="2"/>
              </a:rPr>
              <a:t>Hay</a:t>
            </a:r>
            <a:r>
              <a:rPr lang="fi-FI" sz="3200" dirty="0" smtClean="0">
                <a:sym typeface="Wingdings" panose="05000000000000000000" pitchFamily="2" charset="2"/>
              </a:rPr>
              <a:t> </a:t>
            </a:r>
            <a:r>
              <a:rPr lang="fi-FI" sz="3200" dirty="0" err="1" smtClean="0">
                <a:sym typeface="Wingdings" panose="05000000000000000000" pitchFamily="2" charset="2"/>
              </a:rPr>
              <a:t>gente</a:t>
            </a:r>
            <a:endParaRPr lang="fi-FI" sz="3200" dirty="0" smtClean="0">
              <a:sym typeface="Wingdings" panose="05000000000000000000" pitchFamily="2" charset="2"/>
            </a:endParaRPr>
          </a:p>
          <a:p>
            <a:pPr marL="457200" indent="-457200">
              <a:buFontTx/>
              <a:buChar char="-"/>
            </a:pPr>
            <a:r>
              <a:rPr lang="fi-FI" sz="3200" b="1" dirty="0" err="1" smtClean="0">
                <a:sym typeface="Wingdings" panose="05000000000000000000" pitchFamily="2" charset="2"/>
              </a:rPr>
              <a:t>Hay</a:t>
            </a:r>
            <a:r>
              <a:rPr lang="fi-FI" sz="3200" b="1" dirty="0" smtClean="0">
                <a:sym typeface="Wingdings" panose="05000000000000000000" pitchFamily="2" charset="2"/>
              </a:rPr>
              <a:t> </a:t>
            </a:r>
            <a:r>
              <a:rPr lang="fi-FI" sz="3200" b="1" dirty="0" err="1" smtClean="0">
                <a:sym typeface="Wingdings" panose="05000000000000000000" pitchFamily="2" charset="2"/>
              </a:rPr>
              <a:t>unas</a:t>
            </a:r>
            <a:r>
              <a:rPr lang="fi-FI" sz="3200" b="1" dirty="0" smtClean="0">
                <a:sym typeface="Wingdings" panose="05000000000000000000" pitchFamily="2" charset="2"/>
              </a:rPr>
              <a:t> </a:t>
            </a:r>
            <a:r>
              <a:rPr lang="fi-FI" sz="3200" b="1" dirty="0" err="1" smtClean="0">
                <a:sym typeface="Wingdings" panose="05000000000000000000" pitchFamily="2" charset="2"/>
              </a:rPr>
              <a:t>chicas</a:t>
            </a:r>
            <a:r>
              <a:rPr lang="fi-FI" sz="3200" b="1" dirty="0" smtClean="0">
                <a:sym typeface="Wingdings" panose="05000000000000000000" pitchFamily="2" charset="2"/>
              </a:rPr>
              <a:t> en </a:t>
            </a:r>
            <a:r>
              <a:rPr lang="fi-FI" sz="3200" b="1" dirty="0" err="1" smtClean="0">
                <a:sym typeface="Wingdings" panose="05000000000000000000" pitchFamily="2" charset="2"/>
              </a:rPr>
              <a:t>hilo</a:t>
            </a:r>
            <a:r>
              <a:rPr lang="fi-FI" sz="3200" b="1" dirty="0" smtClean="0">
                <a:sym typeface="Wingdings" panose="05000000000000000000" pitchFamily="2" charset="2"/>
              </a:rPr>
              <a:t> </a:t>
            </a:r>
            <a:r>
              <a:rPr lang="fi-FI" sz="3200" b="1" dirty="0" err="1" smtClean="0">
                <a:sym typeface="Wingdings" panose="05000000000000000000" pitchFamily="2" charset="2"/>
              </a:rPr>
              <a:t>dental</a:t>
            </a:r>
            <a:endParaRPr lang="fi-FI" sz="3200" b="1" dirty="0" smtClean="0">
              <a:sym typeface="Wingdings" panose="05000000000000000000" pitchFamily="2" charset="2"/>
            </a:endParaRPr>
          </a:p>
          <a:p>
            <a:pPr marL="457200" indent="-457200">
              <a:buFontTx/>
              <a:buChar char="-"/>
            </a:pPr>
            <a:endParaRPr lang="fi-FI" sz="3200" dirty="0" smtClean="0">
              <a:sym typeface="Wingdings" panose="05000000000000000000" pitchFamily="2" charset="2"/>
            </a:endParaRPr>
          </a:p>
          <a:p>
            <a:endParaRPr lang="fi-FI" sz="3200" b="1" dirty="0" smtClean="0">
              <a:sym typeface="Wingdings" panose="05000000000000000000" pitchFamily="2" charset="2"/>
            </a:endParaRPr>
          </a:p>
          <a:p>
            <a:endParaRPr lang="fi-FI" sz="3200" b="1" dirty="0">
              <a:sym typeface="Wingdings" panose="05000000000000000000" pitchFamily="2" charset="2"/>
            </a:endParaRPr>
          </a:p>
          <a:p>
            <a:endParaRPr lang="fi-FI" sz="3200" b="1" dirty="0">
              <a:sym typeface="Wingdings" panose="05000000000000000000" pitchFamily="2" charset="2"/>
            </a:endParaRPr>
          </a:p>
          <a:p>
            <a:endParaRPr lang="fi-FI" sz="3200" b="1" dirty="0" smtClean="0">
              <a:sym typeface="Wingdings" panose="05000000000000000000" pitchFamily="2" charset="2"/>
            </a:endParaRPr>
          </a:p>
          <a:p>
            <a:endParaRPr lang="fi-FI" sz="3200" b="1" dirty="0">
              <a:sym typeface="Wingdings" panose="05000000000000000000" pitchFamily="2" charset="2"/>
            </a:endParaRPr>
          </a:p>
          <a:p>
            <a:endParaRPr lang="fi-FI" sz="3200" b="1" dirty="0">
              <a:sym typeface="Wingdings" panose="05000000000000000000" pitchFamily="2" charset="2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37400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107504" y="1124744"/>
            <a:ext cx="910057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dirty="0" smtClean="0"/>
              <a:t>Los </a:t>
            </a:r>
            <a:r>
              <a:rPr lang="fi-FI" sz="3200" dirty="0" err="1" smtClean="0"/>
              <a:t>casos</a:t>
            </a:r>
            <a:r>
              <a:rPr lang="fi-FI" sz="3200" dirty="0" smtClean="0"/>
              <a:t>  </a:t>
            </a:r>
            <a:r>
              <a:rPr lang="fi-FI" sz="3200" dirty="0" err="1" smtClean="0"/>
              <a:t>finlandeses</a:t>
            </a:r>
            <a:r>
              <a:rPr lang="fi-FI" sz="3200" dirty="0" smtClean="0"/>
              <a:t> (suomen sijamuodot) </a:t>
            </a:r>
            <a:r>
              <a:rPr lang="fi-FI" sz="3200" dirty="0" err="1" smtClean="0"/>
              <a:t>pueden</a:t>
            </a:r>
            <a:r>
              <a:rPr lang="fi-FI" sz="3200" dirty="0" smtClean="0"/>
              <a:t> </a:t>
            </a:r>
            <a:r>
              <a:rPr lang="fi-FI" sz="3200" dirty="0" err="1" smtClean="0"/>
              <a:t>servir</a:t>
            </a:r>
            <a:r>
              <a:rPr lang="fi-FI" sz="3200" dirty="0" smtClean="0"/>
              <a:t> </a:t>
            </a:r>
            <a:r>
              <a:rPr lang="fi-FI" sz="3200" dirty="0" err="1" smtClean="0"/>
              <a:t>para</a:t>
            </a:r>
            <a:r>
              <a:rPr lang="fi-FI" sz="3200" dirty="0"/>
              <a:t> </a:t>
            </a:r>
            <a:r>
              <a:rPr lang="fi-FI" sz="3200" dirty="0" err="1" smtClean="0"/>
              <a:t>denotar</a:t>
            </a:r>
            <a:r>
              <a:rPr lang="fi-FI" sz="3200" dirty="0" smtClean="0"/>
              <a:t> el </a:t>
            </a:r>
            <a:r>
              <a:rPr lang="fi-FI" sz="3200" dirty="0" err="1" smtClean="0"/>
              <a:t>uso</a:t>
            </a:r>
            <a:r>
              <a:rPr lang="fi-FI" sz="3200" dirty="0" smtClean="0"/>
              <a:t> del </a:t>
            </a:r>
            <a:r>
              <a:rPr lang="fi-FI" sz="3200" dirty="0" err="1" smtClean="0"/>
              <a:t>artículo</a:t>
            </a:r>
            <a:r>
              <a:rPr lang="fi-FI" sz="3200" dirty="0" smtClean="0"/>
              <a:t>.</a:t>
            </a:r>
          </a:p>
          <a:p>
            <a:endParaRPr lang="fi-FI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3200" b="1" dirty="0" smtClean="0"/>
              <a:t>He </a:t>
            </a:r>
            <a:r>
              <a:rPr lang="fi-FI" sz="3200" b="1" dirty="0" err="1" smtClean="0"/>
              <a:t>comprado</a:t>
            </a:r>
            <a:r>
              <a:rPr lang="fi-FI" sz="3200" b="1" dirty="0" smtClean="0"/>
              <a:t> </a:t>
            </a:r>
            <a:r>
              <a:rPr lang="fi-FI" sz="3200" b="1" dirty="0" err="1" smtClean="0"/>
              <a:t>cerveza</a:t>
            </a:r>
            <a:r>
              <a:rPr lang="fi-FI" sz="3200" b="1" dirty="0" smtClean="0"/>
              <a:t> y vino  </a:t>
            </a:r>
            <a:r>
              <a:rPr lang="fi-FI" sz="3200" dirty="0" smtClean="0">
                <a:sym typeface="Wingdings" panose="05000000000000000000" pitchFamily="2" charset="2"/>
              </a:rPr>
              <a:t> olutta ja viiniä</a:t>
            </a:r>
            <a:endParaRPr lang="fi-FI" sz="32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3200" b="1" dirty="0" smtClean="0"/>
              <a:t>He </a:t>
            </a:r>
            <a:r>
              <a:rPr lang="fi-FI" sz="3200" b="1" dirty="0" err="1" smtClean="0"/>
              <a:t>comprado</a:t>
            </a:r>
            <a:r>
              <a:rPr lang="fi-FI" sz="3200" b="1" dirty="0" smtClean="0"/>
              <a:t> </a:t>
            </a:r>
            <a:r>
              <a:rPr lang="fi-FI" sz="3200" b="1" dirty="0" err="1" smtClean="0">
                <a:solidFill>
                  <a:srgbClr val="FF0000"/>
                </a:solidFill>
              </a:rPr>
              <a:t>una</a:t>
            </a:r>
            <a:r>
              <a:rPr lang="fi-FI" sz="3200" b="1" dirty="0" smtClean="0">
                <a:solidFill>
                  <a:srgbClr val="FF0000"/>
                </a:solidFill>
              </a:rPr>
              <a:t> </a:t>
            </a:r>
            <a:r>
              <a:rPr lang="fi-FI" sz="3200" b="1" dirty="0" err="1" smtClean="0"/>
              <a:t>cerveza</a:t>
            </a:r>
            <a:r>
              <a:rPr lang="fi-FI" sz="3200" b="1" dirty="0" smtClean="0"/>
              <a:t> y </a:t>
            </a:r>
            <a:r>
              <a:rPr lang="fi-FI" sz="3200" b="1" dirty="0" smtClean="0">
                <a:solidFill>
                  <a:srgbClr val="FF0000"/>
                </a:solidFill>
              </a:rPr>
              <a:t>un</a:t>
            </a:r>
            <a:r>
              <a:rPr lang="fi-FI" sz="3200" b="1" dirty="0" smtClean="0"/>
              <a:t> vino  </a:t>
            </a:r>
            <a:r>
              <a:rPr lang="fi-FI" sz="3200" dirty="0" smtClean="0">
                <a:sym typeface="Wingdings" panose="05000000000000000000" pitchFamily="2" charset="2"/>
              </a:rPr>
              <a:t> (yhden) oluen ja (yhden) viinin</a:t>
            </a:r>
            <a:endParaRPr lang="fi-FI" sz="32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3200" b="1" dirty="0" smtClean="0"/>
              <a:t>He </a:t>
            </a:r>
            <a:r>
              <a:rPr lang="fi-FI" sz="3200" b="1" dirty="0" err="1" smtClean="0"/>
              <a:t>comprado</a:t>
            </a:r>
            <a:r>
              <a:rPr lang="fi-FI" sz="3200" b="1" dirty="0" smtClean="0"/>
              <a:t> </a:t>
            </a:r>
            <a:r>
              <a:rPr lang="fi-FI" sz="3200" b="1" dirty="0" smtClean="0">
                <a:solidFill>
                  <a:srgbClr val="FF0000"/>
                </a:solidFill>
              </a:rPr>
              <a:t>la</a:t>
            </a:r>
            <a:r>
              <a:rPr lang="fi-FI" sz="3200" b="1" dirty="0" smtClean="0"/>
              <a:t> </a:t>
            </a:r>
            <a:r>
              <a:rPr lang="fi-FI" sz="3200" b="1" dirty="0" err="1" smtClean="0"/>
              <a:t>cerveza</a:t>
            </a:r>
            <a:r>
              <a:rPr lang="fi-FI" sz="3200" b="1" dirty="0" smtClean="0"/>
              <a:t> y</a:t>
            </a:r>
            <a:r>
              <a:rPr lang="fi-FI" sz="3200" b="1" dirty="0" smtClean="0">
                <a:solidFill>
                  <a:srgbClr val="FF0000"/>
                </a:solidFill>
              </a:rPr>
              <a:t> el </a:t>
            </a:r>
            <a:r>
              <a:rPr lang="fi-FI" sz="3200" b="1" dirty="0" smtClean="0"/>
              <a:t>vino </a:t>
            </a:r>
            <a:r>
              <a:rPr lang="fi-FI" sz="3200" dirty="0" smtClean="0">
                <a:sym typeface="Wingdings" panose="05000000000000000000" pitchFamily="2" charset="2"/>
              </a:rPr>
              <a:t> oluen ja viinin (joista oli puhe)</a:t>
            </a:r>
            <a:endParaRPr lang="fi-FI" sz="3200" dirty="0" smtClean="0"/>
          </a:p>
          <a:p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410512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179512" y="332656"/>
            <a:ext cx="864096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AUNQUE EL TEMA DEL QUE SE HABLE SEA CONOCIDO, USAMOS EL </a:t>
            </a:r>
          </a:p>
          <a:p>
            <a:r>
              <a:rPr lang="fi-FI" sz="2400" b="1" dirty="0" smtClean="0"/>
              <a:t>ARTÍCULO INDETERMINADO </a:t>
            </a:r>
            <a:r>
              <a:rPr lang="fi-FI" sz="2400" dirty="0" smtClean="0"/>
              <a:t>(UN, UNA, UNOS, UNAS) CUANDO </a:t>
            </a:r>
            <a:r>
              <a:rPr lang="fi-FI" sz="2400" u="sng" dirty="0" smtClean="0"/>
              <a:t>CALIFICAMOS AL SUSTANTIVO CON ALGO NUEVO QUE NO HABÍAMOS DICHO ANTES</a:t>
            </a:r>
          </a:p>
          <a:p>
            <a:endParaRPr lang="fi-FI" sz="2400" dirty="0" smtClean="0"/>
          </a:p>
          <a:p>
            <a:r>
              <a:rPr lang="fi-FI" sz="2400" dirty="0" smtClean="0"/>
              <a:t>El </a:t>
            </a:r>
            <a:r>
              <a:rPr lang="fi-FI" sz="2400" dirty="0" err="1" smtClean="0"/>
              <a:t>emisor</a:t>
            </a:r>
            <a:r>
              <a:rPr lang="fi-FI" sz="2400" dirty="0" smtClean="0"/>
              <a:t> y el </a:t>
            </a:r>
            <a:r>
              <a:rPr lang="fi-FI" sz="2400" dirty="0" err="1" smtClean="0"/>
              <a:t>receptor</a:t>
            </a:r>
            <a:r>
              <a:rPr lang="fi-FI" sz="2400" dirty="0" smtClean="0"/>
              <a:t> </a:t>
            </a:r>
            <a:r>
              <a:rPr lang="fi-FI" sz="2400" dirty="0" err="1" smtClean="0"/>
              <a:t>hablan</a:t>
            </a:r>
            <a:r>
              <a:rPr lang="fi-FI" sz="2400" dirty="0" smtClean="0"/>
              <a:t> de la </a:t>
            </a:r>
            <a:r>
              <a:rPr lang="fi-FI" sz="2400" dirty="0" err="1" smtClean="0"/>
              <a:t>novela</a:t>
            </a:r>
            <a:r>
              <a:rPr lang="fi-FI" sz="2400" dirty="0" smtClean="0"/>
              <a:t> ”</a:t>
            </a:r>
            <a:r>
              <a:rPr lang="fi-FI" sz="2400" dirty="0" err="1" smtClean="0"/>
              <a:t>Una</a:t>
            </a:r>
            <a:r>
              <a:rPr lang="fi-FI" sz="2400" dirty="0" smtClean="0"/>
              <a:t> </a:t>
            </a:r>
            <a:r>
              <a:rPr lang="fi-FI" sz="2400" dirty="0" err="1" smtClean="0"/>
              <a:t>nota</a:t>
            </a:r>
            <a:r>
              <a:rPr lang="fi-FI" sz="2400" dirty="0" smtClean="0"/>
              <a:t> </a:t>
            </a:r>
            <a:r>
              <a:rPr lang="fi-FI" sz="2400" dirty="0" err="1" smtClean="0"/>
              <a:t>falsa</a:t>
            </a:r>
            <a:r>
              <a:rPr lang="fi-FI" sz="2400" dirty="0" smtClean="0"/>
              <a:t>” </a:t>
            </a:r>
            <a:r>
              <a:rPr lang="fi-FI" sz="2400" dirty="0" err="1" smtClean="0"/>
              <a:t>que</a:t>
            </a:r>
            <a:r>
              <a:rPr lang="fi-FI" sz="2400" dirty="0" smtClean="0"/>
              <a:t> </a:t>
            </a:r>
            <a:r>
              <a:rPr lang="fi-FI" sz="2400" dirty="0" err="1" smtClean="0"/>
              <a:t>están</a:t>
            </a:r>
            <a:r>
              <a:rPr lang="fi-FI" sz="2400" dirty="0" smtClean="0"/>
              <a:t> </a:t>
            </a:r>
            <a:r>
              <a:rPr lang="fi-FI" sz="2400" dirty="0" err="1" smtClean="0"/>
              <a:t>leyendo</a:t>
            </a:r>
            <a:r>
              <a:rPr lang="fi-FI" sz="2400" dirty="0" smtClean="0"/>
              <a:t> en la </a:t>
            </a:r>
            <a:r>
              <a:rPr lang="fi-FI" sz="2400" dirty="0" err="1" smtClean="0"/>
              <a:t>clase</a:t>
            </a:r>
            <a:r>
              <a:rPr lang="fi-FI" sz="2400" dirty="0" smtClean="0"/>
              <a:t> de </a:t>
            </a:r>
            <a:r>
              <a:rPr lang="fi-FI" sz="2400" dirty="0" err="1" smtClean="0"/>
              <a:t>español</a:t>
            </a:r>
            <a:r>
              <a:rPr lang="fi-FI" sz="2400" dirty="0" smtClean="0"/>
              <a:t>:</a:t>
            </a:r>
          </a:p>
          <a:p>
            <a:endParaRPr lang="fi-FI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 err="1" smtClean="0"/>
              <a:t>Esta</a:t>
            </a:r>
            <a:r>
              <a:rPr lang="fi-FI" sz="2400" dirty="0" smtClean="0"/>
              <a:t> es </a:t>
            </a:r>
            <a:r>
              <a:rPr lang="fi-FI" sz="2400" b="1" dirty="0" err="1" smtClean="0"/>
              <a:t>una</a:t>
            </a:r>
            <a:r>
              <a:rPr lang="fi-FI" sz="2400" b="1" dirty="0" smtClean="0"/>
              <a:t> </a:t>
            </a:r>
            <a:r>
              <a:rPr lang="fi-FI" sz="2400" dirty="0" err="1" smtClean="0"/>
              <a:t>novela</a:t>
            </a:r>
            <a:r>
              <a:rPr lang="fi-FI" sz="2400" dirty="0" smtClean="0"/>
              <a:t> </a:t>
            </a:r>
            <a:r>
              <a:rPr lang="fi-FI" sz="2400" dirty="0" err="1" smtClean="0"/>
              <a:t>muy</a:t>
            </a:r>
            <a:r>
              <a:rPr lang="fi-FI" sz="2400" dirty="0" smtClean="0"/>
              <a:t> </a:t>
            </a:r>
            <a:r>
              <a:rPr lang="fi-FI" sz="2400" dirty="0" err="1" smtClean="0"/>
              <a:t>aburrida</a:t>
            </a:r>
            <a:r>
              <a:rPr lang="fi-FI" sz="2400" dirty="0" smtClean="0"/>
              <a:t> </a:t>
            </a:r>
            <a:r>
              <a:rPr lang="fi-FI" sz="2400" i="1" dirty="0" smtClean="0">
                <a:sym typeface="Wingdings" panose="05000000000000000000" pitchFamily="2" charset="2"/>
              </a:rPr>
              <a:t> Tämä on tosi tylsä romaani</a:t>
            </a:r>
          </a:p>
          <a:p>
            <a:endParaRPr lang="fi-FI" sz="2400" dirty="0" smtClean="0">
              <a:sym typeface="Wingdings" panose="05000000000000000000" pitchFamily="2" charset="2"/>
            </a:endParaRPr>
          </a:p>
          <a:p>
            <a:r>
              <a:rPr lang="fi-FI" sz="2400" dirty="0" smtClean="0">
                <a:sym typeface="Wingdings" panose="05000000000000000000" pitchFamily="2" charset="2"/>
              </a:rPr>
              <a:t>El </a:t>
            </a:r>
            <a:r>
              <a:rPr lang="fi-FI" sz="2400" dirty="0" err="1" smtClean="0">
                <a:sym typeface="Wingdings" panose="05000000000000000000" pitchFamily="2" charset="2"/>
              </a:rPr>
              <a:t>emisor</a:t>
            </a:r>
            <a:r>
              <a:rPr lang="fi-FI" sz="2400" dirty="0" smtClean="0">
                <a:sym typeface="Wingdings" panose="05000000000000000000" pitchFamily="2" charset="2"/>
              </a:rPr>
              <a:t> y el </a:t>
            </a:r>
            <a:r>
              <a:rPr lang="fi-FI" sz="2400" dirty="0" err="1" smtClean="0">
                <a:sym typeface="Wingdings" panose="05000000000000000000" pitchFamily="2" charset="2"/>
              </a:rPr>
              <a:t>receptor</a:t>
            </a:r>
            <a:r>
              <a:rPr lang="fi-FI" sz="2400" dirty="0" smtClean="0">
                <a:sym typeface="Wingdings" panose="05000000000000000000" pitchFamily="2" charset="2"/>
              </a:rPr>
              <a:t> </a:t>
            </a:r>
            <a:r>
              <a:rPr lang="fi-FI" sz="2400" dirty="0" err="1" smtClean="0">
                <a:sym typeface="Wingdings" panose="05000000000000000000" pitchFamily="2" charset="2"/>
              </a:rPr>
              <a:t>conocen</a:t>
            </a:r>
            <a:r>
              <a:rPr lang="fi-FI" sz="2400" dirty="0" smtClean="0">
                <a:sym typeface="Wingdings" panose="05000000000000000000" pitchFamily="2" charset="2"/>
              </a:rPr>
              <a:t> la </a:t>
            </a:r>
            <a:r>
              <a:rPr lang="fi-FI" sz="2400" dirty="0" err="1" smtClean="0">
                <a:sym typeface="Wingdings" panose="05000000000000000000" pitchFamily="2" charset="2"/>
              </a:rPr>
              <a:t>novela</a:t>
            </a:r>
            <a:r>
              <a:rPr lang="fi-FI" sz="2400" dirty="0" smtClean="0">
                <a:sym typeface="Wingdings" panose="05000000000000000000" pitchFamily="2" charset="2"/>
              </a:rPr>
              <a:t> </a:t>
            </a:r>
            <a:r>
              <a:rPr lang="fi-FI" sz="2400" dirty="0" err="1" smtClean="0">
                <a:sym typeface="Wingdings" panose="05000000000000000000" pitchFamily="2" charset="2"/>
              </a:rPr>
              <a:t>pero</a:t>
            </a:r>
            <a:r>
              <a:rPr lang="fi-FI" sz="2400" dirty="0" smtClean="0">
                <a:sym typeface="Wingdings" panose="05000000000000000000" pitchFamily="2" charset="2"/>
              </a:rPr>
              <a:t> </a:t>
            </a:r>
            <a:r>
              <a:rPr lang="fi-FI" sz="2400" dirty="0" err="1" smtClean="0">
                <a:sym typeface="Wingdings" panose="05000000000000000000" pitchFamily="2" charset="2"/>
              </a:rPr>
              <a:t>ahora</a:t>
            </a:r>
            <a:r>
              <a:rPr lang="fi-FI" sz="2400" dirty="0" smtClean="0">
                <a:sym typeface="Wingdings" panose="05000000000000000000" pitchFamily="2" charset="2"/>
              </a:rPr>
              <a:t> el </a:t>
            </a:r>
            <a:r>
              <a:rPr lang="fi-FI" sz="2400" dirty="0" err="1" smtClean="0">
                <a:sym typeface="Wingdings" panose="05000000000000000000" pitchFamily="2" charset="2"/>
              </a:rPr>
              <a:t>emisor</a:t>
            </a:r>
            <a:r>
              <a:rPr lang="fi-FI" sz="2400" dirty="0" smtClean="0">
                <a:sym typeface="Wingdings" panose="05000000000000000000" pitchFamily="2" charset="2"/>
              </a:rPr>
              <a:t> le </a:t>
            </a:r>
            <a:r>
              <a:rPr lang="fi-FI" sz="2400" dirty="0" err="1" smtClean="0">
                <a:sym typeface="Wingdings" panose="05000000000000000000" pitchFamily="2" charset="2"/>
              </a:rPr>
              <a:t>añade</a:t>
            </a:r>
            <a:r>
              <a:rPr lang="fi-FI" sz="2400" dirty="0" smtClean="0">
                <a:sym typeface="Wingdings" panose="05000000000000000000" pitchFamily="2" charset="2"/>
              </a:rPr>
              <a:t> </a:t>
            </a:r>
            <a:r>
              <a:rPr lang="fi-FI" sz="2400" dirty="0" err="1" smtClean="0">
                <a:sym typeface="Wingdings" panose="05000000000000000000" pitchFamily="2" charset="2"/>
              </a:rPr>
              <a:t>algo</a:t>
            </a:r>
            <a:r>
              <a:rPr lang="fi-FI" sz="2400" dirty="0" smtClean="0">
                <a:sym typeface="Wingdings" panose="05000000000000000000" pitchFamily="2" charset="2"/>
              </a:rPr>
              <a:t> </a:t>
            </a:r>
            <a:r>
              <a:rPr lang="fi-FI" sz="2400" dirty="0" err="1" smtClean="0">
                <a:sym typeface="Wingdings" panose="05000000000000000000" pitchFamily="2" charset="2"/>
              </a:rPr>
              <a:t>nuevo</a:t>
            </a:r>
            <a:r>
              <a:rPr lang="fi-FI" sz="2400" dirty="0" smtClean="0">
                <a:sym typeface="Wingdings" panose="05000000000000000000" pitchFamily="2" charset="2"/>
              </a:rPr>
              <a:t> </a:t>
            </a:r>
            <a:r>
              <a:rPr lang="fi-FI" sz="2400" dirty="0" err="1" smtClean="0">
                <a:sym typeface="Wingdings" panose="05000000000000000000" pitchFamily="2" charset="2"/>
              </a:rPr>
              <a:t>al</a:t>
            </a:r>
            <a:r>
              <a:rPr lang="fi-FI" sz="2400" dirty="0" smtClean="0">
                <a:sym typeface="Wingdings" panose="05000000000000000000" pitchFamily="2" charset="2"/>
              </a:rPr>
              <a:t> </a:t>
            </a:r>
            <a:r>
              <a:rPr lang="fi-FI" sz="2400" dirty="0" err="1" smtClean="0">
                <a:sym typeface="Wingdings" panose="05000000000000000000" pitchFamily="2" charset="2"/>
              </a:rPr>
              <a:t>sustantivo</a:t>
            </a:r>
            <a:r>
              <a:rPr lang="fi-FI" sz="2400" dirty="0" smtClean="0">
                <a:sym typeface="Wingdings" panose="05000000000000000000" pitchFamily="2" charset="2"/>
              </a:rPr>
              <a:t>:  </a:t>
            </a:r>
            <a:r>
              <a:rPr lang="fi-FI" sz="2400" dirty="0" err="1" smtClean="0">
                <a:sym typeface="Wingdings" panose="05000000000000000000" pitchFamily="2" charset="2"/>
              </a:rPr>
              <a:t>dice</a:t>
            </a:r>
            <a:r>
              <a:rPr lang="fi-FI" sz="2400" dirty="0" smtClean="0">
                <a:sym typeface="Wingdings" panose="05000000000000000000" pitchFamily="2" charset="2"/>
              </a:rPr>
              <a:t> </a:t>
            </a:r>
            <a:r>
              <a:rPr lang="fi-FI" sz="2400" dirty="0" err="1" smtClean="0">
                <a:sym typeface="Wingdings" panose="05000000000000000000" pitchFamily="2" charset="2"/>
              </a:rPr>
              <a:t>que</a:t>
            </a:r>
            <a:r>
              <a:rPr lang="fi-FI" sz="2400" dirty="0" smtClean="0">
                <a:sym typeface="Wingdings" panose="05000000000000000000" pitchFamily="2" charset="2"/>
              </a:rPr>
              <a:t> es ”</a:t>
            </a:r>
            <a:r>
              <a:rPr lang="fi-FI" sz="2400" dirty="0" err="1" smtClean="0">
                <a:sym typeface="Wingdings" panose="05000000000000000000" pitchFamily="2" charset="2"/>
              </a:rPr>
              <a:t>aburrida</a:t>
            </a:r>
            <a:r>
              <a:rPr lang="fi-FI" sz="2400" dirty="0" smtClean="0">
                <a:sym typeface="Wingdings" panose="05000000000000000000" pitchFamily="2" charset="2"/>
              </a:rPr>
              <a:t>”.</a:t>
            </a:r>
          </a:p>
          <a:p>
            <a:endParaRPr lang="es-ES_tradnl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sz="2400" dirty="0" smtClean="0"/>
              <a:t>¿Quién es esa chica tan loca?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sz="2400" dirty="0" smtClean="0">
                <a:sym typeface="Wingdings" panose="05000000000000000000" pitchFamily="2" charset="2"/>
              </a:rPr>
              <a:t>- Es una estudiante de intercambio finlandesa  </a:t>
            </a:r>
            <a:r>
              <a:rPr lang="es-ES_tradnl" sz="2400" i="1" dirty="0" err="1" smtClean="0">
                <a:sym typeface="Wingdings" panose="05000000000000000000" pitchFamily="2" charset="2"/>
              </a:rPr>
              <a:t>on</a:t>
            </a:r>
            <a:r>
              <a:rPr lang="es-ES_tradnl" sz="2400" i="1" dirty="0" smtClean="0">
                <a:sym typeface="Wingdings" panose="05000000000000000000" pitchFamily="2" charset="2"/>
              </a:rPr>
              <a:t> (</a:t>
            </a:r>
            <a:r>
              <a:rPr lang="es-ES_tradnl" sz="2400" i="1" dirty="0" err="1" smtClean="0">
                <a:sym typeface="Wingdings" panose="05000000000000000000" pitchFamily="2" charset="2"/>
              </a:rPr>
              <a:t>eräs</a:t>
            </a:r>
            <a:r>
              <a:rPr lang="es-ES_tradnl" sz="2400" i="1" dirty="0" smtClean="0">
                <a:sym typeface="Wingdings" panose="05000000000000000000" pitchFamily="2" charset="2"/>
              </a:rPr>
              <a:t>) </a:t>
            </a:r>
            <a:r>
              <a:rPr lang="es-ES_tradnl" sz="2400" i="1" dirty="0" err="1" smtClean="0">
                <a:sym typeface="Wingdings" panose="05000000000000000000" pitchFamily="2" charset="2"/>
              </a:rPr>
              <a:t>vaihto-oppilas</a:t>
            </a:r>
            <a:endParaRPr lang="fi-FI" sz="2400" i="1" dirty="0">
              <a:sym typeface="Wingdings" panose="05000000000000000000" pitchFamily="2" charset="2"/>
            </a:endParaRPr>
          </a:p>
          <a:p>
            <a:endParaRPr lang="fi-FI" dirty="0">
              <a:sym typeface="Wingdings" panose="05000000000000000000" pitchFamily="2" charset="2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06525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755576" y="908720"/>
            <a:ext cx="7344816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dirty="0" smtClean="0"/>
              <a:t>                    </a:t>
            </a:r>
            <a:r>
              <a:rPr lang="fi-FI" sz="5400" b="1" dirty="0" smtClean="0"/>
              <a:t>NO</a:t>
            </a:r>
            <a:r>
              <a:rPr lang="fi-FI" sz="2800" b="1" dirty="0" smtClean="0"/>
              <a:t> SE USA EL ARTÍCULO</a:t>
            </a:r>
          </a:p>
          <a:p>
            <a:endParaRPr lang="fi-FI" sz="2800" b="1" dirty="0"/>
          </a:p>
          <a:p>
            <a:r>
              <a:rPr lang="fi-FI" sz="2800" b="1" dirty="0" err="1" smtClean="0">
                <a:solidFill>
                  <a:srgbClr val="FF0000"/>
                </a:solidFill>
              </a:rPr>
              <a:t>Si</a:t>
            </a:r>
            <a:r>
              <a:rPr lang="fi-FI" sz="2800" b="1" dirty="0" smtClean="0">
                <a:solidFill>
                  <a:srgbClr val="FF0000"/>
                </a:solidFill>
              </a:rPr>
              <a:t> el </a:t>
            </a:r>
            <a:r>
              <a:rPr lang="fi-FI" sz="2800" b="1" dirty="0" err="1" smtClean="0">
                <a:solidFill>
                  <a:srgbClr val="FF0000"/>
                </a:solidFill>
              </a:rPr>
              <a:t>verbo</a:t>
            </a:r>
            <a:r>
              <a:rPr lang="fi-FI" sz="2800" b="1" dirty="0" smtClean="0">
                <a:solidFill>
                  <a:srgbClr val="FF0000"/>
                </a:solidFill>
              </a:rPr>
              <a:t> SER </a:t>
            </a:r>
            <a:r>
              <a:rPr lang="fi-FI" sz="2800" b="1" dirty="0" err="1" smtClean="0">
                <a:solidFill>
                  <a:srgbClr val="FF0000"/>
                </a:solidFill>
              </a:rPr>
              <a:t>califica</a:t>
            </a:r>
            <a:r>
              <a:rPr lang="fi-FI" sz="2800" b="1" dirty="0" smtClean="0">
                <a:solidFill>
                  <a:srgbClr val="FF0000"/>
                </a:solidFill>
              </a:rPr>
              <a:t> (</a:t>
            </a:r>
            <a:r>
              <a:rPr lang="fi-FI" sz="2800" b="1" dirty="0" err="1" smtClean="0">
                <a:solidFill>
                  <a:srgbClr val="FF0000"/>
                </a:solidFill>
              </a:rPr>
              <a:t>como</a:t>
            </a:r>
            <a:r>
              <a:rPr lang="fi-FI" sz="2800" b="1" dirty="0" smtClean="0">
                <a:solidFill>
                  <a:srgbClr val="FF0000"/>
                </a:solidFill>
              </a:rPr>
              <a:t> </a:t>
            </a:r>
            <a:r>
              <a:rPr lang="fi-FI" sz="2800" b="1" dirty="0" err="1" smtClean="0">
                <a:solidFill>
                  <a:srgbClr val="FF0000"/>
                </a:solidFill>
              </a:rPr>
              <a:t>predicado</a:t>
            </a:r>
            <a:r>
              <a:rPr lang="fi-FI" sz="2800" b="1" dirty="0" smtClean="0">
                <a:solidFill>
                  <a:srgbClr val="FF0000"/>
                </a:solidFill>
              </a:rPr>
              <a:t>) PROFESIÓN, NACIONALIDAD, RELACIÓN</a:t>
            </a:r>
          </a:p>
          <a:p>
            <a:endParaRPr lang="fi-FI" sz="2800" b="1" dirty="0"/>
          </a:p>
          <a:p>
            <a:r>
              <a:rPr lang="fi-FI" sz="2800" b="1" dirty="0" smtClean="0"/>
              <a:t>Es </a:t>
            </a:r>
            <a:r>
              <a:rPr lang="fi-FI" sz="2800" b="1" dirty="0" err="1" smtClean="0"/>
              <a:t>abogada</a:t>
            </a:r>
            <a:r>
              <a:rPr lang="fi-FI" sz="2800" b="1" dirty="0" smtClean="0"/>
              <a:t>  		</a:t>
            </a:r>
            <a:r>
              <a:rPr lang="fi-FI" sz="2800" b="1" dirty="0" smtClean="0">
                <a:sym typeface="Wingdings" panose="05000000000000000000" pitchFamily="2" charset="2"/>
              </a:rPr>
              <a:t> </a:t>
            </a:r>
            <a:r>
              <a:rPr lang="fi-FI" sz="2800" b="1" dirty="0" smtClean="0"/>
              <a:t> </a:t>
            </a:r>
            <a:r>
              <a:rPr lang="fi-FI" sz="2800" dirty="0" smtClean="0"/>
              <a:t>Hän on asianajaja</a:t>
            </a:r>
            <a:endParaRPr lang="fi-FI" sz="2800" b="1" dirty="0" smtClean="0"/>
          </a:p>
          <a:p>
            <a:r>
              <a:rPr lang="fi-FI" sz="2800" b="1" dirty="0" err="1" smtClean="0"/>
              <a:t>Eres</a:t>
            </a:r>
            <a:r>
              <a:rPr lang="fi-FI" sz="2800" b="1" dirty="0" smtClean="0"/>
              <a:t> </a:t>
            </a:r>
            <a:r>
              <a:rPr lang="fi-FI" sz="2800" b="1" dirty="0" err="1" smtClean="0"/>
              <a:t>sueco</a:t>
            </a:r>
            <a:r>
              <a:rPr lang="fi-FI" sz="2800" b="1" dirty="0" smtClean="0"/>
              <a:t>   		</a:t>
            </a:r>
            <a:r>
              <a:rPr lang="fi-FI" sz="2800" b="1" dirty="0" smtClean="0">
                <a:sym typeface="Wingdings" panose="05000000000000000000" pitchFamily="2" charset="2"/>
              </a:rPr>
              <a:t>  </a:t>
            </a:r>
            <a:r>
              <a:rPr lang="fi-FI" sz="2800" dirty="0" smtClean="0">
                <a:sym typeface="Wingdings" panose="05000000000000000000" pitchFamily="2" charset="2"/>
              </a:rPr>
              <a:t>Hän on ruotsalainen</a:t>
            </a:r>
            <a:endParaRPr lang="fi-FI" sz="2800" dirty="0" smtClean="0"/>
          </a:p>
          <a:p>
            <a:r>
              <a:rPr lang="fi-FI" sz="2800" b="1" dirty="0" err="1" smtClean="0"/>
              <a:t>Ya</a:t>
            </a:r>
            <a:r>
              <a:rPr lang="fi-FI" sz="2800" b="1" dirty="0" smtClean="0"/>
              <a:t> </a:t>
            </a:r>
            <a:r>
              <a:rPr lang="fi-FI" sz="2800" b="1" dirty="0" err="1" smtClean="0"/>
              <a:t>soy</a:t>
            </a:r>
            <a:r>
              <a:rPr lang="fi-FI" sz="2800" b="1" dirty="0" smtClean="0"/>
              <a:t> </a:t>
            </a:r>
            <a:r>
              <a:rPr lang="fi-FI" sz="2800" b="1" dirty="0" err="1" smtClean="0"/>
              <a:t>abuelo</a:t>
            </a:r>
            <a:r>
              <a:rPr lang="fi-FI" sz="2800" b="1" dirty="0" smtClean="0"/>
              <a:t> 	</a:t>
            </a:r>
            <a:r>
              <a:rPr lang="fi-FI" sz="2800" b="1" dirty="0" smtClean="0">
                <a:sym typeface="Wingdings" panose="05000000000000000000" pitchFamily="2" charset="2"/>
              </a:rPr>
              <a:t>  </a:t>
            </a:r>
            <a:r>
              <a:rPr lang="fi-FI" sz="2800" dirty="0" smtClean="0">
                <a:sym typeface="Wingdings" panose="05000000000000000000" pitchFamily="2" charset="2"/>
              </a:rPr>
              <a:t>Olen jo isoisä</a:t>
            </a:r>
            <a:endParaRPr lang="fi-FI" sz="2800" dirty="0" smtClean="0"/>
          </a:p>
        </p:txBody>
      </p:sp>
    </p:spTree>
    <p:extLst>
      <p:ext uri="{BB962C8B-B14F-4D97-AF65-F5344CB8AC3E}">
        <p14:creationId xmlns:p14="http://schemas.microsoft.com/office/powerpoint/2010/main" val="182522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755576" y="908720"/>
            <a:ext cx="7344816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dirty="0" smtClean="0"/>
              <a:t>                    </a:t>
            </a:r>
            <a:r>
              <a:rPr lang="fi-FI" sz="5400" b="1" dirty="0" smtClean="0"/>
              <a:t>NO</a:t>
            </a:r>
            <a:r>
              <a:rPr lang="fi-FI" sz="2800" b="1" dirty="0" smtClean="0"/>
              <a:t> SE USA EL ARTÍCULO</a:t>
            </a:r>
          </a:p>
          <a:p>
            <a:endParaRPr lang="fi-FI" sz="2800" b="1" dirty="0"/>
          </a:p>
          <a:p>
            <a:r>
              <a:rPr lang="fi-FI" sz="2800" b="1" dirty="0" smtClean="0">
                <a:solidFill>
                  <a:srgbClr val="FF0000"/>
                </a:solidFill>
              </a:rPr>
              <a:t>Cuando </a:t>
            </a:r>
            <a:r>
              <a:rPr lang="fi-FI" sz="2800" b="1" dirty="0" err="1" smtClean="0">
                <a:solidFill>
                  <a:srgbClr val="FF0000"/>
                </a:solidFill>
              </a:rPr>
              <a:t>hablamos</a:t>
            </a:r>
            <a:r>
              <a:rPr lang="fi-FI" sz="2800" b="1" dirty="0" smtClean="0">
                <a:solidFill>
                  <a:srgbClr val="FF0000"/>
                </a:solidFill>
              </a:rPr>
              <a:t> de </a:t>
            </a:r>
            <a:r>
              <a:rPr lang="fi-FI" sz="2800" b="1" dirty="0" err="1" smtClean="0">
                <a:solidFill>
                  <a:srgbClr val="FF0000"/>
                </a:solidFill>
              </a:rPr>
              <a:t>forma</a:t>
            </a:r>
            <a:r>
              <a:rPr lang="fi-FI" sz="2800" b="1" dirty="0" smtClean="0">
                <a:solidFill>
                  <a:srgbClr val="FF0000"/>
                </a:solidFill>
              </a:rPr>
              <a:t> general (yleisellä tasoilla)</a:t>
            </a:r>
            <a:endParaRPr lang="fi-FI" sz="2800" b="1" dirty="0"/>
          </a:p>
          <a:p>
            <a:endParaRPr lang="fi-FI" sz="2800" b="1" dirty="0" smtClean="0"/>
          </a:p>
          <a:p>
            <a:r>
              <a:rPr lang="fi-FI" sz="2800" b="1" dirty="0" err="1" smtClean="0"/>
              <a:t>Escribe</a:t>
            </a:r>
            <a:r>
              <a:rPr lang="fi-FI" sz="2800" b="1" dirty="0" smtClean="0"/>
              <a:t> </a:t>
            </a:r>
            <a:r>
              <a:rPr lang="fi-FI" sz="2800" b="1" dirty="0" err="1" smtClean="0"/>
              <a:t>artículos</a:t>
            </a:r>
            <a:r>
              <a:rPr lang="fi-FI" sz="2800" b="1" dirty="0" smtClean="0"/>
              <a:t> </a:t>
            </a:r>
            <a:r>
              <a:rPr lang="fi-FI" sz="2800" b="1" dirty="0" err="1" smtClean="0"/>
              <a:t>para</a:t>
            </a:r>
            <a:r>
              <a:rPr lang="fi-FI" sz="2800" b="1" dirty="0" smtClean="0"/>
              <a:t> </a:t>
            </a:r>
            <a:r>
              <a:rPr lang="fi-FI" sz="2800" b="1" dirty="0" err="1" smtClean="0"/>
              <a:t>varios</a:t>
            </a:r>
            <a:r>
              <a:rPr lang="fi-FI" sz="2800" b="1" dirty="0" smtClean="0"/>
              <a:t> </a:t>
            </a:r>
            <a:r>
              <a:rPr lang="fi-FI" sz="2800" b="1" dirty="0" err="1" smtClean="0"/>
              <a:t>periódicos</a:t>
            </a:r>
            <a:r>
              <a:rPr lang="fi-FI" sz="2800" b="1" dirty="0" smtClean="0"/>
              <a:t> 	</a:t>
            </a:r>
          </a:p>
          <a:p>
            <a:r>
              <a:rPr lang="fi-FI" sz="2800" b="1" dirty="0" smtClean="0">
                <a:sym typeface="Wingdings" panose="05000000000000000000" pitchFamily="2" charset="2"/>
              </a:rPr>
              <a:t> </a:t>
            </a:r>
            <a:r>
              <a:rPr lang="fi-FI" sz="2800" b="1" dirty="0" smtClean="0"/>
              <a:t> </a:t>
            </a:r>
            <a:r>
              <a:rPr lang="fi-FI" sz="2800" dirty="0" smtClean="0"/>
              <a:t>Hän </a:t>
            </a:r>
            <a:r>
              <a:rPr lang="fi-FI" sz="2800" dirty="0" err="1" smtClean="0"/>
              <a:t>kirjoitaa</a:t>
            </a:r>
            <a:r>
              <a:rPr lang="fi-FI" sz="2800" dirty="0" smtClean="0"/>
              <a:t> artikkeleita useisiin lehtiin</a:t>
            </a:r>
            <a:endParaRPr lang="fi-FI" sz="2800" b="1" dirty="0" smtClean="0"/>
          </a:p>
          <a:p>
            <a:r>
              <a:rPr lang="fi-FI" sz="2800" b="1" dirty="0" err="1" smtClean="0"/>
              <a:t>Vende</a:t>
            </a:r>
            <a:r>
              <a:rPr lang="fi-FI" sz="2800" b="1" dirty="0" smtClean="0"/>
              <a:t> </a:t>
            </a:r>
            <a:r>
              <a:rPr lang="fi-FI" sz="2800" b="1" dirty="0" err="1" smtClean="0"/>
              <a:t>libros</a:t>
            </a:r>
            <a:endParaRPr lang="fi-FI" sz="2800" b="1" dirty="0"/>
          </a:p>
          <a:p>
            <a:pPr marL="457200" indent="-457200">
              <a:buFont typeface="Wingdings"/>
              <a:buChar char="è"/>
            </a:pPr>
            <a:r>
              <a:rPr lang="fi-FI" sz="2800" dirty="0" smtClean="0">
                <a:sym typeface="Wingdings" panose="05000000000000000000" pitchFamily="2" charset="2"/>
              </a:rPr>
              <a:t>Hän myy kirjoja</a:t>
            </a:r>
          </a:p>
          <a:p>
            <a:pPr marL="457200" indent="-457200">
              <a:buFont typeface="Wingdings"/>
              <a:buChar char="è"/>
            </a:pPr>
            <a:endParaRPr lang="fi-FI" sz="2800" dirty="0">
              <a:sym typeface="Wingdings" panose="05000000000000000000" pitchFamily="2" charset="2"/>
            </a:endParaRPr>
          </a:p>
          <a:p>
            <a:endParaRPr lang="fi-FI" sz="2800" dirty="0" smtClean="0"/>
          </a:p>
        </p:txBody>
      </p:sp>
    </p:spTree>
    <p:extLst>
      <p:ext uri="{BB962C8B-B14F-4D97-AF65-F5344CB8AC3E}">
        <p14:creationId xmlns:p14="http://schemas.microsoft.com/office/powerpoint/2010/main" val="3529720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107504" y="332656"/>
            <a:ext cx="9036496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dirty="0" smtClean="0"/>
              <a:t>                          </a:t>
            </a:r>
            <a:r>
              <a:rPr lang="fi-FI" sz="5400" b="1" dirty="0" smtClean="0"/>
              <a:t>NO</a:t>
            </a:r>
            <a:r>
              <a:rPr lang="fi-FI" sz="2800" b="1" dirty="0" smtClean="0"/>
              <a:t> SE USA EL ARTÍCULO</a:t>
            </a:r>
          </a:p>
          <a:p>
            <a:endParaRPr lang="fi-FI" sz="2800" b="1" dirty="0"/>
          </a:p>
          <a:p>
            <a:r>
              <a:rPr lang="fi-FI" sz="2800" b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Con</a:t>
            </a:r>
            <a:r>
              <a:rPr lang="fi-FI" sz="28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fi-FI" sz="2800" b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algunos</a:t>
            </a:r>
            <a:r>
              <a:rPr lang="fi-FI" sz="28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fi-FI" sz="2800" b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verbos</a:t>
            </a:r>
            <a:r>
              <a:rPr lang="fi-FI" sz="28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 y </a:t>
            </a:r>
            <a:r>
              <a:rPr lang="fi-FI" sz="2800" b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preposiciones</a:t>
            </a:r>
            <a:r>
              <a:rPr lang="fi-FI" sz="28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  </a:t>
            </a:r>
            <a:r>
              <a:rPr lang="fi-FI" sz="2800" b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cuando</a:t>
            </a:r>
            <a:r>
              <a:rPr lang="fi-FI" sz="28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fi-FI" sz="28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el </a:t>
            </a:r>
            <a:r>
              <a:rPr lang="fi-FI" sz="2800" b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emisor</a:t>
            </a:r>
            <a:r>
              <a:rPr lang="fi-FI" sz="28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fi-FI" sz="2800" b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habla</a:t>
            </a:r>
            <a:r>
              <a:rPr lang="fi-FI" sz="28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 en </a:t>
            </a:r>
            <a:r>
              <a:rPr lang="fi-FI" sz="2800" b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forma</a:t>
            </a:r>
            <a:r>
              <a:rPr lang="fi-FI" sz="28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 general </a:t>
            </a:r>
            <a:r>
              <a:rPr lang="fi-FI" sz="2800" b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sin</a:t>
            </a:r>
            <a:r>
              <a:rPr lang="fi-FI" sz="28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fi-FI" sz="2800" b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individualizar</a:t>
            </a:r>
            <a:endParaRPr lang="fi-FI" sz="2800" b="1" dirty="0" smtClean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endParaRPr lang="fi-FI" sz="2800" b="1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800" dirty="0" err="1" smtClean="0">
                <a:sym typeface="Wingdings" panose="05000000000000000000" pitchFamily="2" charset="2"/>
              </a:rPr>
              <a:t>Siempre</a:t>
            </a:r>
            <a:r>
              <a:rPr lang="fi-FI" sz="2800" dirty="0" smtClean="0">
                <a:sym typeface="Wingdings" panose="05000000000000000000" pitchFamily="2" charset="2"/>
              </a:rPr>
              <a:t> </a:t>
            </a:r>
            <a:r>
              <a:rPr lang="fi-FI" sz="2800" dirty="0" err="1" smtClean="0">
                <a:sym typeface="Wingdings" panose="05000000000000000000" pitchFamily="2" charset="2"/>
              </a:rPr>
              <a:t>lleva</a:t>
            </a:r>
            <a:r>
              <a:rPr lang="fi-FI" sz="2800" dirty="0" smtClean="0">
                <a:sym typeface="Wingdings" panose="05000000000000000000" pitchFamily="2" charset="2"/>
              </a:rPr>
              <a:t> </a:t>
            </a:r>
            <a:r>
              <a:rPr lang="fi-FI" sz="2800" dirty="0" err="1" smtClean="0">
                <a:sym typeface="Wingdings" panose="05000000000000000000" pitchFamily="2" charset="2"/>
              </a:rPr>
              <a:t>corbata</a:t>
            </a:r>
            <a:r>
              <a:rPr lang="fi-FI" sz="2800" dirty="0" smtClean="0">
                <a:sym typeface="Wingdings" panose="05000000000000000000" pitchFamily="2" charset="2"/>
              </a:rPr>
              <a:t> (</a:t>
            </a:r>
            <a:r>
              <a:rPr lang="fi-FI" sz="2800" dirty="0" err="1" smtClean="0">
                <a:sym typeface="Wingdings" panose="05000000000000000000" pitchFamily="2" charset="2"/>
              </a:rPr>
              <a:t>cualquier</a:t>
            </a:r>
            <a:r>
              <a:rPr lang="fi-FI" sz="2800" dirty="0" smtClean="0">
                <a:sym typeface="Wingdings" panose="05000000000000000000" pitchFamily="2" charset="2"/>
              </a:rPr>
              <a:t> </a:t>
            </a:r>
            <a:r>
              <a:rPr lang="fi-FI" sz="2800" dirty="0" err="1" smtClean="0">
                <a:sym typeface="Wingdings" panose="05000000000000000000" pitchFamily="2" charset="2"/>
              </a:rPr>
              <a:t>corbata</a:t>
            </a:r>
            <a:r>
              <a:rPr lang="fi-FI" sz="2800" dirty="0" smtClean="0">
                <a:sym typeface="Wingdings" panose="05000000000000000000" pitchFamily="2" charset="2"/>
              </a:rPr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800" dirty="0" smtClean="0">
                <a:sym typeface="Wingdings" panose="05000000000000000000" pitchFamily="2" charset="2"/>
              </a:rPr>
              <a:t>No </a:t>
            </a:r>
            <a:r>
              <a:rPr lang="fi-FI" sz="2800" dirty="0" err="1" smtClean="0">
                <a:sym typeface="Wingdings" panose="05000000000000000000" pitchFamily="2" charset="2"/>
              </a:rPr>
              <a:t>tengo</a:t>
            </a:r>
            <a:r>
              <a:rPr lang="fi-FI" sz="2800" dirty="0" smtClean="0">
                <a:sym typeface="Wingdings" panose="05000000000000000000" pitchFamily="2" charset="2"/>
              </a:rPr>
              <a:t> </a:t>
            </a:r>
            <a:r>
              <a:rPr lang="fi-FI" sz="2800" dirty="0" err="1" smtClean="0">
                <a:sym typeface="Wingdings" panose="05000000000000000000" pitchFamily="2" charset="2"/>
              </a:rPr>
              <a:t>carro</a:t>
            </a:r>
            <a:r>
              <a:rPr lang="fi-FI" sz="2800" dirty="0" smtClean="0">
                <a:sym typeface="Wingdings" panose="05000000000000000000" pitchFamily="2" charset="2"/>
              </a:rPr>
              <a:t> (</a:t>
            </a:r>
            <a:r>
              <a:rPr lang="fi-FI" sz="2800" dirty="0" err="1" smtClean="0">
                <a:sym typeface="Wingdings" panose="05000000000000000000" pitchFamily="2" charset="2"/>
              </a:rPr>
              <a:t>ningún</a:t>
            </a:r>
            <a:r>
              <a:rPr lang="fi-FI" sz="2800" dirty="0" smtClean="0">
                <a:sym typeface="Wingdings" panose="05000000000000000000" pitchFamily="2" charset="2"/>
              </a:rPr>
              <a:t> </a:t>
            </a:r>
            <a:r>
              <a:rPr lang="fi-FI" sz="2800" dirty="0" err="1" smtClean="0">
                <a:sym typeface="Wingdings" panose="05000000000000000000" pitchFamily="2" charset="2"/>
              </a:rPr>
              <a:t>carro</a:t>
            </a:r>
            <a:r>
              <a:rPr lang="fi-FI" sz="2800" dirty="0" smtClean="0">
                <a:sym typeface="Wingdings" panose="05000000000000000000" pitchFamily="2" charset="2"/>
              </a:rPr>
              <a:t> de </a:t>
            </a:r>
            <a:r>
              <a:rPr lang="fi-FI" sz="2800" dirty="0" err="1" smtClean="0">
                <a:sym typeface="Wingdings" panose="05000000000000000000" pitchFamily="2" charset="2"/>
              </a:rPr>
              <a:t>cualquier</a:t>
            </a:r>
            <a:r>
              <a:rPr lang="fi-FI" sz="2800" dirty="0" smtClean="0">
                <a:sym typeface="Wingdings" panose="05000000000000000000" pitchFamily="2" charset="2"/>
              </a:rPr>
              <a:t> </a:t>
            </a:r>
            <a:r>
              <a:rPr lang="fi-FI" sz="2800" dirty="0" err="1" smtClean="0">
                <a:sym typeface="Wingdings" panose="05000000000000000000" pitchFamily="2" charset="2"/>
              </a:rPr>
              <a:t>tipo</a:t>
            </a:r>
            <a:r>
              <a:rPr lang="fi-FI" sz="2800" dirty="0" smtClean="0">
                <a:sym typeface="Wingdings" panose="05000000000000000000" pitchFamily="2" charset="2"/>
              </a:rPr>
              <a:t>, </a:t>
            </a:r>
            <a:r>
              <a:rPr lang="fi-FI" sz="2800" dirty="0" err="1" smtClean="0">
                <a:sym typeface="Wingdings" panose="05000000000000000000" pitchFamily="2" charset="2"/>
              </a:rPr>
              <a:t>marca</a:t>
            </a:r>
            <a:r>
              <a:rPr lang="fi-FI" sz="2800" dirty="0" smtClean="0">
                <a:sym typeface="Wingdings" panose="05000000000000000000" pitchFamily="2" charset="2"/>
              </a:rPr>
              <a:t>, </a:t>
            </a:r>
            <a:r>
              <a:rPr lang="fi-FI" sz="2800" dirty="0" err="1" smtClean="0">
                <a:sym typeface="Wingdings" panose="05000000000000000000" pitchFamily="2" charset="2"/>
              </a:rPr>
              <a:t>etc</a:t>
            </a:r>
            <a:r>
              <a:rPr lang="fi-FI" sz="2800" dirty="0" smtClean="0">
                <a:sym typeface="Wingdings" panose="05000000000000000000" pitchFamily="2" charset="2"/>
              </a:rPr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800" dirty="0" smtClean="0">
                <a:sym typeface="Wingdings" panose="05000000000000000000" pitchFamily="2" charset="2"/>
              </a:rPr>
              <a:t>No </a:t>
            </a:r>
            <a:r>
              <a:rPr lang="fi-FI" sz="2800" dirty="0" err="1" smtClean="0">
                <a:sym typeface="Wingdings" panose="05000000000000000000" pitchFamily="2" charset="2"/>
              </a:rPr>
              <a:t>hay</a:t>
            </a:r>
            <a:r>
              <a:rPr lang="fi-FI" sz="2800" dirty="0" smtClean="0">
                <a:sym typeface="Wingdings" panose="05000000000000000000" pitchFamily="2" charset="2"/>
              </a:rPr>
              <a:t> sauna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800" dirty="0" smtClean="0">
                <a:sym typeface="Wingdings" panose="05000000000000000000" pitchFamily="2" charset="2"/>
              </a:rPr>
              <a:t>Es </a:t>
            </a:r>
            <a:r>
              <a:rPr lang="fi-FI" sz="2800" dirty="0" err="1" smtClean="0">
                <a:sym typeface="Wingdings" panose="05000000000000000000" pitchFamily="2" charset="2"/>
              </a:rPr>
              <a:t>mejor</a:t>
            </a:r>
            <a:r>
              <a:rPr lang="fi-FI" sz="2800" dirty="0" smtClean="0">
                <a:sym typeface="Wingdings" panose="05000000000000000000" pitchFamily="2" charset="2"/>
              </a:rPr>
              <a:t> </a:t>
            </a:r>
            <a:r>
              <a:rPr lang="fi-FI" sz="2800" dirty="0" err="1" smtClean="0">
                <a:sym typeface="Wingdings" panose="05000000000000000000" pitchFamily="2" charset="2"/>
              </a:rPr>
              <a:t>viajar</a:t>
            </a:r>
            <a:r>
              <a:rPr lang="fi-FI" sz="2800" dirty="0" smtClean="0">
                <a:sym typeface="Wingdings" panose="05000000000000000000" pitchFamily="2" charset="2"/>
              </a:rPr>
              <a:t> en </a:t>
            </a:r>
            <a:r>
              <a:rPr lang="fi-FI" sz="2800" dirty="0" err="1" smtClean="0">
                <a:sym typeface="Wingdings" panose="05000000000000000000" pitchFamily="2" charset="2"/>
              </a:rPr>
              <a:t>avión</a:t>
            </a:r>
            <a:endParaRPr lang="fi-FI" sz="2800" dirty="0">
              <a:sym typeface="Wingdings" panose="05000000000000000000" pitchFamily="2" charset="2"/>
            </a:endParaRPr>
          </a:p>
          <a:p>
            <a:endParaRPr lang="fi-FI" sz="2800" dirty="0" smtClean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r>
              <a:rPr lang="fi-FI" sz="2800" dirty="0" err="1" smtClean="0">
                <a:sym typeface="Wingdings" panose="05000000000000000000" pitchFamily="2" charset="2"/>
              </a:rPr>
              <a:t>Pero</a:t>
            </a:r>
            <a:r>
              <a:rPr lang="fi-FI" sz="2800" dirty="0" smtClean="0">
                <a:sym typeface="Wingdings" panose="05000000000000000000" pitchFamily="2" charset="2"/>
              </a:rPr>
              <a:t>… </a:t>
            </a:r>
            <a:r>
              <a:rPr lang="fi-FI" sz="2800" dirty="0" err="1" smtClean="0">
                <a:sym typeface="Wingdings" panose="05000000000000000000" pitchFamily="2" charset="2"/>
              </a:rPr>
              <a:t>si</a:t>
            </a:r>
            <a:r>
              <a:rPr lang="fi-FI" sz="2800" dirty="0" smtClean="0">
                <a:sym typeface="Wingdings" panose="05000000000000000000" pitchFamily="2" charset="2"/>
              </a:rPr>
              <a:t> es </a:t>
            </a:r>
            <a:r>
              <a:rPr lang="fi-FI" sz="2800" dirty="0" err="1" smtClean="0">
                <a:sym typeface="Wingdings" panose="05000000000000000000" pitchFamily="2" charset="2"/>
              </a:rPr>
              <a:t>sustativo</a:t>
            </a:r>
            <a:r>
              <a:rPr lang="fi-FI" sz="2800" dirty="0" smtClean="0">
                <a:sym typeface="Wingdings" panose="05000000000000000000" pitchFamily="2" charset="2"/>
              </a:rPr>
              <a:t> es </a:t>
            </a:r>
            <a:r>
              <a:rPr lang="fi-FI" sz="2800" b="1" dirty="0" err="1" smtClean="0">
                <a:sym typeface="Wingdings" panose="05000000000000000000" pitchFamily="2" charset="2"/>
              </a:rPr>
              <a:t>calificado</a:t>
            </a:r>
            <a:r>
              <a:rPr lang="fi-FI" sz="2800" b="1" dirty="0" smtClean="0">
                <a:sym typeface="Wingdings" panose="05000000000000000000" pitchFamily="2" charset="2"/>
              </a:rPr>
              <a:t> (</a:t>
            </a:r>
            <a:r>
              <a:rPr lang="fi-FI" sz="2800" dirty="0" smtClean="0">
                <a:sym typeface="Wingdings" panose="05000000000000000000" pitchFamily="2" charset="2"/>
              </a:rPr>
              <a:t>luokiteltu</a:t>
            </a:r>
            <a:r>
              <a:rPr lang="fi-FI" sz="2800" b="1" dirty="0" smtClean="0">
                <a:sym typeface="Wingdings" panose="05000000000000000000" pitchFamily="2" charset="2"/>
              </a:rPr>
              <a:t>)</a:t>
            </a:r>
            <a:r>
              <a:rPr lang="fi-FI" sz="2800" dirty="0" smtClean="0">
                <a:sym typeface="Wingdings" panose="05000000000000000000" pitchFamily="2" charset="2"/>
              </a:rPr>
              <a:t> … </a:t>
            </a:r>
            <a:r>
              <a:rPr lang="es-ES_tradnl" sz="2800" dirty="0">
                <a:sym typeface="Wingdings" panose="05000000000000000000" pitchFamily="2" charset="2"/>
              </a:rPr>
              <a:t> </a:t>
            </a:r>
            <a:r>
              <a:rPr lang="es-ES_tradnl" sz="2800" dirty="0" smtClean="0"/>
              <a:t>¿qué pasa?</a:t>
            </a:r>
            <a:endParaRPr lang="fi-FI" sz="2800" dirty="0">
              <a:sym typeface="Wingdings" panose="05000000000000000000" pitchFamily="2" charset="2"/>
            </a:endParaRPr>
          </a:p>
          <a:p>
            <a:endParaRPr lang="fi-FI" sz="2800" dirty="0" smtClean="0"/>
          </a:p>
        </p:txBody>
      </p:sp>
    </p:spTree>
    <p:extLst>
      <p:ext uri="{BB962C8B-B14F-4D97-AF65-F5344CB8AC3E}">
        <p14:creationId xmlns:p14="http://schemas.microsoft.com/office/powerpoint/2010/main" val="354527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107504" y="332656"/>
            <a:ext cx="9036496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dirty="0" smtClean="0"/>
              <a:t>        </a:t>
            </a:r>
            <a:endParaRPr lang="fi-FI" sz="2800" dirty="0" smtClean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r>
              <a:rPr lang="fi-FI" sz="2800" dirty="0" err="1" smtClean="0">
                <a:sym typeface="Wingdings" panose="05000000000000000000" pitchFamily="2" charset="2"/>
              </a:rPr>
              <a:t>Pero</a:t>
            </a:r>
            <a:r>
              <a:rPr lang="fi-FI" sz="2800" dirty="0" smtClean="0">
                <a:sym typeface="Wingdings" panose="05000000000000000000" pitchFamily="2" charset="2"/>
              </a:rPr>
              <a:t>… </a:t>
            </a:r>
            <a:r>
              <a:rPr lang="fi-FI" sz="2800" dirty="0" err="1" smtClean="0">
                <a:sym typeface="Wingdings" panose="05000000000000000000" pitchFamily="2" charset="2"/>
              </a:rPr>
              <a:t>si</a:t>
            </a:r>
            <a:r>
              <a:rPr lang="fi-FI" sz="2800" dirty="0" smtClean="0">
                <a:sym typeface="Wingdings" panose="05000000000000000000" pitchFamily="2" charset="2"/>
              </a:rPr>
              <a:t> es </a:t>
            </a:r>
            <a:r>
              <a:rPr lang="fi-FI" sz="2800" dirty="0" err="1" smtClean="0">
                <a:sym typeface="Wingdings" panose="05000000000000000000" pitchFamily="2" charset="2"/>
              </a:rPr>
              <a:t>sustativo</a:t>
            </a:r>
            <a:r>
              <a:rPr lang="fi-FI" sz="2800" dirty="0" smtClean="0">
                <a:sym typeface="Wingdings" panose="05000000000000000000" pitchFamily="2" charset="2"/>
              </a:rPr>
              <a:t> es </a:t>
            </a:r>
            <a:r>
              <a:rPr lang="fi-FI" sz="2800" b="1" dirty="0" err="1" smtClean="0">
                <a:sym typeface="Wingdings" panose="05000000000000000000" pitchFamily="2" charset="2"/>
              </a:rPr>
              <a:t>tipificado</a:t>
            </a:r>
            <a:r>
              <a:rPr lang="fi-FI" sz="2800" b="1" dirty="0" smtClean="0">
                <a:sym typeface="Wingdings" panose="05000000000000000000" pitchFamily="2" charset="2"/>
              </a:rPr>
              <a:t> (</a:t>
            </a:r>
            <a:r>
              <a:rPr lang="fi-FI" sz="2800" dirty="0" smtClean="0">
                <a:sym typeface="Wingdings" panose="05000000000000000000" pitchFamily="2" charset="2"/>
              </a:rPr>
              <a:t>luokiteltu</a:t>
            </a:r>
            <a:r>
              <a:rPr lang="fi-FI" sz="2800" b="1" dirty="0" smtClean="0">
                <a:sym typeface="Wingdings" panose="05000000000000000000" pitchFamily="2" charset="2"/>
              </a:rPr>
              <a:t>)</a:t>
            </a:r>
            <a:r>
              <a:rPr lang="fi-FI" sz="2800" dirty="0" smtClean="0">
                <a:sym typeface="Wingdings" panose="05000000000000000000" pitchFamily="2" charset="2"/>
              </a:rPr>
              <a:t> … </a:t>
            </a:r>
            <a:r>
              <a:rPr lang="es-ES_tradnl" sz="2800" dirty="0">
                <a:sym typeface="Wingdings" panose="05000000000000000000" pitchFamily="2" charset="2"/>
              </a:rPr>
              <a:t> </a:t>
            </a:r>
            <a:r>
              <a:rPr lang="es-ES_tradnl" sz="2800" dirty="0" smtClean="0"/>
              <a:t>¿qué pasa?</a:t>
            </a:r>
          </a:p>
          <a:p>
            <a:r>
              <a:rPr lang="es-ES_tradnl" sz="2800" dirty="0" smtClean="0">
                <a:sym typeface="Wingdings" panose="05000000000000000000" pitchFamily="2" charset="2"/>
              </a:rPr>
              <a:t>                      pues…</a:t>
            </a:r>
            <a:r>
              <a:rPr lang="es-ES_tradnl" sz="4000" b="1" dirty="0" smtClean="0">
                <a:sym typeface="Wingdings" panose="05000000000000000000" pitchFamily="2" charset="2"/>
              </a:rPr>
              <a:t>SÍ </a:t>
            </a:r>
            <a:r>
              <a:rPr lang="es-ES_tradnl" sz="4000" dirty="0" smtClean="0">
                <a:sym typeface="Wingdings" panose="05000000000000000000" pitchFamily="2" charset="2"/>
              </a:rPr>
              <a:t>se usa el artículo</a:t>
            </a:r>
          </a:p>
          <a:p>
            <a:endParaRPr lang="es-ES_tradnl" sz="4000" dirty="0">
              <a:sym typeface="Wingdings" panose="05000000000000000000" pitchFamily="2" charset="2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s-ES_tradnl" sz="3200" dirty="0" err="1" smtClean="0">
                <a:sym typeface="Wingdings" panose="05000000000000000000" pitchFamily="2" charset="2"/>
              </a:rPr>
              <a:t>Pekka</a:t>
            </a:r>
            <a:r>
              <a:rPr lang="es-ES_tradnl" sz="3200" dirty="0" smtClean="0">
                <a:sym typeface="Wingdings" panose="05000000000000000000" pitchFamily="2" charset="2"/>
              </a:rPr>
              <a:t> es </a:t>
            </a:r>
            <a:r>
              <a:rPr lang="es-ES_tradnl" sz="3200" b="1" dirty="0" smtClean="0">
                <a:sym typeface="Wingdings" panose="05000000000000000000" pitchFamily="2" charset="2"/>
              </a:rPr>
              <a:t>un</a:t>
            </a:r>
            <a:r>
              <a:rPr lang="es-ES_tradnl" sz="3200" dirty="0" smtClean="0">
                <a:sym typeface="Wingdings" panose="05000000000000000000" pitchFamily="2" charset="2"/>
              </a:rPr>
              <a:t> estudiante muy aplicado (</a:t>
            </a:r>
            <a:r>
              <a:rPr lang="es-ES_tradnl" sz="3200" dirty="0" err="1" smtClean="0">
                <a:sym typeface="Wingdings" panose="05000000000000000000" pitchFamily="2" charset="2"/>
              </a:rPr>
              <a:t>ahkera</a:t>
            </a:r>
            <a:r>
              <a:rPr lang="es-ES_tradnl" sz="3200" dirty="0" smtClean="0">
                <a:sym typeface="Wingdings" panose="05000000000000000000" pitchFamily="2" charset="2"/>
              </a:rPr>
              <a:t>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s-ES_tradnl" sz="3200" dirty="0" smtClean="0">
                <a:sym typeface="Wingdings" panose="05000000000000000000" pitchFamily="2" charset="2"/>
              </a:rPr>
              <a:t>Santiago es</a:t>
            </a:r>
            <a:r>
              <a:rPr lang="es-ES_tradnl" sz="3200" b="1" dirty="0" smtClean="0">
                <a:sym typeface="Wingdings" panose="05000000000000000000" pitchFamily="2" charset="2"/>
              </a:rPr>
              <a:t> un </a:t>
            </a:r>
            <a:r>
              <a:rPr lang="es-ES_tradnl" sz="3200" dirty="0" smtClean="0">
                <a:sym typeface="Wingdings" panose="05000000000000000000" pitchFamily="2" charset="2"/>
              </a:rPr>
              <a:t>burgalés típico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s-ES_tradnl" sz="3200" dirty="0" smtClean="0">
                <a:sym typeface="Wingdings" panose="05000000000000000000" pitchFamily="2" charset="2"/>
              </a:rPr>
              <a:t>Siempre lleva </a:t>
            </a:r>
            <a:r>
              <a:rPr lang="es-ES_tradnl" sz="3200" b="1" dirty="0" smtClean="0">
                <a:sym typeface="Wingdings" panose="05000000000000000000" pitchFamily="2" charset="2"/>
              </a:rPr>
              <a:t>una</a:t>
            </a:r>
            <a:r>
              <a:rPr lang="es-ES_tradnl" sz="3200" dirty="0" smtClean="0">
                <a:sym typeface="Wingdings" panose="05000000000000000000" pitchFamily="2" charset="2"/>
              </a:rPr>
              <a:t> corbata negra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s-ES_tradnl" sz="3200" dirty="0" smtClean="0">
                <a:sym typeface="Wingdings" panose="05000000000000000000" pitchFamily="2" charset="2"/>
              </a:rPr>
              <a:t>Hay </a:t>
            </a:r>
            <a:r>
              <a:rPr lang="es-ES_tradnl" sz="3200" b="1" dirty="0" smtClean="0">
                <a:sym typeface="Wingdings" panose="05000000000000000000" pitchFamily="2" charset="2"/>
              </a:rPr>
              <a:t>una</a:t>
            </a:r>
            <a:r>
              <a:rPr lang="es-ES_tradnl" sz="3200" dirty="0" smtClean="0">
                <a:sym typeface="Wingdings" panose="05000000000000000000" pitchFamily="2" charset="2"/>
              </a:rPr>
              <a:t> sauna muy grande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s-ES_tradnl" sz="3200" dirty="0" smtClean="0">
                <a:sym typeface="Wingdings" panose="05000000000000000000" pitchFamily="2" charset="2"/>
              </a:rPr>
              <a:t>Tengo </a:t>
            </a:r>
            <a:r>
              <a:rPr lang="es-ES_tradnl" sz="3200" b="1" dirty="0" smtClean="0">
                <a:sym typeface="Wingdings" panose="05000000000000000000" pitchFamily="2" charset="2"/>
              </a:rPr>
              <a:t>un </a:t>
            </a:r>
            <a:r>
              <a:rPr lang="es-ES_tradnl" sz="3200" dirty="0" smtClean="0">
                <a:sym typeface="Wingdings" panose="05000000000000000000" pitchFamily="2" charset="2"/>
              </a:rPr>
              <a:t>Mercedes Benz</a:t>
            </a:r>
            <a:endParaRPr lang="es-ES_tradnl" sz="4000" dirty="0">
              <a:sym typeface="Wingdings" panose="05000000000000000000" pitchFamily="2" charset="2"/>
            </a:endParaRPr>
          </a:p>
          <a:p>
            <a:r>
              <a:rPr lang="es-ES_tradnl" sz="4000" dirty="0" smtClean="0"/>
              <a:t>  </a:t>
            </a:r>
          </a:p>
          <a:p>
            <a:r>
              <a:rPr lang="es-ES_tradnl" sz="4000" dirty="0"/>
              <a:t> </a:t>
            </a:r>
            <a:r>
              <a:rPr lang="es-ES_tradnl" sz="4000" dirty="0" smtClean="0"/>
              <a:t>  ¿Puedo poner el artículo calificativo?</a:t>
            </a:r>
            <a:endParaRPr lang="es-ES_tradnl" sz="4000" dirty="0">
              <a:sym typeface="Wingdings" panose="05000000000000000000" pitchFamily="2" charset="2"/>
            </a:endParaRPr>
          </a:p>
          <a:p>
            <a:endParaRPr lang="es-ES_tradnl" sz="4000" dirty="0" smtClean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54968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107504" y="342317"/>
            <a:ext cx="903649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dirty="0" smtClean="0"/>
              <a:t>¿</a:t>
            </a:r>
            <a:r>
              <a:rPr lang="es-ES_tradnl" sz="3200" dirty="0"/>
              <a:t>Puedo poner el artículo calificativo</a:t>
            </a:r>
            <a:r>
              <a:rPr lang="es-ES_tradnl" sz="3200" dirty="0" smtClean="0"/>
              <a:t>?</a:t>
            </a:r>
          </a:p>
          <a:p>
            <a:r>
              <a:rPr lang="es-ES_tradnl" sz="2800" b="1" dirty="0" smtClean="0"/>
              <a:t>¡Claro que sí!</a:t>
            </a:r>
            <a:r>
              <a:rPr lang="fi-FI" sz="2800" b="1" dirty="0" smtClean="0"/>
              <a:t>     </a:t>
            </a:r>
            <a:endParaRPr lang="fi-FI" sz="2800" dirty="0" smtClean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r>
              <a:rPr lang="fi-FI" sz="2800" dirty="0" err="1" smtClean="0">
                <a:sym typeface="Wingdings" panose="05000000000000000000" pitchFamily="2" charset="2"/>
              </a:rPr>
              <a:t>Ahora</a:t>
            </a:r>
            <a:r>
              <a:rPr lang="fi-FI" sz="2800" dirty="0" smtClean="0">
                <a:sym typeface="Wingdings" panose="05000000000000000000" pitchFamily="2" charset="2"/>
              </a:rPr>
              <a:t> el </a:t>
            </a:r>
            <a:r>
              <a:rPr lang="fi-FI" sz="2800" dirty="0" err="1" smtClean="0">
                <a:sym typeface="Wingdings" panose="05000000000000000000" pitchFamily="2" charset="2"/>
              </a:rPr>
              <a:t>sustantivo</a:t>
            </a:r>
            <a:r>
              <a:rPr lang="fi-FI" sz="2800" dirty="0" smtClean="0">
                <a:sym typeface="Wingdings" panose="05000000000000000000" pitchFamily="2" charset="2"/>
              </a:rPr>
              <a:t> </a:t>
            </a:r>
            <a:r>
              <a:rPr lang="fi-FI" sz="2800" dirty="0" smtClean="0">
                <a:sym typeface="Wingdings" panose="05000000000000000000" pitchFamily="2" charset="2"/>
              </a:rPr>
              <a:t>es </a:t>
            </a:r>
            <a:r>
              <a:rPr lang="fi-FI" sz="2800" dirty="0" err="1" smtClean="0">
                <a:sym typeface="Wingdings" panose="05000000000000000000" pitchFamily="2" charset="2"/>
              </a:rPr>
              <a:t>calificado</a:t>
            </a:r>
            <a:r>
              <a:rPr lang="fi-FI" sz="2800" dirty="0" smtClean="0">
                <a:sym typeface="Wingdings" panose="05000000000000000000" pitchFamily="2" charset="2"/>
              </a:rPr>
              <a:t>, </a:t>
            </a:r>
            <a:r>
              <a:rPr lang="fi-FI" sz="2800" dirty="0" err="1" smtClean="0">
                <a:sym typeface="Wingdings" panose="05000000000000000000" pitchFamily="2" charset="2"/>
              </a:rPr>
              <a:t>caracterizado</a:t>
            </a:r>
            <a:r>
              <a:rPr lang="fi-FI" sz="2800" dirty="0" smtClean="0">
                <a:sym typeface="Wingdings" panose="05000000000000000000" pitchFamily="2" charset="2"/>
              </a:rPr>
              <a:t>, </a:t>
            </a:r>
            <a:r>
              <a:rPr lang="fi-FI" sz="2800" dirty="0" err="1" smtClean="0">
                <a:sym typeface="Wingdings" panose="05000000000000000000" pitchFamily="2" charset="2"/>
              </a:rPr>
              <a:t>conocido</a:t>
            </a:r>
            <a:r>
              <a:rPr lang="fi-FI" sz="2800" dirty="0" smtClean="0">
                <a:sym typeface="Wingdings" panose="05000000000000000000" pitchFamily="2" charset="2"/>
              </a:rPr>
              <a:t>:</a:t>
            </a:r>
          </a:p>
          <a:p>
            <a:endParaRPr lang="es-ES_tradnl" sz="2800" dirty="0">
              <a:sym typeface="Wingdings" panose="05000000000000000000" pitchFamily="2" charset="2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s-ES_tradnl" sz="2800" dirty="0" err="1" smtClean="0">
                <a:sym typeface="Wingdings" panose="05000000000000000000" pitchFamily="2" charset="2"/>
              </a:rPr>
              <a:t>Pekka</a:t>
            </a:r>
            <a:r>
              <a:rPr lang="es-ES_tradnl" sz="2800" dirty="0" smtClean="0">
                <a:sym typeface="Wingdings" panose="05000000000000000000" pitchFamily="2" charset="2"/>
              </a:rPr>
              <a:t> es </a:t>
            </a:r>
            <a:r>
              <a:rPr lang="es-ES_tradnl" sz="2800" b="1" dirty="0" smtClean="0">
                <a:sym typeface="Wingdings" panose="05000000000000000000" pitchFamily="2" charset="2"/>
              </a:rPr>
              <a:t>un</a:t>
            </a:r>
            <a:r>
              <a:rPr lang="es-ES_tradnl" sz="2800" dirty="0" smtClean="0">
                <a:sym typeface="Wingdings" panose="05000000000000000000" pitchFamily="2" charset="2"/>
              </a:rPr>
              <a:t> estudiante muy aplicado (</a:t>
            </a:r>
            <a:r>
              <a:rPr lang="es-ES_tradnl" sz="2800" dirty="0" err="1" smtClean="0">
                <a:sym typeface="Wingdings" panose="05000000000000000000" pitchFamily="2" charset="2"/>
              </a:rPr>
              <a:t>ahkera</a:t>
            </a:r>
            <a:r>
              <a:rPr lang="es-ES_tradnl" sz="2800" dirty="0" smtClean="0">
                <a:sym typeface="Wingdings" panose="05000000000000000000" pitchFamily="2" charset="2"/>
              </a:rPr>
              <a:t>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s-ES_tradnl" sz="2800" dirty="0" err="1">
                <a:sym typeface="Wingdings" panose="05000000000000000000" pitchFamily="2" charset="2"/>
              </a:rPr>
              <a:t>Pekka</a:t>
            </a:r>
            <a:r>
              <a:rPr lang="es-ES_tradnl" sz="2800" dirty="0">
                <a:sym typeface="Wingdings" panose="05000000000000000000" pitchFamily="2" charset="2"/>
              </a:rPr>
              <a:t> es </a:t>
            </a:r>
            <a:r>
              <a:rPr lang="es-ES_tradnl" sz="2800" b="1" dirty="0" smtClean="0">
                <a:sym typeface="Wingdings" panose="05000000000000000000" pitchFamily="2" charset="2"/>
              </a:rPr>
              <a:t>el</a:t>
            </a:r>
            <a:r>
              <a:rPr lang="es-ES_tradnl" sz="2800" dirty="0" smtClean="0">
                <a:sym typeface="Wingdings" panose="05000000000000000000" pitchFamily="2" charset="2"/>
              </a:rPr>
              <a:t> </a:t>
            </a:r>
            <a:r>
              <a:rPr lang="es-ES_tradnl" sz="2800" dirty="0">
                <a:sym typeface="Wingdings" panose="05000000000000000000" pitchFamily="2" charset="2"/>
              </a:rPr>
              <a:t>estudiante </a:t>
            </a:r>
            <a:r>
              <a:rPr lang="es-ES_tradnl" sz="2800" dirty="0" smtClean="0">
                <a:sym typeface="Wingdings" panose="05000000000000000000" pitchFamily="2" charset="2"/>
              </a:rPr>
              <a:t>más aplicado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s-ES_tradnl" sz="2800" dirty="0" smtClean="0">
                <a:sym typeface="Wingdings" panose="05000000000000000000" pitchFamily="2" charset="2"/>
              </a:rPr>
              <a:t>Santiago es</a:t>
            </a:r>
            <a:r>
              <a:rPr lang="es-ES_tradnl" sz="2800" b="1" dirty="0" smtClean="0">
                <a:sym typeface="Wingdings" panose="05000000000000000000" pitchFamily="2" charset="2"/>
              </a:rPr>
              <a:t> un </a:t>
            </a:r>
            <a:r>
              <a:rPr lang="es-ES_tradnl" sz="2800" dirty="0" smtClean="0">
                <a:sym typeface="Wingdings" panose="05000000000000000000" pitchFamily="2" charset="2"/>
              </a:rPr>
              <a:t>burgalés típico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s-ES_tradnl" sz="2800" dirty="0" smtClean="0">
                <a:sym typeface="Wingdings" panose="05000000000000000000" pitchFamily="2" charset="2"/>
              </a:rPr>
              <a:t>Santiago es </a:t>
            </a:r>
            <a:r>
              <a:rPr lang="es-ES_tradnl" sz="2800" b="1" dirty="0" smtClean="0">
                <a:sym typeface="Wingdings" panose="05000000000000000000" pitchFamily="2" charset="2"/>
              </a:rPr>
              <a:t>el</a:t>
            </a:r>
            <a:r>
              <a:rPr lang="es-ES_tradnl" sz="2800" dirty="0" smtClean="0">
                <a:sym typeface="Wingdings" panose="05000000000000000000" pitchFamily="2" charset="2"/>
              </a:rPr>
              <a:t> burgalés típico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s-ES_tradnl" sz="2800" dirty="0" smtClean="0">
                <a:sym typeface="Wingdings" panose="05000000000000000000" pitchFamily="2" charset="2"/>
              </a:rPr>
              <a:t>Siempre lleva </a:t>
            </a:r>
            <a:r>
              <a:rPr lang="es-ES_tradnl" sz="2800" b="1" dirty="0" smtClean="0">
                <a:sym typeface="Wingdings" panose="05000000000000000000" pitchFamily="2" charset="2"/>
              </a:rPr>
              <a:t>una </a:t>
            </a:r>
            <a:r>
              <a:rPr lang="es-ES_tradnl" sz="2800" dirty="0" smtClean="0">
                <a:sym typeface="Wingdings" panose="05000000000000000000" pitchFamily="2" charset="2"/>
              </a:rPr>
              <a:t>corbata negra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s-ES_tradnl" sz="2800" dirty="0" smtClean="0">
                <a:sym typeface="Wingdings" panose="05000000000000000000" pitchFamily="2" charset="2"/>
              </a:rPr>
              <a:t>Siempre lleva </a:t>
            </a:r>
            <a:r>
              <a:rPr lang="es-ES_tradnl" sz="2800" b="1" dirty="0" smtClean="0">
                <a:sym typeface="Wingdings" panose="05000000000000000000" pitchFamily="2" charset="2"/>
              </a:rPr>
              <a:t>la</a:t>
            </a:r>
            <a:r>
              <a:rPr lang="es-ES_tradnl" sz="2800" dirty="0" smtClean="0">
                <a:sym typeface="Wingdings" panose="05000000000000000000" pitchFamily="2" charset="2"/>
              </a:rPr>
              <a:t> corbata negra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s-ES_tradnl" sz="2800" dirty="0" smtClean="0">
                <a:sym typeface="Wingdings" panose="05000000000000000000" pitchFamily="2" charset="2"/>
              </a:rPr>
              <a:t>Hay </a:t>
            </a:r>
            <a:r>
              <a:rPr lang="es-ES_tradnl" sz="2800" b="1" dirty="0" smtClean="0">
                <a:sym typeface="Wingdings" panose="05000000000000000000" pitchFamily="2" charset="2"/>
              </a:rPr>
              <a:t>una </a:t>
            </a:r>
            <a:r>
              <a:rPr lang="es-ES_tradnl" sz="2800" dirty="0" smtClean="0">
                <a:sym typeface="Wingdings" panose="05000000000000000000" pitchFamily="2" charset="2"/>
              </a:rPr>
              <a:t>sauna muy grande</a:t>
            </a:r>
          </a:p>
          <a:p>
            <a:r>
              <a:rPr lang="es-ES_tradnl" sz="2800" dirty="0" smtClean="0">
                <a:sym typeface="Wingdings" panose="05000000000000000000" pitchFamily="2" charset="2"/>
              </a:rPr>
              <a:t>  Tiene </a:t>
            </a:r>
            <a:r>
              <a:rPr lang="es-ES_tradnl" sz="2800" b="1" dirty="0" smtClean="0">
                <a:sym typeface="Wingdings" panose="05000000000000000000" pitchFamily="2" charset="2"/>
              </a:rPr>
              <a:t>la</a:t>
            </a:r>
            <a:r>
              <a:rPr lang="es-ES_tradnl" sz="2800" dirty="0" smtClean="0">
                <a:sym typeface="Wingdings" panose="05000000000000000000" pitchFamily="2" charset="2"/>
              </a:rPr>
              <a:t> sauna más grande</a:t>
            </a:r>
            <a:endParaRPr lang="es-ES_tradnl" sz="2800" dirty="0" smtClean="0">
              <a:sym typeface="Wingdings" panose="05000000000000000000" pitchFamily="2" charset="2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s-ES_tradnl" sz="2800" dirty="0" smtClean="0">
                <a:sym typeface="Wingdings" panose="05000000000000000000" pitchFamily="2" charset="2"/>
              </a:rPr>
              <a:t>Tengo </a:t>
            </a:r>
            <a:r>
              <a:rPr lang="es-ES_tradnl" sz="2800" b="1" dirty="0" smtClean="0">
                <a:sym typeface="Wingdings" panose="05000000000000000000" pitchFamily="2" charset="2"/>
              </a:rPr>
              <a:t>un </a:t>
            </a:r>
            <a:r>
              <a:rPr lang="es-ES_tradnl" sz="2800" dirty="0" smtClean="0">
                <a:sym typeface="Wingdings" panose="05000000000000000000" pitchFamily="2" charset="2"/>
              </a:rPr>
              <a:t>Mercedes Benz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s-ES_tradnl" sz="2800" dirty="0" smtClean="0">
                <a:sym typeface="Wingdings" panose="05000000000000000000" pitchFamily="2" charset="2"/>
              </a:rPr>
              <a:t>Tengo </a:t>
            </a:r>
            <a:r>
              <a:rPr lang="es-ES_tradnl" sz="2800" b="1" dirty="0" smtClean="0">
                <a:sym typeface="Wingdings" panose="05000000000000000000" pitchFamily="2" charset="2"/>
              </a:rPr>
              <a:t>el</a:t>
            </a:r>
            <a:r>
              <a:rPr lang="es-ES_tradnl" sz="2800" dirty="0" smtClean="0">
                <a:sym typeface="Wingdings" panose="05000000000000000000" pitchFamily="2" charset="2"/>
              </a:rPr>
              <a:t> Mercedes Benz</a:t>
            </a:r>
            <a:endParaRPr lang="es-ES_tradnl" sz="28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075240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4722"/>
          </a:xfrm>
        </p:spPr>
        <p:txBody>
          <a:bodyPr>
            <a:normAutofit/>
          </a:bodyPr>
          <a:lstStyle/>
          <a:p>
            <a:r>
              <a:rPr lang="fi-FI" sz="28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ARTÍCULOS DETERMINADOS</a:t>
            </a:r>
            <a:r>
              <a:rPr lang="fi-FI" sz="2800" dirty="0" smtClean="0"/>
              <a:t/>
            </a:r>
            <a:br>
              <a:rPr lang="fi-FI" sz="2800" dirty="0" smtClean="0"/>
            </a:br>
            <a:r>
              <a:rPr lang="fi-FI" sz="2800" dirty="0"/>
              <a:t/>
            </a:r>
            <a:br>
              <a:rPr lang="fi-FI" sz="2800" dirty="0"/>
            </a:br>
            <a:r>
              <a:rPr lang="fi-FI" sz="2800" dirty="0" err="1" smtClean="0"/>
              <a:t>Singular</a:t>
            </a:r>
            <a:r>
              <a:rPr lang="fi-FI" sz="2800" dirty="0" smtClean="0"/>
              <a:t>                     </a:t>
            </a:r>
            <a:r>
              <a:rPr lang="fi-FI" sz="2800" b="1" dirty="0" smtClean="0">
                <a:solidFill>
                  <a:srgbClr val="0070C0"/>
                </a:solidFill>
              </a:rPr>
              <a:t>EL </a:t>
            </a:r>
            <a:r>
              <a:rPr lang="fi-FI" sz="2800" b="1" dirty="0" smtClean="0"/>
              <a:t>      </a:t>
            </a:r>
            <a:r>
              <a:rPr lang="fi-FI" sz="2800" b="1" dirty="0" smtClean="0">
                <a:solidFill>
                  <a:srgbClr val="FF0000"/>
                </a:solidFill>
              </a:rPr>
              <a:t>LA</a:t>
            </a:r>
            <a:r>
              <a:rPr lang="fi-FI" sz="2800" b="1" dirty="0" smtClean="0"/>
              <a:t/>
            </a:r>
            <a:br>
              <a:rPr lang="fi-FI" sz="2800" b="1" dirty="0" smtClean="0"/>
            </a:br>
            <a:r>
              <a:rPr lang="fi-FI" sz="2800" b="1" dirty="0" smtClean="0"/>
              <a:t>     </a:t>
            </a:r>
            <a:r>
              <a:rPr lang="fi-FI" sz="2800" dirty="0" err="1" smtClean="0"/>
              <a:t>Plural</a:t>
            </a:r>
            <a:r>
              <a:rPr lang="fi-FI" sz="2800" dirty="0" smtClean="0"/>
              <a:t>                     </a:t>
            </a:r>
            <a:r>
              <a:rPr lang="fi-FI" sz="2800" b="1" dirty="0" smtClean="0">
                <a:solidFill>
                  <a:srgbClr val="0070C0"/>
                </a:solidFill>
              </a:rPr>
              <a:t>LOS</a:t>
            </a:r>
            <a:r>
              <a:rPr lang="fi-FI" sz="2800" b="1" dirty="0" smtClean="0"/>
              <a:t>    </a:t>
            </a:r>
            <a:r>
              <a:rPr lang="fi-FI" sz="2800" b="1" dirty="0" smtClean="0">
                <a:solidFill>
                  <a:srgbClr val="FF0000"/>
                </a:solidFill>
              </a:rPr>
              <a:t>LAS</a:t>
            </a:r>
            <a:r>
              <a:rPr lang="fi-FI" sz="2800" b="1" dirty="0" smtClean="0">
                <a:solidFill>
                  <a:srgbClr val="FF0000"/>
                </a:solidFill>
              </a:rPr>
              <a:t/>
            </a:r>
            <a:br>
              <a:rPr lang="fi-FI" sz="2800" b="1" dirty="0" smtClean="0">
                <a:solidFill>
                  <a:srgbClr val="FF0000"/>
                </a:solidFill>
              </a:rPr>
            </a:br>
            <a:r>
              <a:rPr lang="fi-FI" sz="2800" dirty="0" err="1" smtClean="0"/>
              <a:t>Neutro</a:t>
            </a:r>
            <a:r>
              <a:rPr lang="fi-FI" sz="2800" b="1" dirty="0" smtClean="0"/>
              <a:t> LO </a:t>
            </a:r>
            <a:r>
              <a:rPr lang="fi-FI" sz="2800" dirty="0" smtClean="0"/>
              <a:t/>
            </a:r>
            <a:br>
              <a:rPr lang="fi-FI" sz="2800" dirty="0" smtClean="0"/>
            </a:br>
            <a:r>
              <a:rPr lang="fi-FI" sz="2800" dirty="0"/>
              <a:t/>
            </a:r>
            <a:br>
              <a:rPr lang="fi-FI" sz="2800" dirty="0"/>
            </a:br>
            <a:r>
              <a:rPr lang="fi-FI" sz="28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ARTÍCULOS INDETERMINADOS</a:t>
            </a:r>
            <a:r>
              <a:rPr lang="fi-FI" sz="2800" dirty="0"/>
              <a:t/>
            </a:r>
            <a:br>
              <a:rPr lang="fi-FI" sz="2800" dirty="0"/>
            </a:br>
            <a:r>
              <a:rPr lang="fi-FI" sz="2800" dirty="0"/>
              <a:t/>
            </a:r>
            <a:br>
              <a:rPr lang="fi-FI" sz="2800" dirty="0"/>
            </a:br>
            <a:r>
              <a:rPr lang="fi-FI" sz="2800" dirty="0" err="1" smtClean="0"/>
              <a:t>Singular</a:t>
            </a:r>
            <a:r>
              <a:rPr lang="fi-FI" sz="2800" dirty="0" smtClean="0"/>
              <a:t>              </a:t>
            </a:r>
            <a:r>
              <a:rPr lang="fi-FI" sz="2800" b="1" dirty="0" smtClean="0">
                <a:solidFill>
                  <a:srgbClr val="0070C0"/>
                </a:solidFill>
              </a:rPr>
              <a:t>UN</a:t>
            </a:r>
            <a:r>
              <a:rPr lang="fi-FI" sz="2800" b="1" dirty="0" smtClean="0"/>
              <a:t>        </a:t>
            </a:r>
            <a:r>
              <a:rPr lang="fi-FI" sz="2800" b="1" dirty="0" smtClean="0">
                <a:solidFill>
                  <a:srgbClr val="FF0000"/>
                </a:solidFill>
              </a:rPr>
              <a:t>UNA</a:t>
            </a:r>
            <a:r>
              <a:rPr lang="fi-FI" sz="2800" b="1" dirty="0" smtClean="0"/>
              <a:t/>
            </a:r>
            <a:br>
              <a:rPr lang="fi-FI" sz="2800" b="1" dirty="0" smtClean="0"/>
            </a:br>
            <a:r>
              <a:rPr lang="fi-FI" sz="2800" b="1" dirty="0" smtClean="0"/>
              <a:t>     </a:t>
            </a:r>
            <a:r>
              <a:rPr lang="fi-FI" sz="2800" dirty="0" err="1" smtClean="0"/>
              <a:t>Plural</a:t>
            </a:r>
            <a:r>
              <a:rPr lang="fi-FI" sz="2800" dirty="0" smtClean="0"/>
              <a:t>               </a:t>
            </a:r>
            <a:r>
              <a:rPr lang="fi-FI" sz="2800" b="1" dirty="0" smtClean="0">
                <a:solidFill>
                  <a:srgbClr val="0070C0"/>
                </a:solidFill>
              </a:rPr>
              <a:t>UNOS</a:t>
            </a:r>
            <a:r>
              <a:rPr lang="fi-FI" sz="2800" b="1" dirty="0" smtClean="0"/>
              <a:t>   </a:t>
            </a:r>
            <a:r>
              <a:rPr lang="fi-FI" sz="2800" b="1" dirty="0" smtClean="0">
                <a:solidFill>
                  <a:srgbClr val="FF0000"/>
                </a:solidFill>
              </a:rPr>
              <a:t>UNAS</a:t>
            </a:r>
            <a:r>
              <a:rPr lang="fi-FI" sz="2800" dirty="0" smtClean="0"/>
              <a:t/>
            </a:r>
            <a:br>
              <a:rPr lang="fi-FI" sz="2800" dirty="0" smtClean="0"/>
            </a:b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1835923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107504" y="332656"/>
            <a:ext cx="9036496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dirty="0" smtClean="0"/>
              <a:t>                          </a:t>
            </a:r>
            <a:r>
              <a:rPr lang="fi-FI" sz="5400" b="1" dirty="0" smtClean="0"/>
              <a:t>NO</a:t>
            </a:r>
            <a:r>
              <a:rPr lang="fi-FI" sz="2800" b="1" dirty="0" smtClean="0"/>
              <a:t> SE USA EL ARTÍCULO</a:t>
            </a:r>
            <a:endParaRPr lang="fi-FI" sz="2800" b="1" dirty="0"/>
          </a:p>
          <a:p>
            <a:r>
              <a:rPr lang="fi-FI" sz="2800" b="1" dirty="0" err="1" smtClean="0">
                <a:solidFill>
                  <a:srgbClr val="FF0000"/>
                </a:solidFill>
              </a:rPr>
              <a:t>Conocemos</a:t>
            </a:r>
            <a:r>
              <a:rPr lang="fi-FI" sz="2800" b="1" dirty="0" smtClean="0">
                <a:solidFill>
                  <a:srgbClr val="FF0000"/>
                </a:solidFill>
              </a:rPr>
              <a:t> la </a:t>
            </a:r>
            <a:r>
              <a:rPr lang="fi-FI" sz="2800" b="1" dirty="0" err="1" smtClean="0">
                <a:solidFill>
                  <a:srgbClr val="FF0000"/>
                </a:solidFill>
              </a:rPr>
              <a:t>identidad</a:t>
            </a:r>
            <a:r>
              <a:rPr lang="fi-FI" sz="2800" b="1" dirty="0" smtClean="0">
                <a:solidFill>
                  <a:srgbClr val="FF0000"/>
                </a:solidFill>
              </a:rPr>
              <a:t> de la persona, no </a:t>
            </a:r>
            <a:r>
              <a:rPr lang="fi-FI" sz="2800" b="1" dirty="0" err="1" smtClean="0">
                <a:solidFill>
                  <a:srgbClr val="FF0000"/>
                </a:solidFill>
              </a:rPr>
              <a:t>hace</a:t>
            </a:r>
            <a:r>
              <a:rPr lang="fi-FI" sz="2800" b="1" dirty="0" smtClean="0">
                <a:solidFill>
                  <a:srgbClr val="FF0000"/>
                </a:solidFill>
              </a:rPr>
              <a:t> </a:t>
            </a:r>
            <a:r>
              <a:rPr lang="fi-FI" sz="2800" b="1" dirty="0" err="1" smtClean="0">
                <a:solidFill>
                  <a:srgbClr val="FF0000"/>
                </a:solidFill>
              </a:rPr>
              <a:t>falta</a:t>
            </a:r>
            <a:r>
              <a:rPr lang="fi-FI" sz="2800" b="1" dirty="0" smtClean="0">
                <a:solidFill>
                  <a:srgbClr val="FF0000"/>
                </a:solidFill>
              </a:rPr>
              <a:t> </a:t>
            </a:r>
            <a:r>
              <a:rPr lang="fi-FI" sz="2800" b="1" dirty="0" err="1" smtClean="0">
                <a:solidFill>
                  <a:srgbClr val="FF0000"/>
                </a:solidFill>
              </a:rPr>
              <a:t>especificar</a:t>
            </a:r>
            <a:endParaRPr lang="fi-FI" sz="2800" b="1" dirty="0" smtClean="0">
              <a:solidFill>
                <a:srgbClr val="FF00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2800" dirty="0" smtClean="0"/>
              <a:t>¡</a:t>
            </a:r>
            <a:r>
              <a:rPr lang="fi-FI" sz="2800" dirty="0" err="1" smtClean="0"/>
              <a:t>Hola</a:t>
            </a:r>
            <a:r>
              <a:rPr lang="fi-FI" sz="2800" dirty="0" smtClean="0"/>
              <a:t>, </a:t>
            </a:r>
            <a:r>
              <a:rPr lang="fi-FI" sz="2800" dirty="0" err="1" smtClean="0"/>
              <a:t>don</a:t>
            </a:r>
            <a:r>
              <a:rPr lang="fi-FI" sz="2800" dirty="0" smtClean="0"/>
              <a:t> José!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800" dirty="0" smtClean="0"/>
              <a:t>Buenos </a:t>
            </a:r>
            <a:r>
              <a:rPr lang="fi-FI" sz="2800" dirty="0" err="1" smtClean="0"/>
              <a:t>días</a:t>
            </a:r>
            <a:r>
              <a:rPr lang="fi-FI" sz="2800" dirty="0" smtClean="0"/>
              <a:t>, </a:t>
            </a:r>
            <a:r>
              <a:rPr lang="fi-FI" sz="2800" dirty="0" err="1" smtClean="0"/>
              <a:t>profesor</a:t>
            </a:r>
            <a:endParaRPr lang="fi-FI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2800" dirty="0"/>
              <a:t>¡</a:t>
            </a:r>
            <a:r>
              <a:rPr lang="fi-FI" sz="2800" dirty="0" err="1" smtClean="0"/>
              <a:t>Hasta</a:t>
            </a:r>
            <a:r>
              <a:rPr lang="fi-FI" sz="2800" dirty="0" smtClean="0"/>
              <a:t> la </a:t>
            </a:r>
            <a:r>
              <a:rPr lang="fi-FI" sz="2800" dirty="0" err="1" smtClean="0"/>
              <a:t>vista</a:t>
            </a:r>
            <a:r>
              <a:rPr lang="fi-FI" sz="2800" dirty="0" smtClean="0"/>
              <a:t>, baby!</a:t>
            </a:r>
            <a:endParaRPr lang="fi-FI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800" dirty="0" err="1" smtClean="0"/>
              <a:t>Adíos</a:t>
            </a:r>
            <a:r>
              <a:rPr lang="fi-FI" sz="2800" dirty="0" smtClean="0"/>
              <a:t>, </a:t>
            </a:r>
            <a:r>
              <a:rPr lang="fi-FI" sz="2800" dirty="0" err="1" smtClean="0"/>
              <a:t>señora</a:t>
            </a:r>
            <a:r>
              <a:rPr lang="fi-FI" sz="2800" dirty="0" smtClean="0"/>
              <a:t> </a:t>
            </a:r>
            <a:r>
              <a:rPr lang="fi-FI" sz="2800" dirty="0" err="1" smtClean="0"/>
              <a:t>López</a:t>
            </a:r>
            <a:endParaRPr lang="fi-FI" sz="2800" dirty="0" smtClean="0"/>
          </a:p>
          <a:p>
            <a:r>
              <a:rPr lang="fi-FI" sz="2800" b="1" dirty="0" smtClean="0">
                <a:solidFill>
                  <a:srgbClr val="FF0000"/>
                </a:solidFill>
              </a:rPr>
              <a:t>Los </a:t>
            </a:r>
            <a:r>
              <a:rPr lang="fi-FI" sz="2800" b="1" dirty="0" err="1" smtClean="0">
                <a:solidFill>
                  <a:srgbClr val="FF0000"/>
                </a:solidFill>
              </a:rPr>
              <a:t>nombres</a:t>
            </a:r>
            <a:r>
              <a:rPr lang="fi-FI" sz="2800" b="1" dirty="0" smtClean="0">
                <a:solidFill>
                  <a:srgbClr val="FF0000"/>
                </a:solidFill>
              </a:rPr>
              <a:t> de </a:t>
            </a:r>
            <a:r>
              <a:rPr lang="fi-FI" sz="2800" b="1" dirty="0" err="1" smtClean="0">
                <a:solidFill>
                  <a:srgbClr val="FF0000"/>
                </a:solidFill>
              </a:rPr>
              <a:t>los</a:t>
            </a:r>
            <a:r>
              <a:rPr lang="fi-FI" sz="2800" b="1" dirty="0" smtClean="0">
                <a:solidFill>
                  <a:srgbClr val="FF0000"/>
                </a:solidFill>
              </a:rPr>
              <a:t> </a:t>
            </a:r>
            <a:r>
              <a:rPr lang="fi-FI" sz="2800" b="1" dirty="0" err="1" smtClean="0">
                <a:solidFill>
                  <a:srgbClr val="FF0000"/>
                </a:solidFill>
              </a:rPr>
              <a:t>países</a:t>
            </a:r>
            <a:r>
              <a:rPr lang="fi-FI" sz="2800" b="1" dirty="0" smtClean="0">
                <a:solidFill>
                  <a:srgbClr val="FF0000"/>
                </a:solidFill>
              </a:rPr>
              <a:t>, a </a:t>
            </a:r>
            <a:r>
              <a:rPr lang="fi-FI" sz="2800" b="1" dirty="0" err="1" smtClean="0">
                <a:solidFill>
                  <a:srgbClr val="FF0000"/>
                </a:solidFill>
              </a:rPr>
              <a:t>excepción</a:t>
            </a:r>
            <a:r>
              <a:rPr lang="fi-FI" sz="2800" b="1" dirty="0" smtClean="0">
                <a:solidFill>
                  <a:srgbClr val="FF0000"/>
                </a:solidFill>
              </a:rPr>
              <a:t> de </a:t>
            </a:r>
            <a:r>
              <a:rPr lang="fi-FI" sz="2800" b="1" dirty="0" err="1" smtClean="0">
                <a:solidFill>
                  <a:srgbClr val="FF0000"/>
                </a:solidFill>
              </a:rPr>
              <a:t>aquellos</a:t>
            </a:r>
            <a:r>
              <a:rPr lang="fi-FI" sz="2800" b="1" dirty="0" smtClean="0">
                <a:solidFill>
                  <a:srgbClr val="FF0000"/>
                </a:solidFill>
              </a:rPr>
              <a:t> </a:t>
            </a:r>
            <a:r>
              <a:rPr lang="fi-FI" sz="2800" b="1" dirty="0" err="1" smtClean="0">
                <a:solidFill>
                  <a:srgbClr val="FF0000"/>
                </a:solidFill>
              </a:rPr>
              <a:t>que</a:t>
            </a:r>
            <a:r>
              <a:rPr lang="fi-FI" sz="2800" b="1" dirty="0" smtClean="0">
                <a:solidFill>
                  <a:srgbClr val="FF0000"/>
                </a:solidFill>
              </a:rPr>
              <a:t> el </a:t>
            </a:r>
            <a:r>
              <a:rPr lang="fi-FI" sz="2800" b="1" dirty="0" err="1" smtClean="0">
                <a:solidFill>
                  <a:srgbClr val="FF0000"/>
                </a:solidFill>
              </a:rPr>
              <a:t>artículo</a:t>
            </a:r>
            <a:r>
              <a:rPr lang="fi-FI" sz="2800" b="1" dirty="0" smtClean="0">
                <a:solidFill>
                  <a:srgbClr val="FF0000"/>
                </a:solidFill>
              </a:rPr>
              <a:t> </a:t>
            </a:r>
            <a:r>
              <a:rPr lang="fi-FI" sz="2800" b="1" dirty="0" err="1" smtClean="0">
                <a:solidFill>
                  <a:srgbClr val="FF0000"/>
                </a:solidFill>
              </a:rPr>
              <a:t>sea</a:t>
            </a:r>
            <a:r>
              <a:rPr lang="fi-FI" sz="2800" b="1" dirty="0" smtClean="0">
                <a:solidFill>
                  <a:srgbClr val="FF0000"/>
                </a:solidFill>
              </a:rPr>
              <a:t> </a:t>
            </a:r>
            <a:r>
              <a:rPr lang="fi-FI" sz="2800" b="1" dirty="0" err="1" smtClean="0">
                <a:solidFill>
                  <a:srgbClr val="FF0000"/>
                </a:solidFill>
              </a:rPr>
              <a:t>parte</a:t>
            </a:r>
            <a:r>
              <a:rPr lang="fi-FI" sz="2800" b="1" dirty="0" smtClean="0">
                <a:solidFill>
                  <a:srgbClr val="FF0000"/>
                </a:solidFill>
              </a:rPr>
              <a:t> del </a:t>
            </a:r>
            <a:r>
              <a:rPr lang="fi-FI" sz="2800" b="1" dirty="0" err="1" smtClean="0">
                <a:solidFill>
                  <a:srgbClr val="FF0000"/>
                </a:solidFill>
              </a:rPr>
              <a:t>nombre</a:t>
            </a:r>
            <a:endParaRPr lang="fi-FI" sz="2800" b="1" dirty="0" smtClean="0">
              <a:solidFill>
                <a:srgbClr val="FF00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800" dirty="0" err="1" smtClean="0"/>
              <a:t>Voy</a:t>
            </a:r>
            <a:r>
              <a:rPr lang="fi-FI" sz="2800" dirty="0" smtClean="0"/>
              <a:t> a </a:t>
            </a:r>
            <a:r>
              <a:rPr lang="fi-FI" sz="2800" dirty="0" err="1" smtClean="0"/>
              <a:t>ir</a:t>
            </a:r>
            <a:r>
              <a:rPr lang="fi-FI" sz="2800" dirty="0" smtClean="0"/>
              <a:t> a México en </a:t>
            </a:r>
            <a:r>
              <a:rPr lang="fi-FI" sz="2800" dirty="0" err="1" smtClean="0"/>
              <a:t>julio</a:t>
            </a:r>
            <a:r>
              <a:rPr lang="fi-FI" sz="2800" dirty="0" smtClean="0"/>
              <a:t>  (</a:t>
            </a:r>
            <a:r>
              <a:rPr lang="fi-FI" sz="2800" dirty="0" err="1"/>
              <a:t>H</a:t>
            </a:r>
            <a:r>
              <a:rPr lang="fi-FI" sz="2800" dirty="0" err="1" smtClean="0"/>
              <a:t>uom</a:t>
            </a:r>
            <a:r>
              <a:rPr lang="fi-FI" sz="2800" dirty="0" smtClean="0"/>
              <a:t>! </a:t>
            </a:r>
            <a:r>
              <a:rPr lang="fi-FI" sz="2800" dirty="0" err="1" smtClean="0"/>
              <a:t>Tampoco</a:t>
            </a:r>
            <a:r>
              <a:rPr lang="fi-FI" sz="2800" dirty="0" smtClean="0"/>
              <a:t> </a:t>
            </a:r>
            <a:r>
              <a:rPr lang="fi-FI" sz="2800" dirty="0" err="1" smtClean="0"/>
              <a:t>los</a:t>
            </a:r>
            <a:r>
              <a:rPr lang="fi-FI" sz="2800" dirty="0" smtClean="0"/>
              <a:t> </a:t>
            </a:r>
            <a:r>
              <a:rPr lang="fi-FI" sz="2800" dirty="0" err="1" smtClean="0"/>
              <a:t>meses</a:t>
            </a:r>
            <a:r>
              <a:rPr lang="fi-FI" sz="2800" dirty="0" smtClean="0"/>
              <a:t> </a:t>
            </a:r>
            <a:r>
              <a:rPr lang="fi-FI" sz="2800" dirty="0" err="1" smtClean="0"/>
              <a:t>llevar</a:t>
            </a:r>
            <a:r>
              <a:rPr lang="fi-FI" sz="2800" dirty="0" smtClean="0"/>
              <a:t> </a:t>
            </a:r>
            <a:r>
              <a:rPr lang="fi-FI" sz="2800" dirty="0" err="1" smtClean="0"/>
              <a:t>artículo</a:t>
            </a:r>
            <a:r>
              <a:rPr lang="fi-FI" sz="2800" dirty="0" smtClean="0"/>
              <a:t>)</a:t>
            </a:r>
          </a:p>
          <a:p>
            <a:r>
              <a:rPr lang="fi-FI" sz="2800" b="1" dirty="0" smtClean="0"/>
              <a:t>… mutta artikkelia käytetään, jos nimen perässä on määre:</a:t>
            </a:r>
          </a:p>
          <a:p>
            <a:r>
              <a:rPr lang="fi-FI" sz="2800" dirty="0" smtClean="0">
                <a:solidFill>
                  <a:srgbClr val="FF0000"/>
                </a:solidFill>
              </a:rPr>
              <a:t>- </a:t>
            </a:r>
            <a:r>
              <a:rPr lang="fi-FI" sz="2800" dirty="0" smtClean="0"/>
              <a:t>La </a:t>
            </a:r>
            <a:r>
              <a:rPr lang="fi-FI" sz="2800" dirty="0" err="1" smtClean="0"/>
              <a:t>Grecia</a:t>
            </a:r>
            <a:r>
              <a:rPr lang="fi-FI" sz="2800" dirty="0" smtClean="0"/>
              <a:t> de </a:t>
            </a:r>
            <a:r>
              <a:rPr lang="fi-FI" sz="2800" dirty="0" err="1" smtClean="0"/>
              <a:t>Ajejandro</a:t>
            </a:r>
            <a:r>
              <a:rPr lang="fi-FI" sz="2800" dirty="0" smtClean="0"/>
              <a:t> </a:t>
            </a:r>
            <a:r>
              <a:rPr lang="fi-FI" sz="2800" dirty="0" err="1" smtClean="0"/>
              <a:t>Magno</a:t>
            </a:r>
            <a:r>
              <a:rPr lang="fi-FI" sz="2800" b="1" dirty="0" smtClean="0">
                <a:solidFill>
                  <a:srgbClr val="FF0000"/>
                </a:solidFill>
              </a:rPr>
              <a:t> – </a:t>
            </a:r>
            <a:r>
              <a:rPr lang="fi-FI" sz="2800" dirty="0" smtClean="0"/>
              <a:t>La Finlandia de </a:t>
            </a:r>
            <a:r>
              <a:rPr lang="fi-FI" sz="2800" dirty="0" err="1" smtClean="0"/>
              <a:t>hoy</a:t>
            </a:r>
            <a:r>
              <a:rPr lang="fi-FI" sz="2800" dirty="0" smtClean="0"/>
              <a:t> en </a:t>
            </a:r>
            <a:r>
              <a:rPr lang="fi-FI" sz="2800" dirty="0" err="1" smtClean="0"/>
              <a:t>día</a:t>
            </a:r>
            <a:endParaRPr lang="fi-FI" sz="2800" dirty="0" smtClean="0"/>
          </a:p>
        </p:txBody>
      </p:sp>
    </p:spTree>
    <p:extLst>
      <p:ext uri="{BB962C8B-B14F-4D97-AF65-F5344CB8AC3E}">
        <p14:creationId xmlns:p14="http://schemas.microsoft.com/office/powerpoint/2010/main" val="696009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179512" y="332656"/>
            <a:ext cx="9036496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dirty="0" smtClean="0"/>
              <a:t>                          </a:t>
            </a:r>
            <a:r>
              <a:rPr lang="fi-FI" sz="5400" b="1" dirty="0" smtClean="0"/>
              <a:t>NO</a:t>
            </a:r>
            <a:r>
              <a:rPr lang="fi-FI" sz="2800" b="1" dirty="0" smtClean="0"/>
              <a:t> SE USA EL ARTÍCULO</a:t>
            </a:r>
            <a:endParaRPr lang="fi-FI" sz="2800" b="1" dirty="0"/>
          </a:p>
          <a:p>
            <a:r>
              <a:rPr lang="fi-FI" sz="2800" b="1" dirty="0" err="1" smtClean="0">
                <a:solidFill>
                  <a:srgbClr val="FF0000"/>
                </a:solidFill>
              </a:rPr>
              <a:t>Con</a:t>
            </a:r>
            <a:r>
              <a:rPr lang="fi-FI" sz="2800" b="1" dirty="0" smtClean="0">
                <a:solidFill>
                  <a:srgbClr val="FF0000"/>
                </a:solidFill>
              </a:rPr>
              <a:t> el </a:t>
            </a:r>
            <a:r>
              <a:rPr lang="fi-FI" sz="2800" b="1" dirty="0" err="1" smtClean="0">
                <a:solidFill>
                  <a:srgbClr val="FF0000"/>
                </a:solidFill>
              </a:rPr>
              <a:t>nombre</a:t>
            </a:r>
            <a:r>
              <a:rPr lang="fi-FI" sz="2800" b="1" dirty="0" smtClean="0">
                <a:solidFill>
                  <a:srgbClr val="FF0000"/>
                </a:solidFill>
              </a:rPr>
              <a:t> de las </a:t>
            </a:r>
            <a:r>
              <a:rPr lang="fi-FI" sz="2800" b="1" dirty="0" err="1" smtClean="0">
                <a:solidFill>
                  <a:srgbClr val="FF0000"/>
                </a:solidFill>
              </a:rPr>
              <a:t>lenguas</a:t>
            </a:r>
            <a:r>
              <a:rPr lang="fi-FI" sz="2800" b="1" dirty="0" smtClean="0">
                <a:solidFill>
                  <a:srgbClr val="FF0000"/>
                </a:solidFill>
              </a:rPr>
              <a:t> </a:t>
            </a:r>
            <a:r>
              <a:rPr lang="fi-FI" sz="2800" b="1" dirty="0" err="1" smtClean="0">
                <a:solidFill>
                  <a:srgbClr val="FF0000"/>
                </a:solidFill>
              </a:rPr>
              <a:t>delante</a:t>
            </a:r>
            <a:r>
              <a:rPr lang="fi-FI" sz="2800" b="1" dirty="0" smtClean="0">
                <a:solidFill>
                  <a:srgbClr val="FF0000"/>
                </a:solidFill>
              </a:rPr>
              <a:t> de </a:t>
            </a:r>
            <a:r>
              <a:rPr lang="fi-FI" sz="2800" b="1" dirty="0" err="1" smtClean="0">
                <a:solidFill>
                  <a:srgbClr val="FF0000"/>
                </a:solidFill>
              </a:rPr>
              <a:t>los</a:t>
            </a:r>
            <a:r>
              <a:rPr lang="fi-FI" sz="2800" b="1" dirty="0" smtClean="0">
                <a:solidFill>
                  <a:srgbClr val="FF0000"/>
                </a:solidFill>
              </a:rPr>
              <a:t> </a:t>
            </a:r>
            <a:r>
              <a:rPr lang="fi-FI" sz="2800" b="1" dirty="0" err="1" smtClean="0">
                <a:solidFill>
                  <a:srgbClr val="FF0000"/>
                </a:solidFill>
              </a:rPr>
              <a:t>verbos</a:t>
            </a:r>
            <a:r>
              <a:rPr lang="fi-FI" sz="2800" b="1" dirty="0" smtClean="0">
                <a:solidFill>
                  <a:srgbClr val="FF0000"/>
                </a:solidFill>
              </a:rPr>
              <a:t> APRENDER, ESTUDIAR, ENSEÑAR, HABLAR </a:t>
            </a:r>
            <a:r>
              <a:rPr lang="fi-FI" sz="2800" b="1" dirty="0" err="1" smtClean="0">
                <a:solidFill>
                  <a:srgbClr val="FF0000"/>
                </a:solidFill>
              </a:rPr>
              <a:t>ni</a:t>
            </a:r>
            <a:r>
              <a:rPr lang="fi-FI" sz="2800" b="1" dirty="0" smtClean="0">
                <a:solidFill>
                  <a:srgbClr val="FF0000"/>
                </a:solidFill>
              </a:rPr>
              <a:t> </a:t>
            </a:r>
            <a:r>
              <a:rPr lang="fi-FI" sz="2800" b="1" dirty="0" err="1" smtClean="0">
                <a:solidFill>
                  <a:srgbClr val="FF0000"/>
                </a:solidFill>
              </a:rPr>
              <a:t>después</a:t>
            </a:r>
            <a:r>
              <a:rPr lang="fi-FI" sz="2800" b="1" dirty="0" smtClean="0">
                <a:solidFill>
                  <a:srgbClr val="FF0000"/>
                </a:solidFill>
              </a:rPr>
              <a:t> de la </a:t>
            </a:r>
            <a:r>
              <a:rPr lang="fi-FI" sz="2800" b="1" dirty="0" err="1" smtClean="0">
                <a:solidFill>
                  <a:srgbClr val="FF0000"/>
                </a:solidFill>
              </a:rPr>
              <a:t>preposión</a:t>
            </a:r>
            <a:r>
              <a:rPr lang="fi-FI" sz="2800" b="1" dirty="0" smtClean="0">
                <a:solidFill>
                  <a:srgbClr val="FF0000"/>
                </a:solidFill>
              </a:rPr>
              <a:t> EN </a:t>
            </a:r>
            <a:r>
              <a:rPr lang="fi-FI" sz="2800" b="1" dirty="0" err="1" smtClean="0">
                <a:solidFill>
                  <a:srgbClr val="FF0000"/>
                </a:solidFill>
              </a:rPr>
              <a:t>con</a:t>
            </a:r>
            <a:r>
              <a:rPr lang="fi-FI" sz="2800" b="1" dirty="0" smtClean="0">
                <a:solidFill>
                  <a:srgbClr val="FF0000"/>
                </a:solidFill>
              </a:rPr>
              <a:t> </a:t>
            </a:r>
            <a:r>
              <a:rPr lang="fi-FI" sz="2800" b="1" dirty="0" err="1" smtClean="0">
                <a:solidFill>
                  <a:srgbClr val="FF0000"/>
                </a:solidFill>
              </a:rPr>
              <a:t>estos</a:t>
            </a:r>
            <a:r>
              <a:rPr lang="fi-FI" sz="2800" b="1" dirty="0" smtClean="0">
                <a:solidFill>
                  <a:srgbClr val="FF0000"/>
                </a:solidFill>
              </a:rPr>
              <a:t> </a:t>
            </a:r>
            <a:r>
              <a:rPr lang="fi-FI" sz="2800" b="1" dirty="0" err="1" smtClean="0">
                <a:solidFill>
                  <a:srgbClr val="FF0000"/>
                </a:solidFill>
              </a:rPr>
              <a:t>verbos</a:t>
            </a:r>
            <a:endParaRPr lang="fi-FI" sz="2800" b="1" dirty="0">
              <a:solidFill>
                <a:srgbClr val="FF0000"/>
              </a:solidFill>
            </a:endParaRPr>
          </a:p>
          <a:p>
            <a:endParaRPr lang="fi-FI" sz="2800" b="1" dirty="0" smtClean="0">
              <a:solidFill>
                <a:srgbClr val="FF00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800" b="1" dirty="0" err="1" smtClean="0"/>
              <a:t>Montse</a:t>
            </a:r>
            <a:r>
              <a:rPr lang="fi-FI" sz="2800" b="1" dirty="0" smtClean="0"/>
              <a:t> </a:t>
            </a:r>
            <a:r>
              <a:rPr lang="fi-FI" sz="2800" b="1" dirty="0" err="1" smtClean="0"/>
              <a:t>habla</a:t>
            </a:r>
            <a:r>
              <a:rPr lang="fi-FI" sz="2800" b="1" dirty="0" smtClean="0"/>
              <a:t> </a:t>
            </a:r>
            <a:r>
              <a:rPr lang="fi-FI" sz="2800" b="1" dirty="0" err="1" smtClean="0"/>
              <a:t>catalán</a:t>
            </a:r>
            <a:r>
              <a:rPr lang="fi-FI" sz="2800" b="1" dirty="0" smtClean="0"/>
              <a:t> y </a:t>
            </a:r>
            <a:r>
              <a:rPr lang="fi-FI" sz="2800" b="1" dirty="0" err="1" smtClean="0"/>
              <a:t>español</a:t>
            </a:r>
            <a:endParaRPr lang="fi-FI" sz="2800" b="1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800" b="1" dirty="0" err="1" smtClean="0"/>
              <a:t>Quiero</a:t>
            </a:r>
            <a:r>
              <a:rPr lang="fi-FI" sz="2800" b="1" dirty="0" smtClean="0"/>
              <a:t> </a:t>
            </a:r>
            <a:r>
              <a:rPr lang="fi-FI" sz="2800" b="1" dirty="0" err="1" smtClean="0"/>
              <a:t>aprender</a:t>
            </a:r>
            <a:r>
              <a:rPr lang="fi-FI" sz="2800" b="1" dirty="0" smtClean="0"/>
              <a:t> </a:t>
            </a:r>
            <a:r>
              <a:rPr lang="fi-FI" sz="2800" b="1" dirty="0" err="1" smtClean="0"/>
              <a:t>chino</a:t>
            </a:r>
            <a:endParaRPr lang="fi-FI" sz="2800" b="1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800" b="1" dirty="0" smtClean="0"/>
              <a:t>El </a:t>
            </a:r>
            <a:r>
              <a:rPr lang="fi-FI" sz="2800" b="1" dirty="0" err="1" smtClean="0"/>
              <a:t>rey</a:t>
            </a:r>
            <a:r>
              <a:rPr lang="fi-FI" sz="2800" b="1" dirty="0" smtClean="0"/>
              <a:t> </a:t>
            </a:r>
            <a:r>
              <a:rPr lang="fi-FI" sz="2800" b="1" dirty="0" err="1" smtClean="0"/>
              <a:t>Felipe</a:t>
            </a:r>
            <a:r>
              <a:rPr lang="fi-FI" sz="2800" b="1" dirty="0" smtClean="0"/>
              <a:t> VI </a:t>
            </a:r>
            <a:r>
              <a:rPr lang="fi-FI" sz="2800" b="1" dirty="0" err="1" smtClean="0"/>
              <a:t>estudia</a:t>
            </a:r>
            <a:r>
              <a:rPr lang="fi-FI" sz="2800" b="1" dirty="0" smtClean="0"/>
              <a:t> </a:t>
            </a:r>
            <a:r>
              <a:rPr lang="fi-FI" sz="2800" b="1" dirty="0" err="1" smtClean="0"/>
              <a:t>japonés</a:t>
            </a:r>
            <a:endParaRPr lang="fi-FI" sz="2800" b="1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800" b="1" dirty="0" smtClean="0"/>
              <a:t>Le </a:t>
            </a:r>
            <a:r>
              <a:rPr lang="fi-FI" sz="2800" b="1" dirty="0" err="1" smtClean="0"/>
              <a:t>escribe</a:t>
            </a:r>
            <a:r>
              <a:rPr lang="fi-FI" sz="2800" b="1" dirty="0" smtClean="0"/>
              <a:t> un </a:t>
            </a:r>
            <a:r>
              <a:rPr lang="fi-FI" sz="2800" b="1" dirty="0" err="1" smtClean="0"/>
              <a:t>email</a:t>
            </a:r>
            <a:r>
              <a:rPr lang="fi-FI" sz="2800" b="1" dirty="0" smtClean="0"/>
              <a:t> en </a:t>
            </a:r>
            <a:r>
              <a:rPr lang="fi-FI" sz="2800" b="1" dirty="0" err="1" smtClean="0"/>
              <a:t>euskera</a:t>
            </a:r>
            <a:endParaRPr lang="fi-FI" sz="2800" b="1" dirty="0" smtClean="0"/>
          </a:p>
          <a:p>
            <a:endParaRPr lang="fi-FI" sz="2800" b="1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800" b="1" dirty="0" smtClean="0"/>
              <a:t>El</a:t>
            </a:r>
            <a:r>
              <a:rPr lang="fi-FI" sz="2800" dirty="0" smtClean="0"/>
              <a:t> </a:t>
            </a:r>
            <a:r>
              <a:rPr lang="fi-FI" sz="2800" dirty="0" err="1" smtClean="0"/>
              <a:t>español</a:t>
            </a:r>
            <a:r>
              <a:rPr lang="fi-FI" sz="2800" dirty="0" smtClean="0"/>
              <a:t> es </a:t>
            </a:r>
            <a:r>
              <a:rPr lang="fi-FI" sz="2800" dirty="0" err="1" smtClean="0"/>
              <a:t>fácil</a:t>
            </a:r>
            <a:r>
              <a:rPr lang="fi-FI" sz="2800" dirty="0" smtClean="0"/>
              <a:t> de </a:t>
            </a:r>
            <a:r>
              <a:rPr lang="fi-FI" sz="2800" dirty="0" err="1" smtClean="0"/>
              <a:t>pronunciar</a:t>
            </a:r>
            <a:endParaRPr lang="fi-FI" sz="2800" dirty="0"/>
          </a:p>
          <a:p>
            <a:r>
              <a:rPr lang="fi-FI" sz="2800" dirty="0"/>
              <a:t> </a:t>
            </a:r>
            <a:r>
              <a:rPr lang="fi-FI" sz="2800" dirty="0" smtClean="0"/>
              <a:t>     (</a:t>
            </a:r>
            <a:r>
              <a:rPr lang="fi-FI" sz="2800" i="1" dirty="0" err="1" smtClean="0"/>
              <a:t>aquí</a:t>
            </a:r>
            <a:r>
              <a:rPr lang="fi-FI" sz="2800" i="1" dirty="0" smtClean="0"/>
              <a:t> el </a:t>
            </a:r>
            <a:r>
              <a:rPr lang="fi-FI" sz="2800" i="1" dirty="0" err="1" smtClean="0"/>
              <a:t>sujeto</a:t>
            </a:r>
            <a:r>
              <a:rPr lang="fi-FI" sz="2800" i="1" dirty="0" smtClean="0"/>
              <a:t> de la </a:t>
            </a:r>
            <a:r>
              <a:rPr lang="fi-FI" sz="2800" i="1" dirty="0" err="1" smtClean="0"/>
              <a:t>oración</a:t>
            </a:r>
            <a:r>
              <a:rPr lang="fi-FI" sz="2800" i="1" dirty="0" smtClean="0"/>
              <a:t> es el </a:t>
            </a:r>
            <a:r>
              <a:rPr lang="fi-FI" sz="2800" i="1" dirty="0" err="1" smtClean="0"/>
              <a:t>nombre</a:t>
            </a:r>
            <a:r>
              <a:rPr lang="fi-FI" sz="2800" i="1" dirty="0" smtClean="0"/>
              <a:t> de la </a:t>
            </a:r>
            <a:r>
              <a:rPr lang="fi-FI" sz="2800" i="1" dirty="0" err="1" smtClean="0"/>
              <a:t>lengua</a:t>
            </a:r>
            <a:r>
              <a:rPr lang="fi-FI" sz="2800" dirty="0" smtClean="0"/>
              <a:t>)</a:t>
            </a:r>
          </a:p>
          <a:p>
            <a:endParaRPr lang="fi-FI" sz="2800" b="1" dirty="0" smtClean="0">
              <a:solidFill>
                <a:srgbClr val="FF0000"/>
              </a:solidFill>
            </a:endParaRPr>
          </a:p>
          <a:p>
            <a:endParaRPr lang="fi-FI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1929806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179512" y="764024"/>
            <a:ext cx="8856984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dirty="0" smtClean="0"/>
              <a:t>                             </a:t>
            </a:r>
            <a:r>
              <a:rPr lang="fi-FI" sz="5400" b="1" dirty="0" smtClean="0"/>
              <a:t>NO</a:t>
            </a:r>
            <a:r>
              <a:rPr lang="fi-FI" sz="2800" b="1" dirty="0" smtClean="0"/>
              <a:t> SE USA EL ARTÍCULO</a:t>
            </a:r>
          </a:p>
          <a:p>
            <a:r>
              <a:rPr lang="es-ES_tradnl" sz="2800" b="1" dirty="0" smtClean="0">
                <a:solidFill>
                  <a:srgbClr val="FF0000"/>
                </a:solidFill>
              </a:rPr>
              <a:t>Cuando la sustancia (aine) o vocablo abstracto se usa como partitivo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s-ES_tradnl" sz="28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2800" dirty="0" smtClean="0"/>
              <a:t>Las plantas necesitan luz y agua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2800" dirty="0" smtClean="0"/>
              <a:t>No tengo tiempo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2800" dirty="0" smtClean="0"/>
              <a:t>Hay belleza hasta en el ser más extraño</a:t>
            </a:r>
          </a:p>
          <a:p>
            <a:endParaRPr lang="es-ES_tradnl" sz="2800" dirty="0" smtClean="0"/>
          </a:p>
          <a:p>
            <a:r>
              <a:rPr lang="es-ES_tradnl" sz="2800" b="1" dirty="0" smtClean="0"/>
              <a:t>Pero, si el sustantivo es </a:t>
            </a:r>
            <a:r>
              <a:rPr lang="es-ES_tradnl" sz="2800" b="1" u="sng" dirty="0" smtClean="0"/>
              <a:t>el sujeto</a:t>
            </a:r>
            <a:r>
              <a:rPr lang="es-ES_tradnl" sz="2800" b="1" dirty="0" smtClean="0"/>
              <a:t>, aunque sea una sustancia, color, lengua, título, nacionalidad, profesión o se refiera a un tema general…	</a:t>
            </a:r>
            <a:r>
              <a:rPr lang="es-ES_tradnl" sz="2800" b="1" dirty="0" smtClean="0">
                <a:solidFill>
                  <a:srgbClr val="FF0000"/>
                </a:solidFill>
              </a:rPr>
              <a:t>ARTÍCULO DETERMINADO</a:t>
            </a:r>
          </a:p>
          <a:p>
            <a:endParaRPr lang="es-ES_tradnl" sz="2800" dirty="0" smtClean="0"/>
          </a:p>
        </p:txBody>
      </p:sp>
    </p:spTree>
    <p:extLst>
      <p:ext uri="{BB962C8B-B14F-4D97-AF65-F5344CB8AC3E}">
        <p14:creationId xmlns:p14="http://schemas.microsoft.com/office/powerpoint/2010/main" val="1929806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179512" y="764024"/>
            <a:ext cx="885698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_tradnl" sz="2800" dirty="0" smtClean="0"/>
          </a:p>
          <a:p>
            <a:r>
              <a:rPr lang="es-ES_tradnl" sz="2800" b="1" dirty="0" smtClean="0"/>
              <a:t>Si el sustantivo es </a:t>
            </a:r>
            <a:r>
              <a:rPr lang="es-ES_tradnl" sz="2800" b="1" u="sng" dirty="0" smtClean="0"/>
              <a:t>el sujeto</a:t>
            </a:r>
            <a:r>
              <a:rPr lang="es-ES_tradnl" sz="2800" b="1" dirty="0" smtClean="0"/>
              <a:t>, aunque sea una sustancia, color, lengua, título, nacionalidad, profesión o se refiera a un tema general…	</a:t>
            </a:r>
            <a:r>
              <a:rPr lang="es-ES_tradnl" sz="2800" b="1" dirty="0" smtClean="0">
                <a:solidFill>
                  <a:srgbClr val="FF0000"/>
                </a:solidFill>
              </a:rPr>
              <a:t>ARTÍCULO DETERMINADO</a:t>
            </a:r>
          </a:p>
          <a:p>
            <a:endParaRPr lang="es-ES_tradnl" sz="2800" b="1" dirty="0">
              <a:solidFill>
                <a:srgbClr val="FF00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2800" b="1" dirty="0" smtClean="0"/>
              <a:t>El</a:t>
            </a:r>
            <a:r>
              <a:rPr lang="es-ES_tradnl" sz="2800" dirty="0" smtClean="0"/>
              <a:t> ron es</a:t>
            </a:r>
            <a:r>
              <a:rPr lang="es-ES_tradnl" sz="2800" b="1" dirty="0" smtClean="0"/>
              <a:t> la </a:t>
            </a:r>
            <a:r>
              <a:rPr lang="es-ES_tradnl" sz="2800" dirty="0" smtClean="0"/>
              <a:t>bebida nacional de Venezuela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2800" b="1" dirty="0" smtClean="0"/>
              <a:t>El </a:t>
            </a:r>
            <a:r>
              <a:rPr lang="es-ES_tradnl" sz="2800" dirty="0" smtClean="0"/>
              <a:t>rojo y</a:t>
            </a:r>
            <a:r>
              <a:rPr lang="es-ES_tradnl" sz="2800" b="1" dirty="0" smtClean="0"/>
              <a:t> el </a:t>
            </a:r>
            <a:r>
              <a:rPr lang="es-ES_tradnl" sz="2800" dirty="0" smtClean="0"/>
              <a:t>negro son mis colores favoritos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2800" b="1" dirty="0" smtClean="0"/>
              <a:t>El</a:t>
            </a:r>
            <a:r>
              <a:rPr lang="es-ES_tradnl" sz="2800" dirty="0" smtClean="0"/>
              <a:t> amor es ciego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2800" dirty="0" smtClean="0"/>
              <a:t>¿</a:t>
            </a:r>
            <a:r>
              <a:rPr lang="fi-FI" sz="2800" dirty="0" err="1" smtClean="0"/>
              <a:t>Dónde</a:t>
            </a:r>
            <a:r>
              <a:rPr lang="fi-FI" sz="2800" dirty="0" smtClean="0"/>
              <a:t> </a:t>
            </a:r>
            <a:r>
              <a:rPr lang="fi-FI" sz="2800" dirty="0" err="1" smtClean="0"/>
              <a:t>está</a:t>
            </a:r>
            <a:r>
              <a:rPr lang="fi-FI" sz="2800" b="1" dirty="0" smtClean="0"/>
              <a:t> la </a:t>
            </a:r>
            <a:r>
              <a:rPr lang="fi-FI" sz="2800" dirty="0" err="1" smtClean="0"/>
              <a:t>señora</a:t>
            </a:r>
            <a:r>
              <a:rPr lang="fi-FI" sz="2800" dirty="0" smtClean="0"/>
              <a:t> </a:t>
            </a:r>
            <a:r>
              <a:rPr lang="fi-FI" sz="2800" dirty="0" err="1" smtClean="0"/>
              <a:t>López</a:t>
            </a:r>
            <a:r>
              <a:rPr lang="fi-FI" sz="2800" dirty="0" smtClean="0"/>
              <a:t>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800" b="1" dirty="0" smtClean="0"/>
              <a:t>El</a:t>
            </a:r>
            <a:r>
              <a:rPr lang="fi-FI" sz="2800" dirty="0" smtClean="0"/>
              <a:t> </a:t>
            </a:r>
            <a:r>
              <a:rPr lang="fi-FI" sz="2800" dirty="0" err="1" smtClean="0"/>
              <a:t>español</a:t>
            </a:r>
            <a:r>
              <a:rPr lang="fi-FI" sz="2800" dirty="0" smtClean="0"/>
              <a:t> es </a:t>
            </a:r>
            <a:r>
              <a:rPr lang="fi-FI" sz="2800" dirty="0" err="1" smtClean="0"/>
              <a:t>fácil</a:t>
            </a:r>
            <a:r>
              <a:rPr lang="fi-FI" sz="2800" dirty="0" smtClean="0"/>
              <a:t> de </a:t>
            </a:r>
            <a:r>
              <a:rPr lang="fi-FI" sz="2800" dirty="0" err="1" smtClean="0"/>
              <a:t>pronunciar</a:t>
            </a:r>
            <a:endParaRPr lang="fi-FI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800" b="1" dirty="0" smtClean="0"/>
              <a:t>Los</a:t>
            </a:r>
            <a:r>
              <a:rPr lang="fi-FI" sz="2800" dirty="0" smtClean="0"/>
              <a:t> </a:t>
            </a:r>
            <a:r>
              <a:rPr lang="fi-FI" sz="2800" dirty="0" err="1" smtClean="0"/>
              <a:t>jóvenes</a:t>
            </a:r>
            <a:r>
              <a:rPr lang="fi-FI" sz="2800" dirty="0" smtClean="0"/>
              <a:t> </a:t>
            </a:r>
            <a:r>
              <a:rPr lang="fi-FI" sz="2800" dirty="0" err="1" smtClean="0"/>
              <a:t>finlandeses</a:t>
            </a:r>
            <a:r>
              <a:rPr lang="fi-FI" sz="2800" dirty="0" smtClean="0"/>
              <a:t> </a:t>
            </a:r>
            <a:r>
              <a:rPr lang="fi-FI" sz="2800" dirty="0" err="1" smtClean="0"/>
              <a:t>escupen</a:t>
            </a:r>
            <a:r>
              <a:rPr lang="fi-FI" sz="2800" dirty="0" smtClean="0"/>
              <a:t> </a:t>
            </a:r>
            <a:r>
              <a:rPr lang="fi-FI" sz="2800" dirty="0" err="1" smtClean="0"/>
              <a:t>mucho</a:t>
            </a:r>
            <a:endParaRPr lang="es-ES_tradnl" sz="2800" dirty="0" smtClean="0"/>
          </a:p>
          <a:p>
            <a:endParaRPr lang="es-ES" sz="28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978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179512" y="764024"/>
            <a:ext cx="8856984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dirty="0" smtClean="0"/>
              <a:t>También se usa el </a:t>
            </a:r>
            <a:r>
              <a:rPr lang="es-ES_tradnl" sz="2800" b="1" dirty="0" smtClean="0">
                <a:solidFill>
                  <a:srgbClr val="FF0000"/>
                </a:solidFill>
              </a:rPr>
              <a:t>ARTÍCULO DETERMINADO </a:t>
            </a:r>
            <a:r>
              <a:rPr lang="es-ES_tradnl" sz="2800" b="1" dirty="0" smtClean="0"/>
              <a:t>cuando el sustantivo califica a toda la clase</a:t>
            </a:r>
            <a:endParaRPr lang="es-ES_tradnl" sz="2800" b="1" dirty="0" smtClean="0">
              <a:solidFill>
                <a:srgbClr val="FF0000"/>
              </a:solidFill>
            </a:endParaRPr>
          </a:p>
          <a:p>
            <a:endParaRPr lang="es-ES_tradnl" sz="2800" b="1" dirty="0">
              <a:solidFill>
                <a:srgbClr val="FF00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2800" b="1" dirty="0" smtClean="0"/>
              <a:t>El </a:t>
            </a:r>
            <a:r>
              <a:rPr lang="es-ES_tradnl" sz="2800" dirty="0" smtClean="0"/>
              <a:t>perro es el mejor amigo del ser humano</a:t>
            </a:r>
            <a:endParaRPr lang="es-ES" sz="2800" dirty="0">
              <a:solidFill>
                <a:srgbClr val="FF00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800" b="1" dirty="0" smtClean="0"/>
              <a:t>El</a:t>
            </a:r>
            <a:r>
              <a:rPr lang="es-ES" sz="2800" dirty="0" smtClean="0"/>
              <a:t> burro es el animal favorito de Dios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800" b="1" dirty="0" smtClean="0"/>
              <a:t>La</a:t>
            </a:r>
            <a:r>
              <a:rPr lang="es-ES" sz="2800" dirty="0" smtClean="0"/>
              <a:t> orquídea es la flor más hermosa</a:t>
            </a:r>
          </a:p>
          <a:p>
            <a:endParaRPr lang="es-ES_tradnl" sz="2800" b="1" dirty="0"/>
          </a:p>
          <a:p>
            <a:r>
              <a:rPr lang="es-ES_tradnl" sz="2800" b="1" dirty="0" smtClean="0"/>
              <a:t>Y el </a:t>
            </a:r>
            <a:r>
              <a:rPr lang="es-ES_tradnl" sz="2800" b="1" dirty="0" smtClean="0">
                <a:solidFill>
                  <a:srgbClr val="FF0000"/>
                </a:solidFill>
              </a:rPr>
              <a:t>ARTÍCULO DETERMINADO </a:t>
            </a:r>
            <a:r>
              <a:rPr lang="es-ES_tradnl" sz="2800" b="1" dirty="0" smtClean="0"/>
              <a:t>con la hora y los días de la semana:</a:t>
            </a:r>
          </a:p>
          <a:p>
            <a:endParaRPr lang="es-ES_tradnl" sz="28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2800" dirty="0" smtClean="0"/>
              <a:t>Son </a:t>
            </a:r>
            <a:r>
              <a:rPr lang="es-ES_tradnl" sz="2800" b="1" dirty="0" smtClean="0"/>
              <a:t>las</a:t>
            </a:r>
            <a:r>
              <a:rPr lang="es-ES_tradnl" sz="2800" dirty="0" smtClean="0"/>
              <a:t> seis de la tarde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2800" dirty="0" smtClean="0"/>
              <a:t>¿El museo UPM está cerrado</a:t>
            </a:r>
            <a:r>
              <a:rPr lang="es-ES_tradnl" sz="2800" b="1" dirty="0" smtClean="0"/>
              <a:t> los </a:t>
            </a:r>
            <a:r>
              <a:rPr lang="es-ES_tradnl" sz="2800" dirty="0" smtClean="0"/>
              <a:t>lunes?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2800" b="1" dirty="0" smtClean="0"/>
              <a:t>El</a:t>
            </a:r>
            <a:r>
              <a:rPr lang="es-ES_tradnl" sz="2800" dirty="0" smtClean="0"/>
              <a:t> viernes empiezo las vacaciones</a:t>
            </a:r>
          </a:p>
          <a:p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1310049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755576" y="908720"/>
            <a:ext cx="770485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3200" b="1" dirty="0" smtClean="0"/>
              <a:t>El </a:t>
            </a:r>
            <a:r>
              <a:rPr lang="es-ES_tradnl" sz="3200" b="1" dirty="0" smtClean="0">
                <a:solidFill>
                  <a:srgbClr val="FF0000"/>
                </a:solidFill>
              </a:rPr>
              <a:t>artículo neutro LO </a:t>
            </a:r>
            <a:r>
              <a:rPr lang="es-ES_tradnl" sz="3200" b="1" dirty="0" smtClean="0"/>
              <a:t>se usa cuando el adjetivo funciona como sustantivo</a:t>
            </a:r>
          </a:p>
          <a:p>
            <a:endParaRPr lang="es-ES_tradnl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200" b="1" dirty="0" smtClean="0"/>
              <a:t>Lo</a:t>
            </a:r>
            <a:r>
              <a:rPr lang="es-ES_tradnl" sz="3200" dirty="0" smtClean="0"/>
              <a:t> importante es decir la verdad</a:t>
            </a:r>
          </a:p>
          <a:p>
            <a:endParaRPr lang="es-ES_tradnl" sz="32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200" b="1" dirty="0" smtClean="0"/>
              <a:t>Lo</a:t>
            </a:r>
            <a:r>
              <a:rPr lang="es-ES_tradnl" sz="3200" dirty="0" smtClean="0"/>
              <a:t> malo es que hay mucha gente egoísta</a:t>
            </a:r>
          </a:p>
          <a:p>
            <a:endParaRPr lang="es-ES_tradnl" sz="32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200" dirty="0" smtClean="0"/>
              <a:t>¡</a:t>
            </a:r>
            <a:r>
              <a:rPr lang="es-ES_tradnl" sz="3200" b="1" dirty="0" smtClean="0"/>
              <a:t>Lo</a:t>
            </a:r>
            <a:r>
              <a:rPr lang="es-ES_tradnl" sz="3200" dirty="0" smtClean="0"/>
              <a:t> bueno es que esta clase termina ahora mismo!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330931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1800199"/>
          </a:xfrm>
        </p:spPr>
        <p:txBody>
          <a:bodyPr/>
          <a:lstStyle/>
          <a:p>
            <a:r>
              <a:rPr lang="es-ES" b="1" dirty="0" smtClean="0"/>
              <a:t>Uso del </a:t>
            </a:r>
            <a:r>
              <a:rPr lang="es-ES" b="1" dirty="0" smtClean="0">
                <a:solidFill>
                  <a:srgbClr val="FF0000"/>
                </a:solidFill>
              </a:rPr>
              <a:t>ARTÍCULO</a:t>
            </a:r>
            <a:r>
              <a:rPr lang="es-ES" b="1" dirty="0" smtClean="0"/>
              <a:t> en español</a:t>
            </a:r>
            <a:endParaRPr lang="es-E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 smtClean="0"/>
          </a:p>
          <a:p>
            <a:endParaRPr lang="fi-FI" dirty="0"/>
          </a:p>
          <a:p>
            <a:r>
              <a:rPr lang="es-ES" dirty="0" smtClean="0"/>
              <a:t>Miguel López</a:t>
            </a:r>
          </a:p>
          <a:p>
            <a:endParaRPr lang="fi-FI" dirty="0"/>
          </a:p>
        </p:txBody>
      </p:sp>
      <p:pic>
        <p:nvPicPr>
          <p:cNvPr id="1028" name="Picture 4" descr="http://rlv.zcache.es/articulos_del_pinguino_figura_de_tarta-r51f1c53df5994e328ebaaf4a795f787a_fupml_8byvr_3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772816"/>
            <a:ext cx="3086100" cy="308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0509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7544" y="836712"/>
            <a:ext cx="7992888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800" b="1" dirty="0">
                <a:solidFill>
                  <a:srgbClr val="F7964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ARTÍCULOS </a:t>
            </a:r>
            <a:r>
              <a:rPr lang="fi-FI" sz="2800" b="1" dirty="0" smtClean="0">
                <a:solidFill>
                  <a:srgbClr val="F7964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DETERMINADOS (</a:t>
            </a:r>
            <a:r>
              <a:rPr lang="fi-FI" sz="2800" b="1" u="sng" dirty="0" smtClean="0">
                <a:solidFill>
                  <a:srgbClr val="F7964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MÄÄRAINEN</a:t>
            </a:r>
            <a:r>
              <a:rPr lang="fi-FI" sz="2800" b="1" dirty="0" smtClean="0">
                <a:solidFill>
                  <a:srgbClr val="F7964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)</a:t>
            </a:r>
            <a:r>
              <a:rPr lang="fi-FI" sz="2800" dirty="0">
                <a:solidFill>
                  <a:prstClr val="black"/>
                </a:solidFill>
                <a:ea typeface="+mj-ea"/>
                <a:cs typeface="+mj-cs"/>
              </a:rPr>
              <a:t/>
            </a:r>
            <a:br>
              <a:rPr lang="fi-FI" sz="2800" dirty="0">
                <a:solidFill>
                  <a:prstClr val="black"/>
                </a:solidFill>
                <a:ea typeface="+mj-ea"/>
                <a:cs typeface="+mj-cs"/>
              </a:rPr>
            </a:br>
            <a:r>
              <a:rPr lang="fi-FI" sz="2800" dirty="0">
                <a:solidFill>
                  <a:prstClr val="black"/>
                </a:solidFill>
                <a:ea typeface="+mj-ea"/>
                <a:cs typeface="+mj-cs"/>
              </a:rPr>
              <a:t/>
            </a:r>
            <a:br>
              <a:rPr lang="fi-FI" sz="2800" dirty="0">
                <a:solidFill>
                  <a:prstClr val="black"/>
                </a:solidFill>
                <a:ea typeface="+mj-ea"/>
                <a:cs typeface="+mj-cs"/>
              </a:rPr>
            </a:br>
            <a:r>
              <a:rPr lang="es-ES" sz="2800" b="1" u="sng" dirty="0" smtClean="0">
                <a:solidFill>
                  <a:srgbClr val="0070C0"/>
                </a:solidFill>
                <a:ea typeface="+mj-ea"/>
                <a:cs typeface="+mj-cs"/>
              </a:rPr>
              <a:t>El</a:t>
            </a:r>
            <a:r>
              <a:rPr lang="es-ES" sz="2800" b="1" dirty="0" smtClean="0">
                <a:solidFill>
                  <a:srgbClr val="0070C0"/>
                </a:solidFill>
                <a:ea typeface="+mj-ea"/>
                <a:cs typeface="+mj-cs"/>
              </a:rPr>
              <a:t>  libro </a:t>
            </a:r>
            <a:r>
              <a:rPr lang="es-ES" sz="2800" b="1" dirty="0" smtClean="0">
                <a:solidFill>
                  <a:srgbClr val="0070C0"/>
                </a:solidFill>
                <a:ea typeface="+mj-ea"/>
                <a:cs typeface="+mj-cs"/>
                <a:sym typeface="Wingdings" panose="05000000000000000000" pitchFamily="2" charset="2"/>
              </a:rPr>
              <a:t> </a:t>
            </a:r>
            <a:r>
              <a:rPr lang="es-ES" sz="2800" b="1" u="sng" dirty="0" smtClean="0">
                <a:solidFill>
                  <a:srgbClr val="0070C0"/>
                </a:solidFill>
                <a:ea typeface="+mj-ea"/>
                <a:cs typeface="+mj-cs"/>
                <a:sym typeface="Wingdings" panose="05000000000000000000" pitchFamily="2" charset="2"/>
              </a:rPr>
              <a:t>Los</a:t>
            </a:r>
            <a:r>
              <a:rPr lang="es-ES" sz="2800" b="1" dirty="0" smtClean="0">
                <a:solidFill>
                  <a:srgbClr val="0070C0"/>
                </a:solidFill>
                <a:ea typeface="+mj-ea"/>
                <a:cs typeface="+mj-cs"/>
                <a:sym typeface="Wingdings" panose="05000000000000000000" pitchFamily="2" charset="2"/>
              </a:rPr>
              <a:t> libros</a:t>
            </a:r>
            <a:endParaRPr lang="es-ES" sz="2800" b="1" dirty="0" smtClean="0">
              <a:solidFill>
                <a:srgbClr val="0070C0"/>
              </a:solidFill>
              <a:ea typeface="+mj-ea"/>
              <a:cs typeface="+mj-cs"/>
            </a:endParaRPr>
          </a:p>
          <a:p>
            <a:r>
              <a:rPr lang="es-ES" sz="2800" b="1" u="sng" dirty="0" smtClean="0">
                <a:solidFill>
                  <a:srgbClr val="FF0000"/>
                </a:solidFill>
                <a:ea typeface="+mj-ea"/>
                <a:cs typeface="+mj-cs"/>
              </a:rPr>
              <a:t>La</a:t>
            </a:r>
            <a:r>
              <a:rPr lang="es-ES" sz="2800" b="1" dirty="0" smtClean="0">
                <a:solidFill>
                  <a:srgbClr val="FF0000"/>
                </a:solidFill>
                <a:ea typeface="+mj-ea"/>
                <a:cs typeface="+mj-cs"/>
              </a:rPr>
              <a:t> silla  </a:t>
            </a:r>
            <a:r>
              <a:rPr lang="es-ES" sz="2800" b="1" dirty="0" smtClean="0">
                <a:solidFill>
                  <a:srgbClr val="FF0000"/>
                </a:solidFill>
                <a:ea typeface="+mj-ea"/>
                <a:cs typeface="+mj-cs"/>
                <a:sym typeface="Wingdings" panose="05000000000000000000" pitchFamily="2" charset="2"/>
              </a:rPr>
              <a:t></a:t>
            </a:r>
            <a:r>
              <a:rPr lang="es-ES" sz="2800" b="1" u="sng" dirty="0" smtClean="0">
                <a:solidFill>
                  <a:srgbClr val="FF0000"/>
                </a:solidFill>
                <a:ea typeface="+mj-ea"/>
                <a:cs typeface="+mj-cs"/>
                <a:sym typeface="Wingdings" panose="05000000000000000000" pitchFamily="2" charset="2"/>
              </a:rPr>
              <a:t> Las </a:t>
            </a:r>
            <a:r>
              <a:rPr lang="es-ES" sz="2800" b="1" dirty="0" smtClean="0">
                <a:solidFill>
                  <a:srgbClr val="FF0000"/>
                </a:solidFill>
                <a:ea typeface="+mj-ea"/>
                <a:cs typeface="+mj-cs"/>
                <a:sym typeface="Wingdings" panose="05000000000000000000" pitchFamily="2" charset="2"/>
              </a:rPr>
              <a:t>sillas</a:t>
            </a:r>
            <a:r>
              <a:rPr lang="es-ES" sz="2800" b="1" dirty="0" smtClean="0">
                <a:solidFill>
                  <a:prstClr val="black"/>
                </a:solidFill>
                <a:ea typeface="+mj-ea"/>
                <a:cs typeface="+mj-cs"/>
              </a:rPr>
              <a:t/>
            </a:r>
            <a:br>
              <a:rPr lang="es-ES" sz="2800" b="1" dirty="0" smtClean="0">
                <a:solidFill>
                  <a:prstClr val="black"/>
                </a:solidFill>
                <a:ea typeface="+mj-ea"/>
                <a:cs typeface="+mj-cs"/>
              </a:rPr>
            </a:br>
            <a:r>
              <a:rPr lang="es-ES" sz="2800" b="1" dirty="0" smtClean="0">
                <a:solidFill>
                  <a:prstClr val="black"/>
                </a:solidFill>
                <a:ea typeface="+mj-ea"/>
                <a:cs typeface="+mj-cs"/>
              </a:rPr>
              <a:t>Lo importante, lo </a:t>
            </a:r>
            <a:r>
              <a:rPr lang="es-ES" sz="2800" b="1" dirty="0" err="1" smtClean="0">
                <a:solidFill>
                  <a:prstClr val="black"/>
                </a:solidFill>
                <a:ea typeface="+mj-ea"/>
                <a:cs typeface="+mj-cs"/>
              </a:rPr>
              <a:t>relevaate</a:t>
            </a:r>
            <a:endParaRPr lang="es-ES" sz="2800" b="1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endParaRPr lang="es-ES" sz="2800" b="1" dirty="0" smtClean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ES" sz="2800" b="1" dirty="0" smtClean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sz="28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ARTÍCULOS INDETERMINADOS (</a:t>
            </a:r>
            <a:r>
              <a:rPr lang="es-ES" sz="2800" b="1" u="sng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EPÄMÄÄRÄINEN</a:t>
            </a:r>
            <a:r>
              <a:rPr lang="es-ES" sz="28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es-ES" sz="2800" dirty="0" smtClean="0"/>
              <a:t/>
            </a:r>
            <a:br>
              <a:rPr lang="es-ES" sz="2800" dirty="0" smtClean="0"/>
            </a:br>
            <a:r>
              <a:rPr lang="es-ES" sz="2800" dirty="0" smtClean="0"/>
              <a:t/>
            </a:r>
            <a:br>
              <a:rPr lang="es-ES" sz="2800" dirty="0" smtClean="0"/>
            </a:br>
            <a:r>
              <a:rPr lang="es-ES" sz="2800" b="1" u="sng" dirty="0" smtClean="0">
                <a:solidFill>
                  <a:srgbClr val="0070C0"/>
                </a:solidFill>
              </a:rPr>
              <a:t>Un</a:t>
            </a:r>
            <a:r>
              <a:rPr lang="es-ES" sz="2800" b="1" dirty="0" smtClean="0">
                <a:solidFill>
                  <a:srgbClr val="0070C0"/>
                </a:solidFill>
              </a:rPr>
              <a:t> libro </a:t>
            </a:r>
            <a:r>
              <a:rPr lang="es-ES" sz="2800" b="1" dirty="0" smtClean="0">
                <a:solidFill>
                  <a:srgbClr val="0070C0"/>
                </a:solidFill>
                <a:sym typeface="Wingdings" panose="05000000000000000000" pitchFamily="2" charset="2"/>
              </a:rPr>
              <a:t>  </a:t>
            </a:r>
            <a:r>
              <a:rPr lang="es-ES" sz="2800" b="1" u="sng" dirty="0" smtClean="0">
                <a:solidFill>
                  <a:srgbClr val="0070C0"/>
                </a:solidFill>
                <a:sym typeface="Wingdings" panose="05000000000000000000" pitchFamily="2" charset="2"/>
              </a:rPr>
              <a:t>Unos</a:t>
            </a:r>
            <a:r>
              <a:rPr lang="es-ES" sz="2800" b="1" dirty="0" smtClean="0">
                <a:solidFill>
                  <a:srgbClr val="0070C0"/>
                </a:solidFill>
                <a:sym typeface="Wingdings" panose="05000000000000000000" pitchFamily="2" charset="2"/>
              </a:rPr>
              <a:t> libros</a:t>
            </a:r>
          </a:p>
          <a:p>
            <a:r>
              <a:rPr lang="es-ES" sz="2800" b="1" u="sng" dirty="0" smtClean="0">
                <a:solidFill>
                  <a:srgbClr val="FF0000"/>
                </a:solidFill>
              </a:rPr>
              <a:t>Una</a:t>
            </a:r>
            <a:r>
              <a:rPr lang="es-ES" sz="2800" b="1" dirty="0" smtClean="0">
                <a:solidFill>
                  <a:srgbClr val="FF0000"/>
                </a:solidFill>
              </a:rPr>
              <a:t> silla </a:t>
            </a:r>
            <a:r>
              <a:rPr lang="es-ES" sz="28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 </a:t>
            </a:r>
            <a:r>
              <a:rPr lang="es-ES" sz="2800" b="1" u="sng" dirty="0" smtClean="0">
                <a:solidFill>
                  <a:srgbClr val="FF0000"/>
                </a:solidFill>
                <a:sym typeface="Wingdings" panose="05000000000000000000" pitchFamily="2" charset="2"/>
              </a:rPr>
              <a:t>Unas</a:t>
            </a:r>
            <a:r>
              <a:rPr lang="es-ES" sz="28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 sillas</a:t>
            </a:r>
            <a:r>
              <a:rPr lang="es-ES" sz="2800" b="1" dirty="0" smtClean="0"/>
              <a:t/>
            </a:r>
            <a:br>
              <a:rPr lang="es-ES" sz="2800" b="1" dirty="0" smtClean="0"/>
            </a:br>
            <a:endParaRPr lang="es-ES" sz="2800" b="1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56619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048672"/>
          </a:xfrm>
        </p:spPr>
        <p:txBody>
          <a:bodyPr>
            <a:normAutofit fontScale="90000"/>
          </a:bodyPr>
          <a:lstStyle/>
          <a:p>
            <a:pPr algn="l"/>
            <a:r>
              <a:rPr lang="fi-FI" sz="2000" dirty="0" smtClean="0"/>
              <a:t/>
            </a:r>
            <a:br>
              <a:rPr lang="fi-FI" sz="2000" dirty="0" smtClean="0"/>
            </a:br>
            <a:r>
              <a:rPr lang="fi-FI" sz="2000" dirty="0"/>
              <a:t/>
            </a:r>
            <a:br>
              <a:rPr lang="fi-FI" sz="2000" dirty="0"/>
            </a:br>
            <a:r>
              <a:rPr lang="fi-FI" sz="2000" dirty="0" smtClean="0"/>
              <a:t/>
            </a:r>
            <a:br>
              <a:rPr lang="fi-FI" sz="2000" dirty="0" smtClean="0"/>
            </a:br>
            <a:r>
              <a:rPr lang="fi-FI" sz="4900" b="1" dirty="0" smtClean="0"/>
              <a:t>A+ EL </a:t>
            </a:r>
            <a:r>
              <a:rPr lang="fi-FI" sz="4900" b="1" dirty="0" smtClean="0">
                <a:sym typeface="Wingdings" panose="05000000000000000000" pitchFamily="2" charset="2"/>
              </a:rPr>
              <a:t> AL</a:t>
            </a:r>
            <a:r>
              <a:rPr lang="fi-FI" sz="4900" dirty="0" smtClean="0">
                <a:sym typeface="Wingdings" panose="05000000000000000000" pitchFamily="2" charset="2"/>
              </a:rPr>
              <a:t/>
            </a:r>
            <a:br>
              <a:rPr lang="fi-FI" sz="4900" dirty="0" smtClean="0">
                <a:sym typeface="Wingdings" panose="05000000000000000000" pitchFamily="2" charset="2"/>
              </a:rPr>
            </a:br>
            <a:r>
              <a:rPr lang="fi-FI" sz="4900" dirty="0">
                <a:sym typeface="Wingdings" panose="05000000000000000000" pitchFamily="2" charset="2"/>
              </a:rPr>
              <a:t/>
            </a:r>
            <a:br>
              <a:rPr lang="fi-FI" sz="4900" dirty="0">
                <a:sym typeface="Wingdings" panose="05000000000000000000" pitchFamily="2" charset="2"/>
              </a:rPr>
            </a:br>
            <a:r>
              <a:rPr lang="fi-FI" sz="4900" dirty="0" err="1" smtClean="0">
                <a:sym typeface="Wingdings" panose="05000000000000000000" pitchFamily="2" charset="2"/>
              </a:rPr>
              <a:t>Vamos</a:t>
            </a:r>
            <a:r>
              <a:rPr lang="fi-FI" sz="4900" dirty="0" smtClean="0">
                <a:sym typeface="Wingdings" panose="05000000000000000000" pitchFamily="2" charset="2"/>
              </a:rPr>
              <a:t> </a:t>
            </a:r>
            <a:r>
              <a:rPr lang="fi-FI" sz="4900" dirty="0" err="1" smtClean="0">
                <a:sym typeface="Wingdings" panose="05000000000000000000" pitchFamily="2" charset="2"/>
              </a:rPr>
              <a:t>al</a:t>
            </a:r>
            <a:r>
              <a:rPr lang="fi-FI" sz="4900" dirty="0" smtClean="0">
                <a:sym typeface="Wingdings" panose="05000000000000000000" pitchFamily="2" charset="2"/>
              </a:rPr>
              <a:t> </a:t>
            </a:r>
            <a:r>
              <a:rPr lang="fi-FI" sz="4900" dirty="0" err="1" smtClean="0">
                <a:sym typeface="Wingdings" panose="05000000000000000000" pitchFamily="2" charset="2"/>
              </a:rPr>
              <a:t>teatro</a:t>
            </a:r>
            <a:r>
              <a:rPr lang="fi-FI" sz="4900" dirty="0" smtClean="0">
                <a:sym typeface="Wingdings" panose="05000000000000000000" pitchFamily="2" charset="2"/>
              </a:rPr>
              <a:t/>
            </a:r>
            <a:br>
              <a:rPr lang="fi-FI" sz="4900" dirty="0" smtClean="0">
                <a:sym typeface="Wingdings" panose="05000000000000000000" pitchFamily="2" charset="2"/>
              </a:rPr>
            </a:br>
            <a:r>
              <a:rPr lang="fi-FI" sz="4900" dirty="0" smtClean="0">
                <a:sym typeface="Wingdings" panose="05000000000000000000" pitchFamily="2" charset="2"/>
              </a:rPr>
              <a:t/>
            </a:r>
            <a:br>
              <a:rPr lang="fi-FI" sz="4900" dirty="0" smtClean="0">
                <a:sym typeface="Wingdings" panose="05000000000000000000" pitchFamily="2" charset="2"/>
              </a:rPr>
            </a:br>
            <a:r>
              <a:rPr lang="fi-FI" sz="4900" dirty="0" smtClean="0">
                <a:sym typeface="Wingdings" panose="05000000000000000000" pitchFamily="2" charset="2"/>
              </a:rPr>
              <a:t/>
            </a:r>
            <a:br>
              <a:rPr lang="fi-FI" sz="4900" dirty="0" smtClean="0">
                <a:sym typeface="Wingdings" panose="05000000000000000000" pitchFamily="2" charset="2"/>
              </a:rPr>
            </a:br>
            <a:r>
              <a:rPr lang="fi-FI" sz="4900" b="1" dirty="0" smtClean="0">
                <a:sym typeface="Wingdings" panose="05000000000000000000" pitchFamily="2" charset="2"/>
              </a:rPr>
              <a:t>DE + EL  DEL</a:t>
            </a:r>
            <a:r>
              <a:rPr lang="fi-FI" sz="4900" dirty="0" smtClean="0">
                <a:sym typeface="Wingdings" panose="05000000000000000000" pitchFamily="2" charset="2"/>
              </a:rPr>
              <a:t/>
            </a:r>
            <a:br>
              <a:rPr lang="fi-FI" sz="4900" dirty="0" smtClean="0">
                <a:sym typeface="Wingdings" panose="05000000000000000000" pitchFamily="2" charset="2"/>
              </a:rPr>
            </a:br>
            <a:r>
              <a:rPr lang="fi-FI" sz="4900" dirty="0">
                <a:sym typeface="Wingdings" panose="05000000000000000000" pitchFamily="2" charset="2"/>
              </a:rPr>
              <a:t/>
            </a:r>
            <a:br>
              <a:rPr lang="fi-FI" sz="4900" dirty="0">
                <a:sym typeface="Wingdings" panose="05000000000000000000" pitchFamily="2" charset="2"/>
              </a:rPr>
            </a:br>
            <a:r>
              <a:rPr lang="fi-FI" sz="4900" dirty="0" smtClean="0">
                <a:sym typeface="Wingdings" panose="05000000000000000000" pitchFamily="2" charset="2"/>
              </a:rPr>
              <a:t>El </a:t>
            </a:r>
            <a:r>
              <a:rPr lang="fi-FI" sz="4900" dirty="0" err="1" smtClean="0">
                <a:sym typeface="Wingdings" panose="05000000000000000000" pitchFamily="2" charset="2"/>
              </a:rPr>
              <a:t>bolígrafo</a:t>
            </a:r>
            <a:r>
              <a:rPr lang="fi-FI" sz="4900" dirty="0" smtClean="0">
                <a:sym typeface="Wingdings" panose="05000000000000000000" pitchFamily="2" charset="2"/>
              </a:rPr>
              <a:t> del </a:t>
            </a:r>
            <a:r>
              <a:rPr lang="fi-FI" sz="4900" dirty="0" err="1" smtClean="0">
                <a:sym typeface="Wingdings" panose="05000000000000000000" pitchFamily="2" charset="2"/>
              </a:rPr>
              <a:t>profesor</a:t>
            </a:r>
            <a:r>
              <a:rPr lang="fi-FI" sz="3600" dirty="0" smtClean="0"/>
              <a:t/>
            </a:r>
            <a:br>
              <a:rPr lang="fi-FI" sz="3600" dirty="0" smtClean="0"/>
            </a:br>
            <a:r>
              <a:rPr lang="fi-FI" sz="2000" dirty="0"/>
              <a:t/>
            </a:r>
            <a:br>
              <a:rPr lang="fi-FI" sz="2000" dirty="0"/>
            </a:b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53839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/>
          <p:cNvSpPr txBox="1"/>
          <p:nvPr/>
        </p:nvSpPr>
        <p:spPr>
          <a:xfrm>
            <a:off x="503973" y="273258"/>
            <a:ext cx="8568952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800" dirty="0" smtClean="0"/>
              <a:t>La </a:t>
            </a:r>
            <a:r>
              <a:rPr lang="fi-FI" sz="4800" b="1" dirty="0" err="1" smtClean="0"/>
              <a:t>función</a:t>
            </a:r>
            <a:r>
              <a:rPr lang="fi-FI" sz="4800" b="1" dirty="0" smtClean="0"/>
              <a:t> del </a:t>
            </a:r>
            <a:r>
              <a:rPr lang="fi-FI" sz="4800" b="1" dirty="0" err="1" smtClean="0"/>
              <a:t>artículo</a:t>
            </a:r>
            <a:r>
              <a:rPr lang="fi-FI" sz="4800" b="1" dirty="0" smtClean="0"/>
              <a:t> </a:t>
            </a:r>
            <a:r>
              <a:rPr lang="fi-FI" sz="4800" dirty="0" smtClean="0"/>
              <a:t>es:</a:t>
            </a:r>
          </a:p>
          <a:p>
            <a:endParaRPr lang="fi-FI" sz="4800" dirty="0" smtClean="0"/>
          </a:p>
          <a:p>
            <a:r>
              <a:rPr lang="fi-FI" sz="4800" dirty="0" smtClean="0">
                <a:solidFill>
                  <a:srgbClr val="FF0000"/>
                </a:solidFill>
              </a:rPr>
              <a:t>INDIVIDUALIZAR </a:t>
            </a:r>
            <a:r>
              <a:rPr lang="fi-FI" sz="4800" dirty="0" smtClean="0"/>
              <a:t>(YKSILÖIDÄ) </a:t>
            </a:r>
          </a:p>
          <a:p>
            <a:endParaRPr lang="fi-FI" sz="2400" dirty="0" smtClean="0"/>
          </a:p>
          <a:p>
            <a:endParaRPr lang="fi-FI" sz="2400" dirty="0" smtClean="0"/>
          </a:p>
          <a:p>
            <a:r>
              <a:rPr lang="fi-FI" sz="2400" dirty="0" smtClean="0"/>
              <a:t>O (TAI)</a:t>
            </a:r>
            <a:endParaRPr lang="fi-FI" sz="2400" dirty="0"/>
          </a:p>
          <a:p>
            <a:endParaRPr lang="fi-FI" sz="4800" dirty="0" smtClean="0"/>
          </a:p>
          <a:p>
            <a:r>
              <a:rPr lang="fi-FI" sz="4800" dirty="0" smtClean="0">
                <a:solidFill>
                  <a:srgbClr val="FF0000"/>
                </a:solidFill>
              </a:rPr>
              <a:t>ESPECIFICAR</a:t>
            </a:r>
            <a:r>
              <a:rPr lang="fi-FI" sz="4800" dirty="0" smtClean="0"/>
              <a:t> (SPESIFIOIDA) </a:t>
            </a:r>
          </a:p>
          <a:p>
            <a:endParaRPr lang="fi-FI" sz="4800" dirty="0"/>
          </a:p>
          <a:p>
            <a:endParaRPr lang="fi-FI" sz="4800" dirty="0" smtClean="0"/>
          </a:p>
        </p:txBody>
      </p:sp>
    </p:spTree>
    <p:extLst>
      <p:ext uri="{BB962C8B-B14F-4D97-AF65-F5344CB8AC3E}">
        <p14:creationId xmlns:p14="http://schemas.microsoft.com/office/powerpoint/2010/main" val="410693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323528" y="620689"/>
            <a:ext cx="864096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" sz="4400" dirty="0" smtClean="0">
                <a:solidFill>
                  <a:prstClr val="black"/>
                </a:solidFill>
              </a:rPr>
              <a:t>          EMISOR     </a:t>
            </a:r>
            <a:r>
              <a:rPr lang="es-ES" sz="4400" dirty="0">
                <a:solidFill>
                  <a:prstClr val="black"/>
                </a:solidFill>
                <a:sym typeface="Wingdings" panose="05000000000000000000" pitchFamily="2" charset="2"/>
              </a:rPr>
              <a:t> PUHUJA</a:t>
            </a:r>
          </a:p>
          <a:p>
            <a:pPr lvl="0"/>
            <a:r>
              <a:rPr lang="es-ES" sz="4400" dirty="0" smtClean="0">
                <a:solidFill>
                  <a:prstClr val="black"/>
                </a:solidFill>
                <a:sym typeface="Wingdings" panose="05000000000000000000" pitchFamily="2" charset="2"/>
              </a:rPr>
              <a:t>          RECEPTOR </a:t>
            </a:r>
            <a:r>
              <a:rPr lang="es-ES" sz="4400" dirty="0">
                <a:solidFill>
                  <a:prstClr val="black"/>
                </a:solidFill>
                <a:sym typeface="Wingdings" panose="05000000000000000000" pitchFamily="2" charset="2"/>
              </a:rPr>
              <a:t> </a:t>
            </a:r>
            <a:r>
              <a:rPr lang="es-ES" sz="4400" dirty="0" smtClean="0">
                <a:solidFill>
                  <a:prstClr val="black"/>
                </a:solidFill>
                <a:sym typeface="Wingdings" panose="05000000000000000000" pitchFamily="2" charset="2"/>
              </a:rPr>
              <a:t>KUULIJA</a:t>
            </a:r>
          </a:p>
          <a:p>
            <a:pPr lvl="0"/>
            <a:endParaRPr lang="es-ES" sz="8800" dirty="0" smtClean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pPr lvl="0"/>
            <a:endParaRPr lang="es-ES" sz="4400" dirty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pPr lvl="0"/>
            <a:endParaRPr lang="es-ES" sz="4400" dirty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pPr lvl="0"/>
            <a:endParaRPr lang="es-ES" sz="4400" dirty="0" smtClean="0">
              <a:solidFill>
                <a:prstClr val="black"/>
              </a:solidFill>
              <a:sym typeface="Wingdings" panose="05000000000000000000" pitchFamily="2" charset="2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276872"/>
            <a:ext cx="4896544" cy="4308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26829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/>
          <p:cNvSpPr txBox="1"/>
          <p:nvPr/>
        </p:nvSpPr>
        <p:spPr>
          <a:xfrm flipH="1">
            <a:off x="441254" y="692696"/>
            <a:ext cx="809118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eriod"/>
            </a:pPr>
            <a:r>
              <a:rPr lang="es-ES" sz="4000" dirty="0" smtClean="0">
                <a:sym typeface="Wingdings" panose="05000000000000000000" pitchFamily="2" charset="2"/>
              </a:rPr>
              <a:t>El artículo </a:t>
            </a:r>
            <a:r>
              <a:rPr lang="es-ES" sz="4000" u="sng" dirty="0" smtClean="0">
                <a:sym typeface="Wingdings" panose="05000000000000000000" pitchFamily="2" charset="2"/>
              </a:rPr>
              <a:t>determinado</a:t>
            </a:r>
            <a:r>
              <a:rPr lang="es-ES" sz="4000" dirty="0" smtClean="0">
                <a:sym typeface="Wingdings" panose="05000000000000000000" pitchFamily="2" charset="2"/>
              </a:rPr>
              <a:t>  (EL, LA, LOS, LAS) se usa cuando el emisor supone que el receptor sabe de qué habla</a:t>
            </a:r>
          </a:p>
          <a:p>
            <a:endParaRPr lang="es-ES" sz="4000" dirty="0" smtClean="0">
              <a:sym typeface="Wingdings" panose="05000000000000000000" pitchFamily="2" charset="2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s-ES" sz="40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</a:t>
            </a:r>
            <a:r>
              <a:rPr lang="es-ES" sz="4000" dirty="0" smtClean="0">
                <a:sym typeface="Wingdings" panose="05000000000000000000" pitchFamily="2" charset="2"/>
              </a:rPr>
              <a:t> He comprado </a:t>
            </a:r>
            <a:r>
              <a:rPr lang="es-ES" sz="4000" b="1" dirty="0" smtClean="0">
                <a:sym typeface="Wingdings" panose="05000000000000000000" pitchFamily="2" charset="2"/>
              </a:rPr>
              <a:t>el</a:t>
            </a:r>
            <a:r>
              <a:rPr lang="es-ES" sz="4000" dirty="0" smtClean="0">
                <a:sym typeface="Wingdings" panose="05000000000000000000" pitchFamily="2" charset="2"/>
              </a:rPr>
              <a:t> diccionario </a:t>
            </a:r>
            <a:r>
              <a:rPr lang="es-ES" sz="40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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s-ES" sz="4000" dirty="0" smtClean="0">
                <a:sym typeface="Wingdings" panose="05000000000000000000" pitchFamily="2" charset="2"/>
              </a:rPr>
              <a:t>He comprado </a:t>
            </a:r>
            <a:r>
              <a:rPr lang="es-ES" sz="4000" b="1" dirty="0" smtClean="0">
                <a:sym typeface="Wingdings" panose="05000000000000000000" pitchFamily="2" charset="2"/>
              </a:rPr>
              <a:t>un</a:t>
            </a:r>
            <a:r>
              <a:rPr lang="es-ES" sz="4000" dirty="0" smtClean="0">
                <a:sym typeface="Wingdings" panose="05000000000000000000" pitchFamily="2" charset="2"/>
              </a:rPr>
              <a:t> diccionario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s-ES" sz="40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 </a:t>
            </a:r>
            <a:r>
              <a:rPr lang="es-ES" sz="4000" dirty="0" smtClean="0">
                <a:sym typeface="Wingdings" panose="05000000000000000000" pitchFamily="2" charset="2"/>
              </a:rPr>
              <a:t>Dame </a:t>
            </a:r>
            <a:r>
              <a:rPr lang="es-ES" sz="4000" b="1" dirty="0" smtClean="0">
                <a:sym typeface="Wingdings" panose="05000000000000000000" pitchFamily="2" charset="2"/>
              </a:rPr>
              <a:t>la</a:t>
            </a:r>
            <a:r>
              <a:rPr lang="es-ES" sz="4000" dirty="0" smtClean="0">
                <a:sym typeface="Wingdings" panose="05000000000000000000" pitchFamily="2" charset="2"/>
              </a:rPr>
              <a:t> revista </a:t>
            </a:r>
            <a:r>
              <a:rPr lang="es-ES" sz="40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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s-ES" sz="4000" dirty="0" smtClean="0">
                <a:sym typeface="Wingdings" panose="05000000000000000000" pitchFamily="2" charset="2"/>
              </a:rPr>
              <a:t>Dame </a:t>
            </a:r>
            <a:r>
              <a:rPr lang="es-ES" sz="4000" b="1" dirty="0" smtClean="0">
                <a:sym typeface="Wingdings" panose="05000000000000000000" pitchFamily="2" charset="2"/>
              </a:rPr>
              <a:t>una</a:t>
            </a:r>
            <a:r>
              <a:rPr lang="es-ES" sz="4000" dirty="0" smtClean="0">
                <a:sym typeface="Wingdings" panose="05000000000000000000" pitchFamily="2" charset="2"/>
              </a:rPr>
              <a:t> revista</a:t>
            </a:r>
            <a:endParaRPr lang="es-ES" sz="40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531800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107504" y="0"/>
            <a:ext cx="9036496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200" dirty="0">
                <a:sym typeface="Wingdings" panose="05000000000000000000" pitchFamily="2" charset="2"/>
              </a:rPr>
              <a:t>Comparemos: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s-ES" sz="4000" dirty="0">
                <a:sym typeface="Wingdings" panose="05000000000000000000" pitchFamily="2" charset="2"/>
              </a:rPr>
              <a:t>He comprado </a:t>
            </a:r>
            <a:r>
              <a:rPr lang="es-ES" sz="4000" b="1" dirty="0">
                <a:sym typeface="Wingdings" panose="05000000000000000000" pitchFamily="2" charset="2"/>
              </a:rPr>
              <a:t>el</a:t>
            </a:r>
            <a:r>
              <a:rPr lang="es-ES" sz="4000" dirty="0">
                <a:sym typeface="Wingdings" panose="05000000000000000000" pitchFamily="2" charset="2"/>
              </a:rPr>
              <a:t> </a:t>
            </a:r>
            <a:r>
              <a:rPr lang="es-ES" sz="4000" dirty="0" smtClean="0">
                <a:sym typeface="Wingdings" panose="05000000000000000000" pitchFamily="2" charset="2"/>
              </a:rPr>
              <a:t>diccionario</a:t>
            </a:r>
          </a:p>
          <a:p>
            <a:r>
              <a:rPr lang="es-ES" sz="4000" dirty="0" smtClean="0">
                <a:sym typeface="Wingdings" panose="05000000000000000000" pitchFamily="2" charset="2"/>
              </a:rPr>
              <a:t></a:t>
            </a:r>
            <a:r>
              <a:rPr lang="es-ES" sz="4000" dirty="0" err="1" smtClean="0">
                <a:sym typeface="Wingdings" panose="05000000000000000000" pitchFamily="2" charset="2"/>
              </a:rPr>
              <a:t>Olen</a:t>
            </a:r>
            <a:r>
              <a:rPr lang="es-ES" sz="4000" dirty="0" smtClean="0">
                <a:sym typeface="Wingdings" panose="05000000000000000000" pitchFamily="2" charset="2"/>
              </a:rPr>
              <a:t> </a:t>
            </a:r>
            <a:r>
              <a:rPr lang="es-ES" sz="4000" dirty="0" err="1" smtClean="0">
                <a:sym typeface="Wingdings" panose="05000000000000000000" pitchFamily="2" charset="2"/>
              </a:rPr>
              <a:t>ostanut</a:t>
            </a:r>
            <a:r>
              <a:rPr lang="es-ES" sz="4000" dirty="0" smtClean="0">
                <a:sym typeface="Wingdings" panose="05000000000000000000" pitchFamily="2" charset="2"/>
              </a:rPr>
              <a:t> </a:t>
            </a:r>
            <a:r>
              <a:rPr lang="es-ES" sz="4000" i="1" dirty="0" err="1" smtClean="0">
                <a:sym typeface="Wingdings" panose="05000000000000000000" pitchFamily="2" charset="2"/>
              </a:rPr>
              <a:t>sen</a:t>
            </a:r>
            <a:r>
              <a:rPr lang="es-ES" sz="4000" dirty="0" smtClean="0">
                <a:sym typeface="Wingdings" panose="05000000000000000000" pitchFamily="2" charset="2"/>
              </a:rPr>
              <a:t> </a:t>
            </a:r>
            <a:r>
              <a:rPr lang="es-ES" sz="4000" dirty="0" err="1" smtClean="0">
                <a:sym typeface="Wingdings" panose="05000000000000000000" pitchFamily="2" charset="2"/>
              </a:rPr>
              <a:t>sanakirjan</a:t>
            </a:r>
            <a:endParaRPr lang="es-ES" sz="4000" dirty="0" smtClean="0">
              <a:sym typeface="Wingdings" panose="05000000000000000000" pitchFamily="2" charset="2"/>
            </a:endParaRPr>
          </a:p>
          <a:p>
            <a:endParaRPr lang="es-ES_tradnl" sz="3200" dirty="0" smtClean="0">
              <a:sym typeface="Wingdings" panose="05000000000000000000" pitchFamily="2" charset="2"/>
            </a:endParaRPr>
          </a:p>
          <a:p>
            <a:r>
              <a:rPr lang="es-ES_tradnl" sz="3200" dirty="0" smtClean="0">
                <a:sym typeface="Wingdings" panose="05000000000000000000" pitchFamily="2" charset="2"/>
              </a:rPr>
              <a:t>Si el receptor no sabe nada anteriormente sobre la intención del emisor de comprar un diccionario, se puede preguntar: </a:t>
            </a:r>
            <a:r>
              <a:rPr lang="es-ES_tradnl" sz="3200" dirty="0" smtClean="0"/>
              <a:t>¿</a:t>
            </a:r>
            <a:r>
              <a:rPr lang="es-ES_tradnl" sz="3200" dirty="0" smtClean="0">
                <a:sym typeface="Wingdings" panose="05000000000000000000" pitchFamily="2" charset="2"/>
              </a:rPr>
              <a:t>De qué hablas?</a:t>
            </a:r>
          </a:p>
          <a:p>
            <a:r>
              <a:rPr lang="es-ES_tradnl" sz="3200" dirty="0" smtClean="0">
                <a:sym typeface="Wingdings" panose="05000000000000000000" pitchFamily="2" charset="2"/>
              </a:rPr>
              <a:t>Por esto, lo lógico es:</a:t>
            </a:r>
          </a:p>
          <a:p>
            <a:endParaRPr lang="es-ES" sz="4000" dirty="0">
              <a:sym typeface="Wingdings" panose="05000000000000000000" pitchFamily="2" charset="2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s-ES" sz="4000" dirty="0">
                <a:sym typeface="Wingdings" panose="05000000000000000000" pitchFamily="2" charset="2"/>
              </a:rPr>
              <a:t>He comprado </a:t>
            </a:r>
            <a:r>
              <a:rPr lang="es-ES" sz="4000" b="1" dirty="0">
                <a:sym typeface="Wingdings" panose="05000000000000000000" pitchFamily="2" charset="2"/>
              </a:rPr>
              <a:t>un</a:t>
            </a:r>
            <a:r>
              <a:rPr lang="es-ES" sz="4000" dirty="0">
                <a:sym typeface="Wingdings" panose="05000000000000000000" pitchFamily="2" charset="2"/>
              </a:rPr>
              <a:t> </a:t>
            </a:r>
            <a:r>
              <a:rPr lang="es-ES" sz="4000" dirty="0" smtClean="0">
                <a:sym typeface="Wingdings" panose="05000000000000000000" pitchFamily="2" charset="2"/>
              </a:rPr>
              <a:t>diccionario</a:t>
            </a:r>
            <a:endParaRPr lang="es-ES" dirty="0">
              <a:sym typeface="Wingdings" panose="05000000000000000000" pitchFamily="2" charset="2"/>
            </a:endParaRPr>
          </a:p>
          <a:p>
            <a:r>
              <a:rPr lang="es-ES" sz="4000" dirty="0" smtClean="0">
                <a:sym typeface="Wingdings" panose="05000000000000000000" pitchFamily="2" charset="2"/>
              </a:rPr>
              <a:t> </a:t>
            </a:r>
            <a:r>
              <a:rPr lang="es-ES" sz="4000" dirty="0" err="1" smtClean="0">
                <a:sym typeface="Wingdings" panose="05000000000000000000" pitchFamily="2" charset="2"/>
              </a:rPr>
              <a:t>Olen</a:t>
            </a:r>
            <a:r>
              <a:rPr lang="es-ES" sz="4000" dirty="0" smtClean="0">
                <a:sym typeface="Wingdings" panose="05000000000000000000" pitchFamily="2" charset="2"/>
              </a:rPr>
              <a:t> </a:t>
            </a:r>
            <a:r>
              <a:rPr lang="es-ES" sz="4000" dirty="0" err="1" smtClean="0">
                <a:sym typeface="Wingdings" panose="05000000000000000000" pitchFamily="2" charset="2"/>
              </a:rPr>
              <a:t>ostanut</a:t>
            </a:r>
            <a:r>
              <a:rPr lang="es-ES" sz="4000" dirty="0" smtClean="0">
                <a:sym typeface="Wingdings" panose="05000000000000000000" pitchFamily="2" charset="2"/>
              </a:rPr>
              <a:t> </a:t>
            </a:r>
            <a:r>
              <a:rPr lang="es-ES" sz="4000" dirty="0" err="1" smtClean="0">
                <a:sym typeface="Wingdings" panose="05000000000000000000" pitchFamily="2" charset="2"/>
              </a:rPr>
              <a:t>sanakirjan</a:t>
            </a:r>
            <a:endParaRPr lang="es-ES" sz="4000" dirty="0" smtClean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054634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179512" y="692696"/>
            <a:ext cx="8856984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sz="3200" dirty="0"/>
          </a:p>
          <a:p>
            <a:r>
              <a:rPr lang="es-ES_tradnl" sz="4000" dirty="0" smtClean="0"/>
              <a:t>2.    Con el artículo indeterminado (UN, UNA, UNOS, UNAS)  el emisor presenta al receptor </a:t>
            </a:r>
            <a:r>
              <a:rPr lang="es-ES_tradnl" sz="4000" u="sng" dirty="0" smtClean="0"/>
              <a:t>por primera vez</a:t>
            </a:r>
            <a:r>
              <a:rPr lang="es-ES_tradnl" sz="4000" dirty="0" smtClean="0"/>
              <a:t> cosas (</a:t>
            </a:r>
            <a:r>
              <a:rPr lang="es-ES_tradnl" sz="4000" dirty="0" err="1" smtClean="0"/>
              <a:t>asioita</a:t>
            </a:r>
            <a:r>
              <a:rPr lang="es-ES_tradnl" sz="4000" dirty="0" smtClean="0"/>
              <a:t>), objetos (</a:t>
            </a:r>
            <a:r>
              <a:rPr lang="es-ES_tradnl" sz="4000" dirty="0" err="1" smtClean="0"/>
              <a:t>esineitä</a:t>
            </a:r>
            <a:r>
              <a:rPr lang="es-ES_tradnl" sz="4000" dirty="0" smtClean="0"/>
              <a:t>) y personas (</a:t>
            </a:r>
            <a:r>
              <a:rPr lang="es-ES_tradnl" sz="4000" dirty="0" err="1" smtClean="0"/>
              <a:t>ihmisiä</a:t>
            </a:r>
            <a:r>
              <a:rPr lang="es-ES_tradnl" sz="4000" dirty="0" smtClean="0"/>
              <a:t>). A veces en finés se usa </a:t>
            </a:r>
            <a:r>
              <a:rPr lang="es-ES_tradnl" sz="4000" i="1" dirty="0" err="1" smtClean="0"/>
              <a:t>yksi</a:t>
            </a:r>
            <a:r>
              <a:rPr lang="es-ES_tradnl" sz="4000" i="1" dirty="0" smtClean="0"/>
              <a:t>, </a:t>
            </a:r>
            <a:r>
              <a:rPr lang="es-ES_tradnl" sz="4000" i="1" dirty="0" err="1" smtClean="0"/>
              <a:t>eräs</a:t>
            </a:r>
            <a:r>
              <a:rPr lang="es-ES_tradnl" sz="4000" i="1" dirty="0" smtClean="0"/>
              <a:t>, </a:t>
            </a:r>
            <a:r>
              <a:rPr lang="es-ES_tradnl" sz="4000" i="1" dirty="0" err="1" smtClean="0"/>
              <a:t>joku</a:t>
            </a:r>
            <a:r>
              <a:rPr lang="es-ES_tradnl" sz="4000" i="1" dirty="0" smtClean="0"/>
              <a:t>.</a:t>
            </a:r>
          </a:p>
          <a:p>
            <a:endParaRPr lang="es-ES_tradnl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s-ES_tradnl" sz="4000" dirty="0" smtClean="0"/>
              <a:t>Tengo </a:t>
            </a:r>
            <a:r>
              <a:rPr lang="es-ES_tradnl" sz="4000" b="1" dirty="0" smtClean="0"/>
              <a:t>un</a:t>
            </a:r>
            <a:r>
              <a:rPr lang="es-ES_tradnl" sz="4000" dirty="0" smtClean="0"/>
              <a:t> coche nuevo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s-ES_tradnl" sz="4000" dirty="0" smtClean="0"/>
              <a:t>Te llamó </a:t>
            </a:r>
            <a:r>
              <a:rPr lang="es-ES_tradnl" sz="4000" b="1" dirty="0" smtClean="0"/>
              <a:t>un</a:t>
            </a:r>
            <a:r>
              <a:rPr lang="es-ES_tradnl" sz="4000" dirty="0" smtClean="0"/>
              <a:t> hombre que parecía George </a:t>
            </a:r>
            <a:r>
              <a:rPr lang="es-ES_tradnl" sz="4000" dirty="0" err="1" smtClean="0"/>
              <a:t>Clooney</a:t>
            </a:r>
            <a:r>
              <a:rPr lang="es-ES_tradnl" sz="4000" dirty="0" smtClean="0"/>
              <a:t>  </a:t>
            </a:r>
            <a:r>
              <a:rPr lang="es-ES_tradnl" sz="4000" dirty="0" smtClean="0">
                <a:sym typeface="Wingdings" panose="05000000000000000000" pitchFamily="2" charset="2"/>
              </a:rPr>
              <a:t> “</a:t>
            </a:r>
            <a:r>
              <a:rPr lang="es-ES_tradnl" sz="4000" dirty="0" err="1" smtClean="0">
                <a:sym typeface="Wingdings" panose="05000000000000000000" pitchFamily="2" charset="2"/>
              </a:rPr>
              <a:t>joku</a:t>
            </a:r>
            <a:r>
              <a:rPr lang="es-ES_tradnl" sz="4000" dirty="0" smtClean="0">
                <a:sym typeface="Wingdings" panose="05000000000000000000" pitchFamily="2" charset="2"/>
              </a:rPr>
              <a:t> mies </a:t>
            </a:r>
            <a:r>
              <a:rPr lang="es-ES_tradnl" sz="4000" dirty="0" err="1" smtClean="0">
                <a:sym typeface="Wingdings" panose="05000000000000000000" pitchFamily="2" charset="2"/>
              </a:rPr>
              <a:t>soitti</a:t>
            </a:r>
            <a:r>
              <a:rPr lang="es-ES_tradnl" sz="4000" dirty="0" smtClean="0">
                <a:sym typeface="Wingdings" panose="05000000000000000000" pitchFamily="2" charset="2"/>
              </a:rPr>
              <a:t>”</a:t>
            </a:r>
            <a:endParaRPr lang="es-ES_tradnl" sz="4000" dirty="0"/>
          </a:p>
        </p:txBody>
      </p:sp>
    </p:spTree>
    <p:extLst>
      <p:ext uri="{BB962C8B-B14F-4D97-AF65-F5344CB8AC3E}">
        <p14:creationId xmlns:p14="http://schemas.microsoft.com/office/powerpoint/2010/main" val="1092097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655</TotalTime>
  <Words>1114</Words>
  <Application>Microsoft Office PowerPoint</Application>
  <PresentationFormat>On-screen Show (4:3)</PresentationFormat>
  <Paragraphs>199</Paragraphs>
  <Slides>26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Uso del ARTÍCULO en español</vt:lpstr>
      <vt:lpstr>ARTÍCULOS DETERMINADOS  Singular                     EL       LA      Plural                     LOS    LAS Neutro LO   ARTÍCULOS INDETERMINADOS  Singular              UN        UNA      Plural               UNOS   UNAS </vt:lpstr>
      <vt:lpstr>PowerPoint Presentation</vt:lpstr>
      <vt:lpstr>   A+ EL  AL  Vamos al teatro   DE + EL  DEL  El bolígrafo del profesor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Uso del ARTÍCULO en español</vt:lpstr>
    </vt:vector>
  </TitlesOfParts>
  <Company>University of Jyväskylä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Uso del ARTÍCULO en español</dc:title>
  <dc:creator>Lopez Sanchez Miguel</dc:creator>
  <cp:lastModifiedBy>Lopez Sanchez Miguel</cp:lastModifiedBy>
  <cp:revision>34</cp:revision>
  <dcterms:created xsi:type="dcterms:W3CDTF">2015-06-16T10:58:41Z</dcterms:created>
  <dcterms:modified xsi:type="dcterms:W3CDTF">2015-06-17T14:51:12Z</dcterms:modified>
</cp:coreProperties>
</file>