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9" r:id="rId3"/>
    <p:sldId id="262" r:id="rId4"/>
    <p:sldId id="272" r:id="rId5"/>
    <p:sldId id="271" r:id="rId6"/>
    <p:sldId id="265" r:id="rId7"/>
    <p:sldId id="266" r:id="rId8"/>
    <p:sldId id="273" r:id="rId9"/>
    <p:sldId id="274" r:id="rId10"/>
    <p:sldId id="275" r:id="rId11"/>
    <p:sldId id="268" r:id="rId12"/>
    <p:sldId id="257" r:id="rId13"/>
    <p:sldId id="258" r:id="rId14"/>
    <p:sldId id="259" r:id="rId15"/>
    <p:sldId id="260" r:id="rId16"/>
    <p:sldId id="276" r:id="rId1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533E-FF79-4C42-970F-AB52292D12F2}" type="datetimeFigureOut">
              <a:rPr lang="fi-FI" smtClean="0"/>
              <a:t>16.1.2021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176A-DF1E-42C4-9117-C8B46C39ED2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533E-FF79-4C42-970F-AB52292D12F2}" type="datetimeFigureOut">
              <a:rPr lang="fi-FI" smtClean="0"/>
              <a:t>16.1.2021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176A-DF1E-42C4-9117-C8B46C39ED2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533E-FF79-4C42-970F-AB52292D12F2}" type="datetimeFigureOut">
              <a:rPr lang="fi-FI" smtClean="0"/>
              <a:t>16.1.2021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176A-DF1E-42C4-9117-C8B46C39ED2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533E-FF79-4C42-970F-AB52292D12F2}" type="datetimeFigureOut">
              <a:rPr lang="fi-FI" smtClean="0"/>
              <a:t>16.1.2021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176A-DF1E-42C4-9117-C8B46C39ED2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533E-FF79-4C42-970F-AB52292D12F2}" type="datetimeFigureOut">
              <a:rPr lang="fi-FI" smtClean="0"/>
              <a:t>16.1.2021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176A-DF1E-42C4-9117-C8B46C39ED2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533E-FF79-4C42-970F-AB52292D12F2}" type="datetimeFigureOut">
              <a:rPr lang="fi-FI" smtClean="0"/>
              <a:t>16.1.2021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176A-DF1E-42C4-9117-C8B46C39ED2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533E-FF79-4C42-970F-AB52292D12F2}" type="datetimeFigureOut">
              <a:rPr lang="fi-FI" smtClean="0"/>
              <a:t>16.1.2021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176A-DF1E-42C4-9117-C8B46C39ED2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533E-FF79-4C42-970F-AB52292D12F2}" type="datetimeFigureOut">
              <a:rPr lang="fi-FI" smtClean="0"/>
              <a:t>16.1.2021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176A-DF1E-42C4-9117-C8B46C39ED2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533E-FF79-4C42-970F-AB52292D12F2}" type="datetimeFigureOut">
              <a:rPr lang="fi-FI" smtClean="0"/>
              <a:t>16.1.2021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176A-DF1E-42C4-9117-C8B46C39ED2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533E-FF79-4C42-970F-AB52292D12F2}" type="datetimeFigureOut">
              <a:rPr lang="fi-FI" smtClean="0"/>
              <a:t>16.1.2021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176A-DF1E-42C4-9117-C8B46C39ED2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533E-FF79-4C42-970F-AB52292D12F2}" type="datetimeFigureOut">
              <a:rPr lang="fi-FI" smtClean="0"/>
              <a:t>16.1.2021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176A-DF1E-42C4-9117-C8B46C39ED2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F533E-FF79-4C42-970F-AB52292D12F2}" type="datetimeFigureOut">
              <a:rPr lang="fi-FI" smtClean="0"/>
              <a:t>16.1.2021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6176A-DF1E-42C4-9117-C8B46C39ED25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u7EQ3MeTf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portal.santandertrade.com/analizar-mercados/mexico/cifras-comercio-exterior" TargetMode="External"/><Relationship Id="rId2" Type="http://schemas.openxmlformats.org/officeDocument/2006/relationships/hyperlink" Target="https://santandertrade.com/es/portal/analizar-mercados/mexico/politica-y-economi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mbfinmexico" TargetMode="External"/><Relationship Id="rId2" Type="http://schemas.openxmlformats.org/officeDocument/2006/relationships/hyperlink" Target="https://www.facebook.com/embfinlandia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://www.finlandia.org.mx/public/Default.aspx?culture=fi-FI&amp;contentlan=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-latam.com/blog/articulos-centrales/pulso-de-la-industria-automotriz-en-mexico" TargetMode="External"/><Relationship Id="rId2" Type="http://schemas.openxmlformats.org/officeDocument/2006/relationships/hyperlink" Target="https://www.informador.mx/seccion/economia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orldstopexports.com/beer-exports-by-country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forbes.com/profile/carlos-slim-helu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ferralcandy.com/blog/absolut-vodka-marketing-strategy/" TargetMode="External"/><Relationship Id="rId2" Type="http://schemas.openxmlformats.org/officeDocument/2006/relationships/hyperlink" Target="https://www.businessinsider.com/the-21-best-absolut-ads-2013-12?r=US&amp;IR=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//upload.wikimedia.org/wikipedia/commons/8/85/Mexico_1835-1846_administrative_map-es.sv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3519B56-B5B2-483A-83B6-F2FC547576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19094"/>
            <a:ext cx="9144000" cy="6741358"/>
          </a:xfrm>
          <a:prstGeom prst="rect">
            <a:avLst/>
          </a:prstGeom>
          <a:noFill/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04BDA6BE-B631-482B-B230-073BD92776C7}"/>
              </a:ext>
            </a:extLst>
          </p:cNvPr>
          <p:cNvSpPr txBox="1"/>
          <p:nvPr/>
        </p:nvSpPr>
        <p:spPr>
          <a:xfrm>
            <a:off x="827584" y="5733256"/>
            <a:ext cx="3130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hlinkClick r:id="rId3"/>
              </a:rPr>
              <a:t>https://youtu.be/uu7EQ3MeTfI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445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307" y="692696"/>
            <a:ext cx="3973425" cy="504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44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704" y="2492897"/>
            <a:ext cx="5400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es-ES" b="1" cap="all" dirty="0"/>
              <a:t>                 MÉXICO: POLÍTICA Y ECONOMÍA</a:t>
            </a:r>
          </a:p>
          <a:p>
            <a:endParaRPr lang="fi-FI" dirty="0"/>
          </a:p>
          <a:p>
            <a:r>
              <a:rPr lang="fi-FI" dirty="0">
                <a:hlinkClick r:id="rId2"/>
              </a:rPr>
              <a:t>https://santandertrade.com/es/portal/analizar-mercados/mexico/politica-y-economia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es-ES" b="1" cap="all" dirty="0"/>
              <a:t>       CIFRAS DEL COMERCIO EXTERIOR EN MÉXICO</a:t>
            </a:r>
          </a:p>
          <a:p>
            <a:endParaRPr lang="es-ES" b="1" cap="all" dirty="0"/>
          </a:p>
          <a:p>
            <a:r>
              <a:rPr lang="fi-FI" dirty="0">
                <a:hlinkClick r:id="rId3"/>
              </a:rPr>
              <a:t>https://es.portal.santandertrade.com/analizar-mercados/mexico/cifras-comercio-exterior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4664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2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1187624" y="404664"/>
            <a:ext cx="54710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 err="1"/>
              <a:t>Embajadas</a:t>
            </a:r>
            <a:r>
              <a:rPr lang="fi-FI" b="1" dirty="0"/>
              <a:t>, </a:t>
            </a:r>
            <a:r>
              <a:rPr lang="fi-FI" b="1" dirty="0" err="1"/>
              <a:t>etc</a:t>
            </a:r>
            <a:endParaRPr lang="fi-FI" b="1" dirty="0"/>
          </a:p>
          <a:p>
            <a:endParaRPr lang="fi-FI" dirty="0">
              <a:hlinkClick r:id="rId2"/>
            </a:endParaRPr>
          </a:p>
          <a:p>
            <a:r>
              <a:rPr lang="fi-FI" dirty="0">
                <a:hlinkClick r:id="rId2"/>
              </a:rPr>
              <a:t>https://www.facebook.com/embfinlandia/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1187624" y="1556792"/>
            <a:ext cx="5084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https://twitter.com/embfinmexico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Suorakulmio 4"/>
          <p:cNvSpPr/>
          <p:nvPr/>
        </p:nvSpPr>
        <p:spPr>
          <a:xfrm>
            <a:off x="1259632" y="2132856"/>
            <a:ext cx="5256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hlinkClick r:id="rId4"/>
              </a:rPr>
              <a:t>http://www.finlandia.org.mx/public/Default.aspx?culture=fi-FI&amp;contentlan=1</a:t>
            </a:r>
            <a:endParaRPr lang="fi-FI" dirty="0"/>
          </a:p>
          <a:p>
            <a:endParaRPr lang="fi-FI" dirty="0"/>
          </a:p>
        </p:txBody>
      </p:sp>
      <p:pic>
        <p:nvPicPr>
          <p:cNvPr id="1026" name="Picture 2" descr="https://pbs.twimg.com/profile_images/2478746852/k6xrbl9onewyl651d7ea_400x4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780928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79512" y="548681"/>
            <a:ext cx="6678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u="sng" dirty="0">
              <a:hlinkClick r:id="rId2"/>
            </a:endParaRPr>
          </a:p>
          <a:p>
            <a:r>
              <a:rPr lang="fi-FI" dirty="0"/>
              <a:t>Un </a:t>
            </a:r>
            <a:r>
              <a:rPr lang="fi-FI" dirty="0" err="1"/>
              <a:t>diario</a:t>
            </a:r>
            <a:endParaRPr lang="fi-FI" dirty="0"/>
          </a:p>
          <a:p>
            <a:endParaRPr lang="fi-FI" dirty="0">
              <a:hlinkClick r:id="rId2"/>
            </a:endParaRPr>
          </a:p>
          <a:p>
            <a:r>
              <a:rPr lang="fi-FI" dirty="0">
                <a:hlinkClick r:id="rId2"/>
              </a:rPr>
              <a:t>https://www.informador.mx/seccion/economia/</a:t>
            </a:r>
            <a:endParaRPr lang="fi-FI" dirty="0"/>
          </a:p>
          <a:p>
            <a:endParaRPr lang="fi-FI" dirty="0"/>
          </a:p>
        </p:txBody>
      </p:sp>
      <p:sp>
        <p:nvSpPr>
          <p:cNvPr id="3" name="Suorakulmio 2"/>
          <p:cNvSpPr/>
          <p:nvPr/>
        </p:nvSpPr>
        <p:spPr>
          <a:xfrm>
            <a:off x="179512" y="2204864"/>
            <a:ext cx="66784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dirty="0"/>
          </a:p>
          <a:p>
            <a:r>
              <a:rPr lang="fi-FI" dirty="0" err="1"/>
              <a:t>Caso</a:t>
            </a:r>
            <a:r>
              <a:rPr lang="fi-FI" dirty="0"/>
              <a:t>: </a:t>
            </a:r>
            <a:r>
              <a:rPr lang="fi-FI" dirty="0" err="1"/>
              <a:t>Industria</a:t>
            </a:r>
            <a:r>
              <a:rPr lang="fi-FI" dirty="0"/>
              <a:t> </a:t>
            </a:r>
            <a:r>
              <a:rPr lang="fi-FI" dirty="0" err="1"/>
              <a:t>automotriz</a:t>
            </a:r>
            <a:endParaRPr lang="fi-FI" dirty="0"/>
          </a:p>
          <a:p>
            <a:endParaRPr lang="fi-FI" dirty="0"/>
          </a:p>
          <a:p>
            <a:r>
              <a:rPr lang="fi-FI" dirty="0">
                <a:hlinkClick r:id="rId3"/>
              </a:rPr>
              <a:t>http://www.il-latam.com/blog/articulos-centrales/pulso-de-la-industria-automotriz-en-mexico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 err="1"/>
              <a:t>Cerveza</a:t>
            </a:r>
            <a:endParaRPr lang="fi-FI" dirty="0"/>
          </a:p>
          <a:p>
            <a:endParaRPr lang="fi-FI" dirty="0"/>
          </a:p>
          <a:p>
            <a:r>
              <a:rPr lang="fi-FI" dirty="0">
                <a:hlinkClick r:id="rId4"/>
              </a:rPr>
              <a:t>http://www.worldstopexports.com/beer-exports-by-country/</a:t>
            </a:r>
            <a:endParaRPr lang="fi-FI" dirty="0"/>
          </a:p>
          <a:p>
            <a:endParaRPr lang="fi-FI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fcpablog.com/storage/pemex-logo1.jpg?__SQUARESPACE_CACHEVERSION=13754022067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78" y="344550"/>
            <a:ext cx="7877738" cy="574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251520" y="836713"/>
            <a:ext cx="660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hlinkClick r:id="rId2"/>
              </a:rPr>
              <a:t>https://www.forbes.com/profile/carlos-slim-helu/</a:t>
            </a:r>
            <a:endParaRPr lang="fi-FI" dirty="0"/>
          </a:p>
          <a:p>
            <a:endParaRPr lang="fi-FI" dirty="0"/>
          </a:p>
        </p:txBody>
      </p:sp>
      <p:pic>
        <p:nvPicPr>
          <p:cNvPr id="15361" name="Picture 1" descr="https://specials-images.forbesimg.com/imageserve/58cb037d4bbe6f0e5588c0bb/416x416.jpg?background=000000&amp;cropX1=188&amp;cropX2=744&amp;cropY1=271&amp;cropY2=8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706" y="404664"/>
            <a:ext cx="2729726" cy="2736304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-4890075"/>
            <a:ext cx="8285254" cy="102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85660" tIns="171396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3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i-FI" sz="3000" b="1" dirty="0">
              <a:solidFill>
                <a:srgbClr val="000000"/>
              </a:solidFill>
              <a:latin typeface="Noto Sans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3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i-FI" sz="3000" b="1" dirty="0">
              <a:solidFill>
                <a:srgbClr val="000000"/>
              </a:solidFill>
              <a:latin typeface="Noto Sans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3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i-FI" sz="3000" b="1" dirty="0">
              <a:solidFill>
                <a:srgbClr val="000000"/>
              </a:solidFill>
              <a:latin typeface="Noto Sans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3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i-FI" sz="3000" b="1" dirty="0">
              <a:solidFill>
                <a:srgbClr val="000000"/>
              </a:solidFill>
              <a:latin typeface="Noto Sans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3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i-FI" sz="3000" b="1" dirty="0">
              <a:solidFill>
                <a:srgbClr val="000000"/>
              </a:solidFill>
              <a:latin typeface="Noto Sans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3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i-FI" sz="3000" b="1" dirty="0">
              <a:solidFill>
                <a:srgbClr val="000000"/>
              </a:solidFill>
              <a:latin typeface="Noto Sans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3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i-FI" sz="3000" b="1" dirty="0">
              <a:solidFill>
                <a:srgbClr val="000000"/>
              </a:solidFill>
              <a:latin typeface="Noto Sans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3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i-FI" sz="3000" b="1" dirty="0">
              <a:solidFill>
                <a:srgbClr val="000000"/>
              </a:solidFill>
              <a:latin typeface="Noto Sans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oto Sans"/>
                <a:cs typeface="Arial" pitchFamily="34" charset="0"/>
              </a:rPr>
              <a:t>Carlos </a:t>
            </a:r>
            <a:r>
              <a:rPr kumimoji="0" lang="fi-FI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Noto Sans"/>
                <a:cs typeface="Arial" pitchFamily="34" charset="0"/>
              </a:rPr>
              <a:t>Slim</a:t>
            </a:r>
            <a:r>
              <a:rPr kumimoji="0" lang="fi-FI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oto Sans"/>
                <a:cs typeface="Arial" pitchFamily="34" charset="0"/>
              </a:rPr>
              <a:t> </a:t>
            </a:r>
            <a:r>
              <a:rPr kumimoji="0" lang="fi-FI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Noto Sans"/>
                <a:cs typeface="Arial" pitchFamily="34" charset="0"/>
              </a:rPr>
              <a:t>Helu</a:t>
            </a:r>
            <a:r>
              <a:rPr kumimoji="0" lang="fi-FI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oto Sans"/>
                <a:cs typeface="Arial" pitchFamily="34" charset="0"/>
              </a:rPr>
              <a:t> &amp; </a:t>
            </a:r>
            <a:r>
              <a:rPr kumimoji="0" lang="fi-FI" sz="3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Noto Sans"/>
                <a:cs typeface="Arial" pitchFamily="34" charset="0"/>
              </a:rPr>
              <a:t>family</a:t>
            </a:r>
            <a:endParaRPr kumimoji="0" lang="fi-FI" sz="3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Noto Sans"/>
                <a:cs typeface="Arial" pitchFamily="34" charset="0"/>
              </a:rPr>
              <a:t>Honorary</a:t>
            </a:r>
            <a:r>
              <a:rPr kumimoji="0" lang="fi-FI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oto Sans"/>
                <a:cs typeface="Arial" pitchFamily="34" charset="0"/>
              </a:rPr>
              <a:t> </a:t>
            </a:r>
            <a:r>
              <a:rPr kumimoji="0" lang="fi-FI" sz="1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Noto Sans"/>
                <a:cs typeface="Arial" pitchFamily="34" charset="0"/>
              </a:rPr>
              <a:t>Chairman</a:t>
            </a:r>
            <a:r>
              <a:rPr kumimoji="0" lang="fi-FI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oto Sans"/>
                <a:cs typeface="Arial" pitchFamily="34" charset="0"/>
              </a:rPr>
              <a:t>, </a:t>
            </a:r>
            <a:r>
              <a:rPr kumimoji="0" lang="fi-FI" sz="1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Noto Sans"/>
                <a:cs typeface="Arial" pitchFamily="34" charset="0"/>
              </a:rPr>
              <a:t>América</a:t>
            </a:r>
            <a:r>
              <a:rPr kumimoji="0" lang="fi-FI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oto Sans"/>
                <a:cs typeface="Arial" pitchFamily="34" charset="0"/>
              </a:rPr>
              <a:t> </a:t>
            </a:r>
            <a:r>
              <a:rPr kumimoji="0" lang="fi-FI" sz="1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Noto Sans"/>
                <a:cs typeface="Arial" pitchFamily="34" charset="0"/>
              </a:rPr>
              <a:t>Móvil</a:t>
            </a:r>
            <a:endParaRPr kumimoji="0" lang="fi-FI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oto Sans"/>
                <a:cs typeface="Arial" pitchFamily="34" charset="0"/>
              </a:rPr>
              <a:t>$67.4 B </a:t>
            </a:r>
            <a:endParaRPr kumimoji="0" lang="fi-FI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Mexico's</a:t>
            </a: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fi-FI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richest</a:t>
            </a: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fi-FI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man</a:t>
            </a: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, Carlos </a:t>
            </a:r>
            <a:r>
              <a:rPr kumimoji="0" lang="fi-FI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Slim</a:t>
            </a: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and </a:t>
            </a:r>
            <a:r>
              <a:rPr kumimoji="0" lang="fi-FI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his</a:t>
            </a: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fi-FI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family</a:t>
            </a: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fi-FI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control</a:t>
            </a: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America </a:t>
            </a:r>
            <a:r>
              <a:rPr kumimoji="0" lang="fi-FI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Movil</a:t>
            </a: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kumimoji="0" lang="fi-FI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Latin</a:t>
            </a: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fi-FI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America's</a:t>
            </a: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i-FI" sz="15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kumimoji="0" lang="fi-FI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biggest</a:t>
            </a: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mobile </a:t>
            </a:r>
            <a:r>
              <a:rPr kumimoji="0" lang="fi-FI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telecom</a:t>
            </a: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fi-FI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firm</a:t>
            </a: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With</a:t>
            </a: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fi-FI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foreign</a:t>
            </a: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fi-FI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telecom</a:t>
            </a: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fi-FI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partners</a:t>
            </a: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kumimoji="0" lang="fi-FI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Slim</a:t>
            </a: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fi-FI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bought</a:t>
            </a: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a </a:t>
            </a:r>
            <a:r>
              <a:rPr kumimoji="0" lang="fi-FI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stake</a:t>
            </a: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in </a:t>
            </a:r>
            <a:r>
              <a:rPr kumimoji="0" lang="fi-FI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Telmex</a:t>
            </a: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kumimoji="0" lang="fi-FI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Mexico's</a:t>
            </a: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fi-FI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only</a:t>
            </a: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fi-FI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phone</a:t>
            </a: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fi-FI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company</a:t>
            </a: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, in 1990.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He </a:t>
            </a:r>
            <a:r>
              <a:rPr kumimoji="0" lang="fi-FI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also</a:t>
            </a: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fi-FI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owns</a:t>
            </a: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fi-FI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stakes</a:t>
            </a: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in </a:t>
            </a:r>
            <a:r>
              <a:rPr kumimoji="0" lang="fi-FI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Mexican</a:t>
            </a: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fi-FI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construction</a:t>
            </a: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kumimoji="0" lang="fi-FI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consumer</a:t>
            </a: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fi-FI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goods</a:t>
            </a: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kumimoji="0" lang="fi-FI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mining</a:t>
            </a: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and </a:t>
            </a:r>
            <a:r>
              <a:rPr kumimoji="0" lang="fi-FI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real</a:t>
            </a: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fi-FI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estate</a:t>
            </a: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fi-FI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companies</a:t>
            </a: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i-FI" sz="15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a</a:t>
            </a:r>
            <a:r>
              <a:rPr kumimoji="0" lang="fi-FI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nd 17% of The New York Times.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1115616" y="5589240"/>
            <a:ext cx="4896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https://www.entrepreneur.com/article/334005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3573016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dirty="0">
              <a:hlinkClick r:id="rId2"/>
            </a:endParaRPr>
          </a:p>
          <a:p>
            <a:endParaRPr lang="fi-FI" dirty="0">
              <a:hlinkClick r:id="rId2"/>
            </a:endParaRPr>
          </a:p>
          <a:p>
            <a:r>
              <a:rPr lang="fi-FI" dirty="0">
                <a:hlinkClick r:id="rId2"/>
              </a:rPr>
              <a:t>https://www.businessinsider.com/the-21-best-absolut-ads-2013-12?r=US&amp;IR=T</a:t>
            </a:r>
            <a:endParaRPr lang="fi-FI" dirty="0"/>
          </a:p>
          <a:p>
            <a:endParaRPr lang="fi-FI" dirty="0"/>
          </a:p>
          <a:p>
            <a:r>
              <a:rPr lang="fi-FI" dirty="0">
                <a:hlinkClick r:id="rId3"/>
              </a:rPr>
              <a:t>https://www.referralcandy.com/blog/absolut-vodka-marketing-strategy/</a:t>
            </a:r>
            <a:endParaRPr lang="fi-FI" dirty="0"/>
          </a:p>
          <a:p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92696"/>
            <a:ext cx="52387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2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2" y="0"/>
            <a:ext cx="8032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91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3.bp.blogspot.com/-3iGMjunNjMk/TVNGVsvijII/AAAAAAAAIFs/OhyQgulJFQo/s1600/Mapa+politico+de+Mexi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77813"/>
            <a:ext cx="8215312" cy="616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17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86212"/>
            <a:ext cx="3312368" cy="373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coleccionistadecervezas.files.wordpress.com/2010/02/cerveza-sol.jpg?w=6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6672"/>
            <a:ext cx="1789471" cy="268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mpoliticalreport.com/wp-content/uploads/2015/01/marijua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9228"/>
            <a:ext cx="3168352" cy="261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unionjalisco.mx/sites/default/files/tequila%20buen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58530"/>
            <a:ext cx="3960440" cy="288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recetasdecocinadesergio.com/wp-content/uploads/2014/04/hacer-jalape%C3%B1os-rellenos-ques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9228"/>
            <a:ext cx="2756508" cy="221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49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af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739775"/>
            <a:ext cx="78946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cbc.ca/news/background/summitofamericas/gfx/nafta-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9400" y="1666875"/>
            <a:ext cx="6262688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124075" y="765175"/>
            <a:ext cx="51847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orth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merican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rade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greement </a:t>
            </a:r>
            <a:endParaRPr lang="fi-FI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ONTERAS ESTADOS UNIDOS-MÉX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715" y="1052736"/>
            <a:ext cx="8111922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1635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rchivo:Mexico 1835-1846 administrative map-es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04664"/>
            <a:ext cx="622935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0093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272</Words>
  <Application>Microsoft Office PowerPoint</Application>
  <PresentationFormat>Näytössä katseltava diaesitys (4:3)</PresentationFormat>
  <Paragraphs>65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Calibri</vt:lpstr>
      <vt:lpstr>Noto Sans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OMISTAJA</dc:creator>
  <cp:lastModifiedBy>OMISTAJA</cp:lastModifiedBy>
  <cp:revision>2</cp:revision>
  <dcterms:created xsi:type="dcterms:W3CDTF">2021-01-16T21:00:05Z</dcterms:created>
  <dcterms:modified xsi:type="dcterms:W3CDTF">2021-01-16T22:30:24Z</dcterms:modified>
</cp:coreProperties>
</file>