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8" r:id="rId5"/>
    <p:sldId id="259" r:id="rId6"/>
    <p:sldId id="261" r:id="rId7"/>
    <p:sldId id="264" r:id="rId8"/>
    <p:sldId id="260" r:id="rId9"/>
    <p:sldId id="257" r:id="rId10"/>
    <p:sldId id="263" r:id="rId11"/>
    <p:sldId id="262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E31"/>
    <a:srgbClr val="F15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48" y="84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2.2.2021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8848" y1="17383" x2="68848" y2="17383"/>
                        <a14:foregroundMark x1="46875" y1="56641" x2="46875" y2="56641"/>
                        <a14:foregroundMark x1="73633" y1="59766" x2="73633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64" y="5743644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2.2.2021</a:t>
            </a:fld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8848" y1="17383" x2="68848" y2="17383"/>
                        <a14:foregroundMark x1="46875" y1="56641" x2="46875" y2="56641"/>
                        <a14:foregroundMark x1="73633" y1="59766" x2="73633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1146184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5B4D27AE-834E-AB48-9E8B-C427A60CD151}" type="datetime1">
              <a:rPr lang="fi-FI" smtClean="0"/>
              <a:t>2.2.2021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2.2.2021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70" y="5660212"/>
            <a:ext cx="1033434" cy="1033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80" r="5959" b="1154"/>
          <a:stretch/>
        </p:blipFill>
        <p:spPr>
          <a:xfrm>
            <a:off x="-5411" y="-4686"/>
            <a:ext cx="9149410" cy="6773410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2.2.2021</a:t>
            </a:fld>
            <a:endParaRPr lang="fi-FI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-5411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" r="27870"/>
          <a:stretch/>
        </p:blipFill>
        <p:spPr>
          <a:xfrm>
            <a:off x="2456803" y="10820"/>
            <a:ext cx="6687197" cy="6576393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2.2.2021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2.2.2021</a:t>
            </a:fld>
            <a:endParaRPr lang="fi-FI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24168" r="59" b="-775"/>
          <a:stretch/>
        </p:blipFill>
        <p:spPr>
          <a:xfrm>
            <a:off x="0" y="5410"/>
            <a:ext cx="9144000" cy="4815859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2.2.2021</a:t>
            </a:fld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b="16329"/>
          <a:stretch/>
        </p:blipFill>
        <p:spPr>
          <a:xfrm>
            <a:off x="0" y="10821"/>
            <a:ext cx="9144000" cy="4333183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2.2.2021</a:t>
            </a:fld>
            <a:endParaRPr lang="fi-FI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0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3" r:id="rId2"/>
    <p:sldLayoutId id="2147483703" r:id="rId3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2.2.2021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8848" y1="17383" x2="68848" y2="17383"/>
                        <a14:foregroundMark x1="46875" y1="56641" x2="46875" y2="56641"/>
                        <a14:foregroundMark x1="73633" y1="59766" x2="73633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6" y="1146184"/>
            <a:ext cx="1033434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50" r:id="rId2"/>
    <p:sldLayoutId id="2147483752" r:id="rId3"/>
    <p:sldLayoutId id="2147483717" r:id="rId4"/>
    <p:sldLayoutId id="2147483651" r:id="rId5"/>
    <p:sldLayoutId id="2147483722" r:id="rId6"/>
    <p:sldLayoutId id="2147483718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9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0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3B7846E-1148-6540-8CDC-0575AAF89067}" type="datetime1">
              <a:rPr lang="fi-FI" smtClean="0"/>
              <a:t>2.2.2021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ms4aHX1T2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ura.fi/ilmiot/tarinat/flu-tadin-tarina-chilen-levottomuuksista-viela-nykyaankin-tahtoisin-luoda-siltoja-chilen-ja-suomen-valille/" TargetMode="External"/><Relationship Id="rId2" Type="http://schemas.openxmlformats.org/officeDocument/2006/relationships/hyperlink" Target="https://seura.fi/author/asauth-user-9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ux7Km8ZFHPc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mblr.com/embed/clickthrough/uW-mzuWMo0xwirUecCFt3A/141207674930/tumblelog?url=https%3A%2F%2Fmapsontheweb.zoom-maps.com%2F&amp;refUrl=https%3A%2F%2Fwww.t13.cl%2Fnoticia%2Ftendencias%2Fcultura%2FCuan-largo-es-Chile-Mapa-pone-en-perspectiva-su-increible-extension&amp;isAMP=fals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antandertrade.com/es/portal/analizar-mercados/chile/cifras-comercio-exterior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nco.santander.cl/estudios/panorama-economico/detalles/vision-2021-local" TargetMode="External"/><Relationship Id="rId2" Type="http://schemas.openxmlformats.org/officeDocument/2006/relationships/hyperlink" Target="https://banco.santander.cl/estudios/panorama-economico/detalles/vision-2021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44F1A0-1284-4873-93E8-96096BA58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>
                <a:solidFill>
                  <a:srgbClr val="EB3E31"/>
                </a:solidFill>
              </a:rPr>
              <a:t>¿Qué hacemos con Chile?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02965B-3E64-49ED-9FD3-FE2655858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539932"/>
            <a:ext cx="7732889" cy="875930"/>
          </a:xfrm>
        </p:spPr>
        <p:txBody>
          <a:bodyPr>
            <a:normAutofit fontScale="85000" lnSpcReduction="20000"/>
          </a:bodyPr>
          <a:lstStyle/>
          <a:p>
            <a:r>
              <a:rPr lang="es-419" dirty="0">
                <a:solidFill>
                  <a:schemeClr val="tx1"/>
                </a:solidFill>
              </a:rPr>
              <a:t>Miguel López</a:t>
            </a:r>
          </a:p>
          <a:p>
            <a:r>
              <a:rPr lang="es-419" dirty="0">
                <a:solidFill>
                  <a:schemeClr val="bg1">
                    <a:lumMod val="50000"/>
                  </a:schemeClr>
                </a:solidFill>
              </a:rPr>
              <a:t>ECONO 2021 </a:t>
            </a:r>
            <a:r>
              <a:rPr lang="es-419" dirty="0"/>
              <a:t>- </a:t>
            </a:r>
            <a:r>
              <a:rPr lang="es-ES" dirty="0"/>
              <a:t>Centro para la Comunicación Académica Multilingüe     		</a:t>
            </a:r>
            <a:endParaRPr lang="es-419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B21705-69F9-48DF-AD5A-D73DF9C9C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A00AAE3-9633-4461-A7E2-EE5DF936B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C06EE0E-5920-48BF-A118-74D2F7CA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2.2.2021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2E4E5F4-B7B4-44AC-864A-789630D0FA07}"/>
              </a:ext>
            </a:extLst>
          </p:cNvPr>
          <p:cNvSpPr txBox="1"/>
          <p:nvPr/>
        </p:nvSpPr>
        <p:spPr>
          <a:xfrm>
            <a:off x="801511" y="5283200"/>
            <a:ext cx="4089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Video: </a:t>
            </a:r>
            <a:r>
              <a:rPr lang="fi-FI" dirty="0">
                <a:hlinkClick r:id="rId2"/>
              </a:rPr>
              <a:t>https://youtu.be/2ms4aHX1T2Q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41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3C27448-B1AC-408B-BCC7-8DEF878E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chemeClr val="accent1"/>
                </a:solidFill>
              </a:rPr>
              <a:t>JYU. 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C3AE6B3-EA1D-49C9-BB7B-F4233192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fi-FI" sz="60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5904023-F007-4A9E-8C64-8A440FF7253E}"/>
              </a:ext>
            </a:extLst>
          </p:cNvPr>
          <p:cNvSpPr/>
          <p:nvPr/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300" b="1" i="0" kern="1200">
                <a:solidFill>
                  <a:schemeClr val="tx2"/>
                </a:solidFill>
                <a:latin typeface="Helvetica" pitchFamily="34" charset="0"/>
                <a:ea typeface="+mj-ea"/>
                <a:cs typeface="Helvetica"/>
              </a:rPr>
              <a:t>https://finlandabroad.fi/web/chl/team-finland-verkosto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127A837-D089-431D-B55C-914A9D45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77" y="1844699"/>
            <a:ext cx="5696445" cy="4557156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DE46E6-4861-431F-ACA8-C4CDA0AE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6629496-E812-CC43-9126-819AE9AD3245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2.2.2021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105155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F6ABE9C-98B5-4B11-B617-BE2C52FB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8F08A7E-0C26-415A-A006-EBC862E7E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DD62D4-E9CA-453C-A326-1D7348E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CA567B1-CE3C-4F52-8122-FB998E639FA9}"/>
              </a:ext>
            </a:extLst>
          </p:cNvPr>
          <p:cNvSpPr/>
          <p:nvPr/>
        </p:nvSpPr>
        <p:spPr>
          <a:xfrm>
            <a:off x="327377" y="1806222"/>
            <a:ext cx="7461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>
              <a:solidFill>
                <a:srgbClr val="F1563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F1563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Mikael Vehkaoja</a:t>
            </a:r>
            <a:r>
              <a:rPr lang="fi-FI" dirty="0"/>
              <a:t> (SEURA lehti)</a:t>
            </a:r>
          </a:p>
          <a:p>
            <a:r>
              <a:rPr lang="fi-FI" dirty="0"/>
              <a:t>Julkaisupäivämäärä 01.03.2020 </a:t>
            </a:r>
          </a:p>
          <a:p>
            <a:r>
              <a:rPr lang="fi-FI" b="1" dirty="0" err="1"/>
              <a:t>Flu</a:t>
            </a:r>
            <a:r>
              <a:rPr lang="fi-FI" b="1" dirty="0"/>
              <a:t>-tädin tarina Chilen levottomuuksista: ”Vielä nykyäänkin tahtoisin luoda siltoja Chilen ja Suomen välille”</a:t>
            </a:r>
          </a:p>
          <a:p>
            <a:endParaRPr lang="fi-FI" dirty="0">
              <a:hlinkClick r:id="rId3"/>
            </a:endParaRPr>
          </a:p>
          <a:p>
            <a:endParaRPr lang="fi-FI" dirty="0">
              <a:hlinkClick r:id="rId3"/>
            </a:endParaRPr>
          </a:p>
          <a:p>
            <a:r>
              <a:rPr lang="fi-FI" dirty="0">
                <a:hlinkClick r:id="rId3"/>
              </a:rPr>
              <a:t>https://seura.fi/ilmiot/tarinat/flu-tadin-tarina-chilen-levottomuuksista-viela-nykyaankin-tahtoisin-luoda-siltoja-chilen-ja-suomen-valille/</a:t>
            </a:r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3C259B0-147F-4BE3-86DD-6E175A95C236}"/>
              </a:ext>
            </a:extLst>
          </p:cNvPr>
          <p:cNvSpPr txBox="1"/>
          <p:nvPr/>
        </p:nvSpPr>
        <p:spPr>
          <a:xfrm>
            <a:off x="327377" y="1241777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>
                <a:solidFill>
                  <a:srgbClr val="7030A0"/>
                </a:solidFill>
              </a:rPr>
              <a:t>Lectura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cultural</a:t>
            </a:r>
            <a:r>
              <a:rPr lang="fi-FI" sz="2800" b="1" dirty="0">
                <a:solidFill>
                  <a:srgbClr val="7030A0"/>
                </a:solidFill>
              </a:rPr>
              <a:t>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72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28381DD-22E5-429B-B13D-3201F593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AE207DB-746C-4055-8531-833501B53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3E5022-1968-492C-BDBD-5AE2B076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0D3F0440-E998-4F97-BF44-C74263B82B1D}"/>
              </a:ext>
            </a:extLst>
          </p:cNvPr>
          <p:cNvSpPr/>
          <p:nvPr/>
        </p:nvSpPr>
        <p:spPr>
          <a:xfrm>
            <a:off x="677333" y="1072444"/>
            <a:ext cx="714586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</a:rPr>
              <a:t>Reflexión:</a:t>
            </a:r>
          </a:p>
          <a:p>
            <a:endParaRPr lang="es-ES" b="1" dirty="0"/>
          </a:p>
          <a:p>
            <a:r>
              <a:rPr lang="es-ES" sz="2400" b="1" dirty="0"/>
              <a:t>El cultivo del aguacate seca la zona central de Chile y amenaza sus comunidades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https://youtu.be/ux7Km8ZFHPc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2A02FB6-1B03-4E4F-AB2D-20200B98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17" y="3521108"/>
            <a:ext cx="3997806" cy="26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5DF45B-A698-416F-AF0F-5C7F032E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1322B55-CE16-463F-9592-2A8BB7C55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370536-DE21-4C7D-873E-574E5303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pic>
        <p:nvPicPr>
          <p:cNvPr id="1026" name="Picture 2" descr="Mapa de Chile para preparar tu viaje a Chile de la forma más sencilla.">
            <a:extLst>
              <a:ext uri="{FF2B5EF4-FFF2-40B4-BE49-F238E27FC236}">
                <a16:creationId xmlns:a16="http://schemas.microsoft.com/office/drawing/2014/main" id="{0C1A7898-576C-44E2-BC03-927EA412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0"/>
            <a:ext cx="6618817" cy="65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6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E0EFF92-13F4-4C59-BDF5-6AC99136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2CF1-7C70-478F-9710-8886B116E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18112A-AF25-48DB-A00E-92F93EE8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9F3D09-E387-4E11-A81C-62DC818E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11"/>
            <a:ext cx="7743139" cy="47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1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01BF611-9778-4DA3-B36A-1A02083D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7E92011-B5C3-4A07-8FE3-7DE8ACD60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7E9ACF-2D78-485F-A06C-7AEAF529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877BC59-841D-4A72-8FA3-D70B1042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594"/>
            <a:ext cx="9144000" cy="30861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14D5319-105A-42A0-A08B-67EF15D169AD}"/>
              </a:ext>
            </a:extLst>
          </p:cNvPr>
          <p:cNvSpPr txBox="1"/>
          <p:nvPr/>
        </p:nvSpPr>
        <p:spPr>
          <a:xfrm>
            <a:off x="869244" y="5825067"/>
            <a:ext cx="398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hlinkClick r:id="rId3"/>
              </a:rPr>
              <a:t>Fuente</a:t>
            </a:r>
            <a:r>
              <a:rPr lang="fi-FI" dirty="0">
                <a:hlinkClick r:id="rId3"/>
              </a:rPr>
              <a:t>: </a:t>
            </a:r>
            <a:r>
              <a:rPr lang="fi-FI" dirty="0" err="1">
                <a:hlinkClick r:id="rId3"/>
              </a:rPr>
              <a:t>mapsontheweb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864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8558F39-BCE9-4094-A320-BE1E6014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01EAF48-0D02-480F-B540-9FE2280F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9E52AB-2A35-4434-AD1A-E269AF9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5584785-0886-4E9E-A970-0823AFFB4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12123"/>
              </p:ext>
            </p:extLst>
          </p:nvPr>
        </p:nvGraphicFramePr>
        <p:xfrm>
          <a:off x="293511" y="646332"/>
          <a:ext cx="6784622" cy="5611941"/>
        </p:xfrm>
        <a:graphic>
          <a:graphicData uri="http://schemas.openxmlformats.org/drawingml/2006/table">
            <a:tbl>
              <a:tblPr/>
              <a:tblGrid>
                <a:gridCol w="3392311">
                  <a:extLst>
                    <a:ext uri="{9D8B030D-6E8A-4147-A177-3AD203B41FA5}">
                      <a16:colId xmlns:a16="http://schemas.microsoft.com/office/drawing/2014/main" val="2679650277"/>
                    </a:ext>
                  </a:extLst>
                </a:gridCol>
                <a:gridCol w="3392311">
                  <a:extLst>
                    <a:ext uri="{9D8B030D-6E8A-4147-A177-3AD203B41FA5}">
                      <a16:colId xmlns:a16="http://schemas.microsoft.com/office/drawing/2014/main" val="3504894744"/>
                    </a:ext>
                  </a:extLst>
                </a:gridCol>
              </a:tblGrid>
              <a:tr h="375561">
                <a:tc>
                  <a:txBody>
                    <a:bodyPr/>
                    <a:lstStyle/>
                    <a:p>
                      <a:r>
                        <a:rPr lang="es-ES" sz="1400">
                          <a:hlinkClick r:id="rId2"/>
                        </a:rPr>
                        <a:t>Minerales de cobre y sus concentrados</a:t>
                      </a:r>
                      <a:endParaRPr lang="es-ES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26,5%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705284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es-ES" sz="1400">
                          <a:hlinkClick r:id="rId2"/>
                        </a:rPr>
                        <a:t>Cobre refinado y aleaciones de cobre, en bruto ...</a:t>
                      </a:r>
                      <a:endParaRPr lang="es-ES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19,2%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924020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es-ES" sz="1400">
                          <a:hlinkClick r:id="rId2"/>
                        </a:rPr>
                        <a:t>Filetes y demás carne de pescado, incl. picada,...</a:t>
                      </a:r>
                      <a:endParaRPr lang="es-ES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3,9%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09561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fi-FI" sz="1400">
                          <a:hlinkClick r:id="rId2"/>
                        </a:rPr>
                        <a:t>Pasta química, de madera, a la sosa soda o al...</a:t>
                      </a:r>
                      <a:endParaRPr lang="fi-FI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3,9%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222874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fi-FI" sz="1400">
                          <a:hlinkClick r:id="rId2"/>
                        </a:rPr>
                        <a:t>Vino de uvas frescas, incl. encabezado; mosto de...</a:t>
                      </a:r>
                      <a:endParaRPr lang="fi-FI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2,8%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587174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fi-FI" sz="1400">
                          <a:hlinkClick r:id="rId2"/>
                        </a:rPr>
                        <a:t>Albaricoques damascos, chabacanos, cerezas,...</a:t>
                      </a:r>
                      <a:endParaRPr lang="fi-FI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2,8%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6075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es-ES" sz="1400">
                          <a:hlinkClick r:id="rId2"/>
                        </a:rPr>
                        <a:t>Pescado comestible, congelado (exc. filetes y dem...</a:t>
                      </a:r>
                      <a:endParaRPr lang="es-ES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2,6%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357343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fi-FI" sz="1400">
                          <a:hlinkClick r:id="rId2"/>
                        </a:rPr>
                        <a:t>Cobre sin refinar; ánodos de cobre para refinado...</a:t>
                      </a:r>
                      <a:endParaRPr lang="fi-FI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2,1%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51025"/>
                  </a:ext>
                </a:extLst>
              </a:tr>
              <a:tr h="317216">
                <a:tc>
                  <a:txBody>
                    <a:bodyPr/>
                    <a:lstStyle/>
                    <a:p>
                      <a:r>
                        <a:rPr lang="fi-FI" sz="1400">
                          <a:hlinkClick r:id="rId2"/>
                        </a:rPr>
                        <a:t>Uvas, frescas o secas, incl. las pasas</a:t>
                      </a:r>
                      <a:endParaRPr lang="fi-FI" sz="140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1,9%</a:t>
                      </a:r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798626"/>
                  </a:ext>
                </a:extLst>
              </a:tr>
              <a:tr h="555050">
                <a:tc>
                  <a:txBody>
                    <a:bodyPr/>
                    <a:lstStyle/>
                    <a:p>
                      <a:r>
                        <a:rPr lang="es-ES" sz="1400" dirty="0">
                          <a:hlinkClick r:id="rId2"/>
                        </a:rPr>
                        <a:t>Minerales de molibdeno y sus concentrados</a:t>
                      </a:r>
                      <a:endParaRPr lang="es-ES" sz="1400" dirty="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1,9%               </a:t>
                      </a:r>
                      <a:r>
                        <a:rPr lang="fi-FI" sz="1400" dirty="0" err="1"/>
                        <a:t>Fuente</a:t>
                      </a:r>
                      <a:r>
                        <a:rPr lang="fi-FI" sz="1400" dirty="0"/>
                        <a:t>: </a:t>
                      </a:r>
                      <a:r>
                        <a:rPr lang="fi-FI" sz="1400" dirty="0" err="1"/>
                        <a:t>Comtrade</a:t>
                      </a:r>
                      <a:endParaRPr lang="fi-FI" sz="1400" dirty="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353784"/>
                  </a:ext>
                </a:extLst>
              </a:tr>
              <a:tr h="478764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1214" marR="71214" marT="35607" marB="35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153243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E74FDCF1-F77D-4DED-85D0-C3629D457D41}"/>
              </a:ext>
            </a:extLst>
          </p:cNvPr>
          <p:cNvSpPr txBox="1"/>
          <p:nvPr/>
        </p:nvSpPr>
        <p:spPr>
          <a:xfrm>
            <a:off x="293511" y="1"/>
            <a:ext cx="277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accent6">
                    <a:lumMod val="75000"/>
                  </a:schemeClr>
                </a:solidFill>
              </a:rPr>
              <a:t>Productos</a:t>
            </a:r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6">
                    <a:lumMod val="75000"/>
                  </a:schemeClr>
                </a:solidFill>
              </a:rPr>
              <a:t>principales</a:t>
            </a:r>
            <a:endParaRPr lang="fi-FI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911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32F7259-33D8-4BA7-AFB3-9572FE7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EC73E01-359F-41F2-B705-E2C8C89F1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7C5587-A270-475A-9700-6F13EFF2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6AF2175-EB23-4AD7-B4FD-3066E0E1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6" y="84386"/>
            <a:ext cx="6735763" cy="449325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CB11E92-F7F6-4F94-9471-EBFA1E1738E1}"/>
              </a:ext>
            </a:extLst>
          </p:cNvPr>
          <p:cNvSpPr txBox="1"/>
          <p:nvPr/>
        </p:nvSpPr>
        <p:spPr>
          <a:xfrm>
            <a:off x="82727" y="4752622"/>
            <a:ext cx="787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Fuente: REUTERS/Ivan Alvarado/File Photo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B55C5AF-AB6F-4E64-926B-E8C89E7F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A26813-7AC8-47B7-9C3D-D25FE85DF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6646FC-C159-4A0C-8178-773B201C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36F6AB5-CBB6-44E5-A6B0-56480B63C385}"/>
              </a:ext>
            </a:extLst>
          </p:cNvPr>
          <p:cNvSpPr/>
          <p:nvPr/>
        </p:nvSpPr>
        <p:spPr>
          <a:xfrm>
            <a:off x="125009" y="3429000"/>
            <a:ext cx="90189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>
              <a:solidFill>
                <a:srgbClr val="F1563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BANCO DE SANTADER, </a:t>
            </a:r>
            <a:r>
              <a:rPr lang="fi-FI" b="1" dirty="0" err="1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informes</a:t>
            </a:r>
            <a:r>
              <a:rPr lang="fi-FI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endParaRPr lang="fi-FI" dirty="0">
              <a:solidFill>
                <a:srgbClr val="F1563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b="1" dirty="0">
                <a:solidFill>
                  <a:srgbClr val="F1563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https://banco.santander.cl/estudios/panorama-economico/detalles/vision-2021</a:t>
            </a:r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b="1" dirty="0">
                <a:hlinkClick r:id="rId3"/>
              </a:rPr>
              <a:t>https://banco.santander.cl/estudios/panorama-economico/detalles/vision-2021-local</a:t>
            </a:r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5D1A534-83D3-4D38-806B-1A487080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3" y="127000"/>
            <a:ext cx="5870222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68F4179-23A1-45FD-A52C-E3CD3459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7BE1F3-B0FF-47E9-9158-4DBFB6A22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FBD4D6-607E-4B01-B43E-156FCB3B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756A1F2E-799F-40D8-9546-79B36CC3E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23968"/>
              </p:ext>
            </p:extLst>
          </p:nvPr>
        </p:nvGraphicFramePr>
        <p:xfrm>
          <a:off x="553156" y="1964267"/>
          <a:ext cx="7778042" cy="3386673"/>
        </p:xfrm>
        <a:graphic>
          <a:graphicData uri="http://schemas.openxmlformats.org/drawingml/2006/table">
            <a:tbl>
              <a:tblPr/>
              <a:tblGrid>
                <a:gridCol w="3889021">
                  <a:extLst>
                    <a:ext uri="{9D8B030D-6E8A-4147-A177-3AD203B41FA5}">
                      <a16:colId xmlns:a16="http://schemas.microsoft.com/office/drawing/2014/main" val="2669137761"/>
                    </a:ext>
                  </a:extLst>
                </a:gridCol>
                <a:gridCol w="3889021">
                  <a:extLst>
                    <a:ext uri="{9D8B030D-6E8A-4147-A177-3AD203B41FA5}">
                      <a16:colId xmlns:a16="http://schemas.microsoft.com/office/drawing/2014/main" val="510672428"/>
                    </a:ext>
                  </a:extLst>
                </a:gridCol>
              </a:tblGrid>
              <a:tr h="376297">
                <a:tc>
                  <a:txBody>
                    <a:bodyPr/>
                    <a:lstStyle/>
                    <a:p>
                      <a:r>
                        <a:rPr lang="fi-FI" dirty="0"/>
                        <a:t>China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32,4%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8692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/>
                        <a:t>Estados Unidos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13,6%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216752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/>
                        <a:t>Japón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9,1%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688704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/>
                        <a:t>Corea del Sur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6,7%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56462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 dirty="0"/>
                        <a:t>Brasil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4,5%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609953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/>
                        <a:t>Perú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2,6%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680737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/>
                        <a:t>Países Bajos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2,3%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304589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/>
                        <a:t>México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1,9%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966473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r>
                        <a:rPr lang="fi-FI" noProof="1"/>
                        <a:t>España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1,8%      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126886"/>
                  </a:ext>
                </a:extLst>
              </a:tr>
            </a:tbl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C926ED9C-60EB-4187-87D3-E8452242CC6D}"/>
              </a:ext>
            </a:extLst>
          </p:cNvPr>
          <p:cNvSpPr/>
          <p:nvPr/>
        </p:nvSpPr>
        <p:spPr>
          <a:xfrm>
            <a:off x="553156" y="801511"/>
            <a:ext cx="630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Clientes principales</a:t>
            </a:r>
          </a:p>
          <a:p>
            <a:r>
              <a:rPr lang="es-ES" dirty="0"/>
              <a:t>(% de las </a:t>
            </a:r>
            <a:r>
              <a:rPr lang="es-ES" dirty="0">
                <a:solidFill>
                  <a:srgbClr val="EB3E31"/>
                </a:solidFill>
              </a:rPr>
              <a:t>exportaciones</a:t>
            </a:r>
            <a:r>
              <a:rPr lang="es-ES" dirty="0"/>
              <a:t>) 2019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227A431-8501-475C-9758-EF587E2192AE}"/>
              </a:ext>
            </a:extLst>
          </p:cNvPr>
          <p:cNvSpPr txBox="1"/>
          <p:nvPr/>
        </p:nvSpPr>
        <p:spPr>
          <a:xfrm>
            <a:off x="5343907" y="5802489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  <a:p>
            <a:r>
              <a:rPr lang="fi-FI" dirty="0" err="1"/>
              <a:t>Fuente</a:t>
            </a:r>
            <a:r>
              <a:rPr lang="fi-FI" dirty="0"/>
              <a:t>: </a:t>
            </a:r>
            <a:r>
              <a:rPr lang="fi-FI" dirty="0" err="1"/>
              <a:t>Comtrade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39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17B163-53FC-41EB-AA99-FC5BF941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059BC0-7F67-4BCC-AB5C-55BDC057E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0F79CA-5699-4FAD-8598-39605941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2.2.2021</a:t>
            </a:fld>
            <a:endParaRPr lang="fi-FI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BFD8F532-A124-42D5-A320-414E102C5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76707"/>
              </p:ext>
            </p:extLst>
          </p:nvPr>
        </p:nvGraphicFramePr>
        <p:xfrm>
          <a:off x="457199" y="2065868"/>
          <a:ext cx="8686801" cy="4480560"/>
        </p:xfrm>
        <a:graphic>
          <a:graphicData uri="http://schemas.openxmlformats.org/drawingml/2006/table">
            <a:tbl>
              <a:tblPr/>
              <a:tblGrid>
                <a:gridCol w="2859985">
                  <a:extLst>
                    <a:ext uri="{9D8B030D-6E8A-4147-A177-3AD203B41FA5}">
                      <a16:colId xmlns:a16="http://schemas.microsoft.com/office/drawing/2014/main" val="3796411846"/>
                    </a:ext>
                  </a:extLst>
                </a:gridCol>
                <a:gridCol w="5826816">
                  <a:extLst>
                    <a:ext uri="{9D8B030D-6E8A-4147-A177-3AD203B41FA5}">
                      <a16:colId xmlns:a16="http://schemas.microsoft.com/office/drawing/2014/main" val="1762438301"/>
                    </a:ext>
                  </a:extLst>
                </a:gridCol>
              </a:tblGrid>
              <a:tr h="351107">
                <a:tc>
                  <a:txBody>
                    <a:bodyPr/>
                    <a:lstStyle/>
                    <a:p>
                      <a:r>
                        <a:rPr lang="fi-FI"/>
                        <a:t>China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23,8%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56517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/>
                        <a:t>Estados Unidos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19,3%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53595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/>
                        <a:t>Brasil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8,1%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657754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/>
                        <a:t>Argentina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5,1%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45768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 dirty="0"/>
                        <a:t>Alemania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4,0%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357273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/>
                        <a:t>Japón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3,5%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280044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/>
                        <a:t>México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778188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 noProof="1"/>
                        <a:t>España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2,4%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12010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r>
                        <a:rPr lang="fi-FI" dirty="0"/>
                        <a:t>Ecuador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2,3%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398825"/>
                  </a:ext>
                </a:extLst>
              </a:tr>
              <a:tr h="114109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  <a:p>
                      <a:endParaRPr lang="fi-FI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                                                   </a:t>
                      </a:r>
                      <a:r>
                        <a:rPr lang="fi-FI" dirty="0" err="1"/>
                        <a:t>Fuente</a:t>
                      </a:r>
                      <a:r>
                        <a:rPr lang="fi-FI" dirty="0"/>
                        <a:t>: </a:t>
                      </a:r>
                      <a:r>
                        <a:rPr lang="fi-FI" dirty="0" err="1"/>
                        <a:t>Comtrade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02256"/>
                  </a:ext>
                </a:extLst>
              </a:tr>
            </a:tbl>
          </a:graphicData>
        </a:graphic>
      </p:graphicFrame>
      <p:sp>
        <p:nvSpPr>
          <p:cNvPr id="11" name="Suorakulmio 10">
            <a:extLst>
              <a:ext uri="{FF2B5EF4-FFF2-40B4-BE49-F238E27FC236}">
                <a16:creationId xmlns:a16="http://schemas.microsoft.com/office/drawing/2014/main" id="{879E376F-F40C-420F-A508-F4F18C2F3A5A}"/>
              </a:ext>
            </a:extLst>
          </p:cNvPr>
          <p:cNvSpPr/>
          <p:nvPr/>
        </p:nvSpPr>
        <p:spPr>
          <a:xfrm>
            <a:off x="457200" y="733779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Principales proveedores</a:t>
            </a:r>
            <a:br>
              <a:rPr lang="es-ES" dirty="0"/>
            </a:br>
            <a:r>
              <a:rPr lang="es-ES" dirty="0"/>
              <a:t>(% de las </a:t>
            </a:r>
            <a:r>
              <a:rPr lang="es-ES" dirty="0">
                <a:solidFill>
                  <a:srgbClr val="EB3E31"/>
                </a:solidFill>
              </a:rPr>
              <a:t>importaciones</a:t>
            </a:r>
            <a:r>
              <a:rPr lang="es-ES" dirty="0"/>
              <a:t>)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6939594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966551AF-6FC2-43DF-B7C2-DE783F61FAEF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81ACC2F4-C4A8-4C2E-BC74-0CB7B6E0AF7D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228DD615-A54F-493F-AA35-8CCE11CFF585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438</Words>
  <Application>Microsoft Office PowerPoint</Application>
  <PresentationFormat>Näytössä katseltava diaesitys (4:3)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Palatino Linotype</vt:lpstr>
      <vt:lpstr>JYU Otsikkodiat</vt:lpstr>
      <vt:lpstr>JYU sisältö pohjat</vt:lpstr>
      <vt:lpstr>2_Mukautettu suunnittelumalli</vt:lpstr>
      <vt:lpstr>¿Qué hacemos con Chile?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and          Multilingual Communication</dc:title>
  <dc:creator>OMISTAJA</dc:creator>
  <cp:lastModifiedBy>OMISTAJA</cp:lastModifiedBy>
  <cp:revision>37</cp:revision>
  <dcterms:created xsi:type="dcterms:W3CDTF">2021-01-10T17:44:11Z</dcterms:created>
  <dcterms:modified xsi:type="dcterms:W3CDTF">2021-02-02T16:30:13Z</dcterms:modified>
</cp:coreProperties>
</file>