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8" r:id="rId2"/>
    <p:sldId id="261" r:id="rId3"/>
    <p:sldId id="271" r:id="rId4"/>
    <p:sldId id="269" r:id="rId5"/>
    <p:sldId id="262" r:id="rId6"/>
    <p:sldId id="257" r:id="rId7"/>
    <p:sldId id="259" r:id="rId8"/>
    <p:sldId id="266" r:id="rId9"/>
    <p:sldId id="268" r:id="rId10"/>
    <p:sldId id="260" r:id="rId11"/>
    <p:sldId id="267" r:id="rId12"/>
    <p:sldId id="273" r:id="rId13"/>
    <p:sldId id="274" r:id="rId14"/>
    <p:sldId id="275" r:id="rId15"/>
    <p:sldId id="276" r:id="rId16"/>
    <p:sldId id="277" r:id="rId17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760152-2D98-4779-9F09-3131124AFC46}" type="datetimeFigureOut">
              <a:rPr lang="fi-FI" smtClean="0"/>
              <a:t>10.9.2019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4ADC4B-95B8-4F56-8FC1-320E6B3CE17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451855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4ADC4B-95B8-4F56-8FC1-320E6B3CE17D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2608690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Dian kuvan paikkamerkki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5107" name="Huomautusten paikkamerkki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i-FI" smtClean="0"/>
          </a:p>
        </p:txBody>
      </p:sp>
      <p:sp>
        <p:nvSpPr>
          <p:cNvPr id="175108" name="Dian numeron paikkamerkki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3060FA6-9065-418B-9DA4-7CA922E15A9D}" type="slidenum">
              <a:rPr lang="fi-FI"/>
              <a:pPr/>
              <a:t>12</a:t>
            </a:fld>
            <a:endParaRPr lang="fi-FI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Dian kuvan paikkamerkki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6131" name="Huomautusten paikkamerkki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i-FI" smtClean="0"/>
          </a:p>
        </p:txBody>
      </p:sp>
      <p:sp>
        <p:nvSpPr>
          <p:cNvPr id="176132" name="Dian numeron paikkamerkki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C3FA636-BA58-4F9B-87C7-743C0A041589}" type="slidenum">
              <a:rPr lang="fi-FI"/>
              <a:pPr/>
              <a:t>13</a:t>
            </a:fld>
            <a:endParaRPr lang="fi-FI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Dian kuvan paikkamerkki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7155" name="Huomautusten paikkamerkki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i-FI" smtClean="0"/>
          </a:p>
        </p:txBody>
      </p:sp>
      <p:sp>
        <p:nvSpPr>
          <p:cNvPr id="177156" name="Dian numeron paikkamerkki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36FCE1A-9A0D-4182-A425-176521E44954}" type="slidenum">
              <a:rPr lang="fi-FI"/>
              <a:pPr/>
              <a:t>14</a:t>
            </a:fld>
            <a:endParaRPr lang="fi-FI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92BCE2-B686-459F-BDCA-9504F43D3B56}" type="slidenum">
              <a:rPr lang="fi-FI" smtClean="0"/>
              <a:pPr/>
              <a:t>15</a:t>
            </a:fld>
            <a:endParaRPr lang="fi-FI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err="1" smtClean="0"/>
              <a:t>Negociadores</a:t>
            </a:r>
            <a:endParaRPr lang="fi-FI" dirty="0" smtClean="0"/>
          </a:p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4ADC4B-95B8-4F56-8FC1-320E6B3CE17D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938046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err="1" smtClean="0"/>
              <a:t>Estar</a:t>
            </a:r>
            <a:r>
              <a:rPr lang="fi-FI" dirty="0" smtClean="0"/>
              <a:t> </a:t>
            </a:r>
            <a:r>
              <a:rPr lang="fi-FI" dirty="0" err="1" smtClean="0"/>
              <a:t>bien</a:t>
            </a:r>
            <a:r>
              <a:rPr lang="fi-FI" dirty="0" smtClean="0"/>
              <a:t> </a:t>
            </a:r>
            <a:r>
              <a:rPr lang="fi-FI" dirty="0" err="1" smtClean="0"/>
              <a:t>documentado</a:t>
            </a:r>
            <a:r>
              <a:rPr lang="fi-FI" dirty="0" smtClean="0"/>
              <a:t>, </a:t>
            </a:r>
            <a:r>
              <a:rPr lang="fi-FI" dirty="0" err="1" smtClean="0"/>
              <a:t>informado</a:t>
            </a:r>
            <a:r>
              <a:rPr lang="fi-FI" dirty="0" smtClean="0"/>
              <a:t>. </a:t>
            </a:r>
            <a:r>
              <a:rPr lang="fi-FI" dirty="0" err="1" smtClean="0"/>
              <a:t>Conocer</a:t>
            </a:r>
            <a:r>
              <a:rPr lang="fi-FI" dirty="0" smtClean="0"/>
              <a:t> la </a:t>
            </a:r>
            <a:r>
              <a:rPr lang="fi-FI" dirty="0" err="1" smtClean="0"/>
              <a:t>propia</a:t>
            </a:r>
            <a:r>
              <a:rPr lang="fi-FI" dirty="0" smtClean="0"/>
              <a:t> </a:t>
            </a:r>
            <a:r>
              <a:rPr lang="fi-FI" dirty="0" err="1" smtClean="0"/>
              <a:t>empresa</a:t>
            </a:r>
            <a:r>
              <a:rPr lang="fi-FI" dirty="0" smtClean="0"/>
              <a:t>, la </a:t>
            </a:r>
            <a:r>
              <a:rPr lang="fi-FI" dirty="0" err="1" smtClean="0"/>
              <a:t>otra</a:t>
            </a:r>
            <a:r>
              <a:rPr lang="fi-FI" dirty="0" smtClean="0"/>
              <a:t>. El </a:t>
            </a:r>
            <a:r>
              <a:rPr lang="fi-FI" dirty="0" err="1" smtClean="0"/>
              <a:t>país</a:t>
            </a:r>
            <a:r>
              <a:rPr lang="fi-FI" dirty="0" smtClean="0"/>
              <a:t>, la </a:t>
            </a:r>
            <a:r>
              <a:rPr lang="fi-FI" dirty="0" err="1" smtClean="0"/>
              <a:t>cultura</a:t>
            </a:r>
            <a:r>
              <a:rPr lang="fi-FI" dirty="0" smtClean="0"/>
              <a:t>.</a:t>
            </a:r>
          </a:p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4ADC4B-95B8-4F56-8FC1-320E6B3CE17D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649921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err="1" smtClean="0"/>
              <a:t>Caos</a:t>
            </a:r>
            <a:r>
              <a:rPr lang="fi-FI" dirty="0" smtClean="0"/>
              <a:t>, </a:t>
            </a:r>
            <a:r>
              <a:rPr lang="fi-FI" dirty="0" err="1" smtClean="0"/>
              <a:t>burocracia</a:t>
            </a:r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4ADC4B-95B8-4F56-8FC1-320E6B3CE17D}" type="slidenum">
              <a:rPr lang="fi-FI" smtClean="0"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081294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err="1" smtClean="0"/>
              <a:t>Paciencia</a:t>
            </a:r>
            <a:r>
              <a:rPr lang="fi-FI" dirty="0" smtClean="0"/>
              <a:t>, </a:t>
            </a:r>
            <a:r>
              <a:rPr lang="fi-FI" dirty="0" err="1" smtClean="0"/>
              <a:t>tiempo</a:t>
            </a:r>
            <a:r>
              <a:rPr lang="fi-FI" dirty="0" smtClean="0"/>
              <a:t> </a:t>
            </a:r>
            <a:r>
              <a:rPr lang="fi-FI" dirty="0" err="1" smtClean="0"/>
              <a:t>al</a:t>
            </a:r>
            <a:r>
              <a:rPr lang="fi-FI" dirty="0" smtClean="0"/>
              <a:t> </a:t>
            </a:r>
            <a:r>
              <a:rPr lang="fi-FI" dirty="0" err="1" smtClean="0"/>
              <a:t>tiempo</a:t>
            </a:r>
            <a:r>
              <a:rPr lang="fi-FI" dirty="0" smtClean="0"/>
              <a:t>. </a:t>
            </a:r>
            <a:r>
              <a:rPr lang="fi-FI" dirty="0" err="1" smtClean="0"/>
              <a:t>Crear</a:t>
            </a:r>
            <a:r>
              <a:rPr lang="fi-FI" dirty="0" smtClean="0"/>
              <a:t> </a:t>
            </a:r>
            <a:r>
              <a:rPr lang="fi-FI" dirty="0" err="1" smtClean="0"/>
              <a:t>relaciones</a:t>
            </a:r>
            <a:r>
              <a:rPr lang="fi-FI" dirty="0" smtClean="0"/>
              <a:t> de </a:t>
            </a:r>
            <a:r>
              <a:rPr lang="fi-FI" dirty="0" err="1" smtClean="0"/>
              <a:t>amistad</a:t>
            </a:r>
            <a:r>
              <a:rPr lang="fi-FI" dirty="0" smtClean="0"/>
              <a:t> y </a:t>
            </a:r>
            <a:r>
              <a:rPr lang="fi-FI" dirty="0" err="1" smtClean="0"/>
              <a:t>confianza</a:t>
            </a:r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4ADC4B-95B8-4F56-8FC1-320E6B3CE17D}" type="slidenum">
              <a:rPr lang="fi-FI" smtClean="0"/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3597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err="1" smtClean="0"/>
              <a:t>Paciencia</a:t>
            </a:r>
            <a:r>
              <a:rPr lang="fi-FI" dirty="0" smtClean="0"/>
              <a:t>. </a:t>
            </a:r>
            <a:r>
              <a:rPr lang="fi-FI" dirty="0" err="1" smtClean="0"/>
              <a:t>Planificar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4ADC4B-95B8-4F56-8FC1-320E6B3CE17D}" type="slidenum">
              <a:rPr lang="fi-FI" smtClean="0"/>
              <a:t>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529289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err="1" smtClean="0"/>
              <a:t>Ellos</a:t>
            </a:r>
            <a:r>
              <a:rPr lang="fi-FI" dirty="0" smtClean="0"/>
              <a:t> </a:t>
            </a:r>
            <a:r>
              <a:rPr lang="fi-FI" dirty="0" err="1" smtClean="0"/>
              <a:t>actúan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4ADC4B-95B8-4F56-8FC1-320E6B3CE17D}" type="slidenum">
              <a:rPr lang="fi-FI" smtClean="0"/>
              <a:t>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945041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err="1" smtClean="0"/>
              <a:t>Tener</a:t>
            </a:r>
            <a:r>
              <a:rPr lang="fi-FI" dirty="0" smtClean="0"/>
              <a:t> </a:t>
            </a:r>
            <a:r>
              <a:rPr lang="fi-FI" dirty="0" err="1" smtClean="0"/>
              <a:t>opiniones</a:t>
            </a:r>
            <a:r>
              <a:rPr lang="fi-FI" dirty="0" smtClean="0"/>
              <a:t>. </a:t>
            </a:r>
            <a:r>
              <a:rPr lang="fi-FI" dirty="0" err="1" smtClean="0"/>
              <a:t>Preguntar</a:t>
            </a:r>
            <a:r>
              <a:rPr lang="fi-FI" dirty="0" smtClean="0"/>
              <a:t>. </a:t>
            </a:r>
            <a:r>
              <a:rPr lang="fi-FI" dirty="0" err="1" smtClean="0"/>
              <a:t>Partcicipar</a:t>
            </a:r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4ADC4B-95B8-4F56-8FC1-320E6B3CE17D}" type="slidenum">
              <a:rPr lang="fi-FI" smtClean="0"/>
              <a:t>10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4838338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Dian kuvan paikkamerkki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Huomautusten paikkamerkki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smtClean="0"/>
          </a:p>
        </p:txBody>
      </p:sp>
      <p:sp>
        <p:nvSpPr>
          <p:cNvPr id="30724" name="Dian numeron paikkamerkki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6B638A56-356B-4E20-A3E6-F10CF2EF115D}" type="slidenum">
              <a:rPr lang="en-US">
                <a:latin typeface="Calibri" pitchFamily="34" charset="0"/>
              </a:rPr>
              <a:pPr eaLnBrk="1" hangingPunct="1"/>
              <a:t>11</a:t>
            </a:fld>
            <a:endParaRPr lang="en-US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F6AA4-F4C1-48C8-B9A0-4B5210EA12FE}" type="datetimeFigureOut">
              <a:rPr lang="fi-FI" smtClean="0"/>
              <a:t>10.9.2019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886EC-346C-44F4-9ED1-3E0CE96D44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17603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F6AA4-F4C1-48C8-B9A0-4B5210EA12FE}" type="datetimeFigureOut">
              <a:rPr lang="fi-FI" smtClean="0"/>
              <a:t>10.9.2019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886EC-346C-44F4-9ED1-3E0CE96D44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469839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F6AA4-F4C1-48C8-B9A0-4B5210EA12FE}" type="datetimeFigureOut">
              <a:rPr lang="fi-FI" smtClean="0"/>
              <a:t>10.9.2019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886EC-346C-44F4-9ED1-3E0CE96D44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506389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F6AA4-F4C1-48C8-B9A0-4B5210EA12FE}" type="datetimeFigureOut">
              <a:rPr lang="fi-FI" smtClean="0"/>
              <a:t>10.9.2019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886EC-346C-44F4-9ED1-3E0CE96D44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21697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F6AA4-F4C1-48C8-B9A0-4B5210EA12FE}" type="datetimeFigureOut">
              <a:rPr lang="fi-FI" smtClean="0"/>
              <a:t>10.9.2019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886EC-346C-44F4-9ED1-3E0CE96D44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526114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F6AA4-F4C1-48C8-B9A0-4B5210EA12FE}" type="datetimeFigureOut">
              <a:rPr lang="fi-FI" smtClean="0"/>
              <a:t>10.9.2019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886EC-346C-44F4-9ED1-3E0CE96D44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42441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F6AA4-F4C1-48C8-B9A0-4B5210EA12FE}" type="datetimeFigureOut">
              <a:rPr lang="fi-FI" smtClean="0"/>
              <a:t>10.9.2019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886EC-346C-44F4-9ED1-3E0CE96D44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01808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F6AA4-F4C1-48C8-B9A0-4B5210EA12FE}" type="datetimeFigureOut">
              <a:rPr lang="fi-FI" smtClean="0"/>
              <a:t>10.9.2019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886EC-346C-44F4-9ED1-3E0CE96D44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834025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F6AA4-F4C1-48C8-B9A0-4B5210EA12FE}" type="datetimeFigureOut">
              <a:rPr lang="fi-FI" smtClean="0"/>
              <a:t>10.9.2019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886EC-346C-44F4-9ED1-3E0CE96D44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00773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F6AA4-F4C1-48C8-B9A0-4B5210EA12FE}" type="datetimeFigureOut">
              <a:rPr lang="fi-FI" smtClean="0"/>
              <a:t>10.9.2019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886EC-346C-44F4-9ED1-3E0CE96D44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794975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F6AA4-F4C1-48C8-B9A0-4B5210EA12FE}" type="datetimeFigureOut">
              <a:rPr lang="fi-FI" smtClean="0"/>
              <a:t>10.9.2019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886EC-346C-44F4-9ED1-3E0CE96D44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692171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9F6AA4-F4C1-48C8-B9A0-4B5210EA12FE}" type="datetimeFigureOut">
              <a:rPr lang="fi-FI" smtClean="0"/>
              <a:t>10.9.2019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8886EC-346C-44F4-9ED1-3E0CE96D44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7158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ofstede-insights.com/country-comparison/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www.medea-awards.com/files/showcases-2010/2010_blabla0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995" y="188640"/>
            <a:ext cx="7402495" cy="4104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395536" y="2967335"/>
            <a:ext cx="828092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r>
              <a:rPr lang="es-ES" b="1" dirty="0" smtClean="0"/>
              <a:t>América </a:t>
            </a:r>
            <a:r>
              <a:rPr lang="es-ES" b="1" dirty="0"/>
              <a:t>Latina: </a:t>
            </a:r>
            <a:r>
              <a:rPr lang="es-ES" dirty="0"/>
              <a:t>Negociaciones, Comunicación y Cultura</a:t>
            </a:r>
          </a:p>
          <a:p>
            <a:r>
              <a:rPr lang="es-ES" sz="1400" dirty="0"/>
              <a:t>Miguel </a:t>
            </a:r>
            <a:r>
              <a:rPr lang="es-ES" sz="1400" dirty="0" smtClean="0"/>
              <a:t>López - 2019</a:t>
            </a:r>
          </a:p>
          <a:p>
            <a:endParaRPr lang="es-ES" sz="1400" dirty="0"/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es-ES" sz="1400" dirty="0" smtClean="0"/>
              <a:t>Visión general (9.9)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es-ES" sz="1400" dirty="0" smtClean="0"/>
              <a:t>México (10.9)</a:t>
            </a:r>
            <a:endParaRPr lang="es-ES" sz="1400" dirty="0"/>
          </a:p>
        </p:txBody>
      </p:sp>
      <p:pic>
        <p:nvPicPr>
          <p:cNvPr id="1028" name="Picture 4" descr="https://www.avoin.jyu.fi/++theme++jyu.theme2011dz/images/jyu-logo-hdpi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7" y="5107576"/>
            <a:ext cx="3079139" cy="13126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55269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t0.gstatic.com/images?q=tbn:ANd9GcTqoAZEa1PMIhLi_TBpEaqztXuobSOAKcKKoVVZZQsfL8qtLvP8kjpUCww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620688"/>
            <a:ext cx="4248472" cy="4248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 rot="10800000" flipH="1" flipV="1">
            <a:off x="1403648" y="4808186"/>
            <a:ext cx="64807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dirty="0" smtClean="0"/>
              <a:t>                    </a:t>
            </a:r>
          </a:p>
          <a:p>
            <a:endParaRPr lang="fi-FI" dirty="0"/>
          </a:p>
          <a:p>
            <a:r>
              <a:rPr lang="fi-FI" dirty="0" smtClean="0"/>
              <a:t>                        </a:t>
            </a:r>
            <a:r>
              <a:rPr lang="fi-FI" dirty="0" err="1" smtClean="0"/>
              <a:t>Tener</a:t>
            </a:r>
            <a:r>
              <a:rPr lang="fi-FI" dirty="0" smtClean="0"/>
              <a:t> </a:t>
            </a:r>
            <a:r>
              <a:rPr lang="fi-FI" dirty="0" err="1"/>
              <a:t>opiniones</a:t>
            </a:r>
            <a:r>
              <a:rPr lang="fi-FI" dirty="0"/>
              <a:t>. </a:t>
            </a:r>
            <a:r>
              <a:rPr lang="fi-FI" dirty="0" err="1"/>
              <a:t>Preguntar</a:t>
            </a:r>
            <a:r>
              <a:rPr lang="fi-FI" dirty="0"/>
              <a:t>. </a:t>
            </a:r>
            <a:r>
              <a:rPr lang="fi-FI" dirty="0" err="1"/>
              <a:t>Partcicipar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54103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i-FI" b="1" dirty="0" smtClean="0">
                <a:solidFill>
                  <a:schemeClr val="accent5"/>
                </a:solidFill>
              </a:rPr>
              <a:t>NEGOTIATIONS</a:t>
            </a:r>
            <a:r>
              <a:rPr lang="fi-FI" b="1" dirty="0" smtClean="0">
                <a:solidFill>
                  <a:srgbClr val="FF0000"/>
                </a:solidFill>
              </a:rPr>
              <a:t> </a:t>
            </a:r>
            <a:r>
              <a:rPr lang="fi-FI" b="1" dirty="0" smtClean="0">
                <a:solidFill>
                  <a:srgbClr val="0070C0"/>
                </a:solidFill>
              </a:rPr>
              <a:t>&amp;</a:t>
            </a:r>
            <a:r>
              <a:rPr lang="fi-FI" b="1" dirty="0" smtClean="0">
                <a:solidFill>
                  <a:srgbClr val="FF0000"/>
                </a:solidFill>
              </a:rPr>
              <a:t> </a:t>
            </a:r>
            <a:r>
              <a:rPr lang="fi-FI" b="1" dirty="0" smtClean="0">
                <a:solidFill>
                  <a:schemeClr val="accent5"/>
                </a:solidFill>
              </a:rPr>
              <a:t>MANAGEMENT</a:t>
            </a:r>
            <a:endParaRPr lang="fi-FI" b="1" dirty="0">
              <a:solidFill>
                <a:schemeClr val="accent5"/>
              </a:solidFill>
            </a:endParaRPr>
          </a:p>
        </p:txBody>
      </p:sp>
      <p:sp>
        <p:nvSpPr>
          <p:cNvPr id="14339" name="Sisällön paikkamerkki 2"/>
          <p:cNvSpPr>
            <a:spLocks noGrp="1"/>
          </p:cNvSpPr>
          <p:nvPr>
            <p:ph idx="1"/>
          </p:nvPr>
        </p:nvSpPr>
        <p:spPr>
          <a:xfrm>
            <a:off x="457200" y="1428750"/>
            <a:ext cx="8229600" cy="5429250"/>
          </a:xfrm>
        </p:spPr>
        <p:txBody>
          <a:bodyPr/>
          <a:lstStyle/>
          <a:p>
            <a:pPr eaLnBrk="1" hangingPunct="1">
              <a:buFont typeface="Wingdings" pitchFamily="2" charset="2"/>
              <a:buChar char="ü"/>
            </a:pPr>
            <a:r>
              <a:rPr lang="en-US" sz="4000" dirty="0" smtClean="0"/>
              <a:t>Respect and courtesy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en-US" sz="4000" dirty="0" smtClean="0"/>
              <a:t>Tolerance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en-US" sz="4000" dirty="0" smtClean="0"/>
              <a:t>Identify problems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en-US" sz="4000" dirty="0" smtClean="0"/>
              <a:t>Cultural taboos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en-US" sz="4000" dirty="0" smtClean="0"/>
              <a:t>Know the Law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en-US" sz="4000" dirty="0" smtClean="0"/>
              <a:t>Simplify language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en-US" sz="4000" dirty="0" smtClean="0"/>
              <a:t>Be flexible                                     </a:t>
            </a:r>
            <a:r>
              <a:rPr lang="en-US" sz="4000" dirty="0" smtClean="0">
                <a:solidFill>
                  <a:srgbClr val="C00000"/>
                </a:solidFill>
                <a:sym typeface="Wingdings" pitchFamily="2" charset="2"/>
              </a:rPr>
              <a:t></a:t>
            </a:r>
            <a:endParaRPr lang="en-US" sz="4000" dirty="0" smtClean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4823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1"/>
          <p:cNvSpPr>
            <a:spLocks noChangeArrowheads="1"/>
          </p:cNvSpPr>
          <p:nvPr/>
        </p:nvSpPr>
        <p:spPr bwMode="auto">
          <a:xfrm>
            <a:off x="900113" y="215900"/>
            <a:ext cx="6985000" cy="594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r>
              <a:rPr lang="en-US" altLang="zh-CN" sz="2000" dirty="0">
                <a:latin typeface="Calibri" pitchFamily="34" charset="0"/>
                <a:cs typeface="Times New Roman" pitchFamily="18" charset="0"/>
              </a:rPr>
              <a:t>  </a:t>
            </a:r>
            <a:endParaRPr lang="fi-FI" altLang="zh-CN" sz="2000" dirty="0">
              <a:cs typeface="Times New Roman" pitchFamily="18" charset="0"/>
            </a:endParaRPr>
          </a:p>
          <a:p>
            <a:pPr eaLnBrk="0" hangingPunct="0"/>
            <a:r>
              <a:rPr lang="en-US" altLang="zh-CN" sz="2000" dirty="0">
                <a:latin typeface="Calibri" pitchFamily="34" charset="0"/>
                <a:cs typeface="Times New Roman" pitchFamily="18" charset="0"/>
              </a:rPr>
              <a:t> </a:t>
            </a:r>
            <a:endParaRPr lang="fi-FI" altLang="zh-CN" sz="2000" dirty="0">
              <a:cs typeface="Times New Roman" pitchFamily="18" charset="0"/>
            </a:endParaRPr>
          </a:p>
          <a:p>
            <a:pPr eaLnBrk="0" hangingPunct="0"/>
            <a:r>
              <a:rPr lang="en-US" altLang="zh-CN" sz="2000" b="1" dirty="0">
                <a:solidFill>
                  <a:srgbClr val="984807"/>
                </a:solidFill>
                <a:latin typeface="Verdana" pitchFamily="34" charset="0"/>
                <a:cs typeface="Times New Roman" pitchFamily="18" charset="0"/>
              </a:rPr>
              <a:t>Edward T. Hall </a:t>
            </a:r>
            <a:r>
              <a:rPr lang="en-US" altLang="zh-CN" sz="2000" dirty="0">
                <a:latin typeface="Verdana" pitchFamily="34" charset="0"/>
                <a:cs typeface="Times New Roman" pitchFamily="18" charset="0"/>
              </a:rPr>
              <a:t>was an anthropologist who made early discoveries of key cultural factors. In particular he is known for his high and low context cultural factors.</a:t>
            </a:r>
            <a:endParaRPr lang="fi-FI" altLang="zh-CN" sz="2000" dirty="0">
              <a:cs typeface="Times New Roman" pitchFamily="18" charset="0"/>
            </a:endParaRPr>
          </a:p>
          <a:p>
            <a:pPr eaLnBrk="0" hangingPunct="0"/>
            <a:endParaRPr lang="en-US" altLang="zh-CN" sz="2000" b="1" dirty="0">
              <a:solidFill>
                <a:srgbClr val="008000"/>
              </a:solidFill>
              <a:latin typeface="Verdana" pitchFamily="34" charset="0"/>
              <a:cs typeface="Times New Roman" pitchFamily="18" charset="0"/>
            </a:endParaRPr>
          </a:p>
          <a:p>
            <a:pPr eaLnBrk="0" hangingPunct="0"/>
            <a:r>
              <a:rPr lang="en-US" altLang="zh-CN" sz="2000" b="1" dirty="0">
                <a:solidFill>
                  <a:srgbClr val="008000"/>
                </a:solidFill>
                <a:latin typeface="Verdana" pitchFamily="34" charset="0"/>
                <a:cs typeface="Times New Roman" pitchFamily="18" charset="0"/>
              </a:rPr>
              <a:t>High context</a:t>
            </a:r>
            <a:endParaRPr lang="fi-FI" altLang="zh-CN" sz="2000" dirty="0">
              <a:cs typeface="Times New Roman" pitchFamily="18" charset="0"/>
            </a:endParaRPr>
          </a:p>
          <a:p>
            <a:pPr eaLnBrk="0" hangingPunct="0"/>
            <a:r>
              <a:rPr lang="en-US" altLang="zh-CN" sz="2000" dirty="0">
                <a:latin typeface="Verdana" pitchFamily="34" charset="0"/>
                <a:cs typeface="Times New Roman" pitchFamily="18" charset="0"/>
              </a:rPr>
              <a:t>In a high-context culture, there are many contextual elements that help people to understand the rules. As a result, much is taken for granted. </a:t>
            </a:r>
            <a:endParaRPr lang="fi-FI" altLang="zh-CN" sz="2000" dirty="0">
              <a:cs typeface="Times New Roman" pitchFamily="18" charset="0"/>
            </a:endParaRPr>
          </a:p>
          <a:p>
            <a:pPr eaLnBrk="0" hangingPunct="0"/>
            <a:r>
              <a:rPr lang="en-US" altLang="zh-CN" sz="2000" dirty="0">
                <a:latin typeface="Verdana" pitchFamily="34" charset="0"/>
                <a:cs typeface="Times New Roman" pitchFamily="18" charset="0"/>
              </a:rPr>
              <a:t>This can be very confusing for person who does not understand the 'unwritten rules' of the culture.</a:t>
            </a:r>
            <a:endParaRPr lang="fi-FI" altLang="zh-CN" sz="2000" dirty="0">
              <a:cs typeface="Times New Roman" pitchFamily="18" charset="0"/>
            </a:endParaRPr>
          </a:p>
          <a:p>
            <a:pPr eaLnBrk="0" hangingPunct="0"/>
            <a:r>
              <a:rPr lang="en-US" altLang="zh-CN" sz="2000" b="1" dirty="0">
                <a:solidFill>
                  <a:srgbClr val="008000"/>
                </a:solidFill>
                <a:latin typeface="Verdana" pitchFamily="34" charset="0"/>
                <a:cs typeface="Times New Roman" pitchFamily="18" charset="0"/>
              </a:rPr>
              <a:t>Low context</a:t>
            </a:r>
            <a:endParaRPr lang="fi-FI" altLang="zh-CN" sz="2000" dirty="0">
              <a:cs typeface="Times New Roman" pitchFamily="18" charset="0"/>
            </a:endParaRPr>
          </a:p>
          <a:p>
            <a:pPr eaLnBrk="0" hangingPunct="0"/>
            <a:r>
              <a:rPr lang="en-US" altLang="zh-CN" sz="2000" dirty="0">
                <a:latin typeface="Verdana" pitchFamily="34" charset="0"/>
                <a:cs typeface="Times New Roman" pitchFamily="18" charset="0"/>
              </a:rPr>
              <a:t>In a low-context culture, very little is taken for granted. Whilst this means that more explanation is needed, it also means there is less chance of misunderstanding particularly when visitors are present.</a:t>
            </a:r>
            <a:endParaRPr lang="en-US" altLang="zh-CN" sz="2000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3363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/>
          <p:cNvSpPr/>
          <p:nvPr/>
        </p:nvSpPr>
        <p:spPr>
          <a:xfrm>
            <a:off x="1331913" y="333375"/>
            <a:ext cx="5616575" cy="646271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u="sng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Openness of messages</a:t>
            </a:r>
          </a:p>
          <a:p>
            <a:pPr>
              <a:defRPr/>
            </a:pPr>
            <a:r>
              <a:rPr lang="en-US" b="1"/>
              <a:t>Many covert and implicit messages, with use of metaphor and reading between the lines</a:t>
            </a:r>
            <a:r>
              <a:rPr lang="en-US"/>
              <a:t>.</a:t>
            </a:r>
            <a:endParaRPr lang="fi-FI"/>
          </a:p>
          <a:p>
            <a:pPr>
              <a:defRPr/>
            </a:pPr>
            <a:r>
              <a:rPr lang="en-US"/>
              <a:t>Many overt and explicit messages that are simple and clear.</a:t>
            </a:r>
          </a:p>
          <a:p>
            <a:pPr>
              <a:defRPr/>
            </a:pPr>
            <a:r>
              <a:rPr lang="en-US" u="sng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Use of non-verbal communication</a:t>
            </a:r>
          </a:p>
          <a:p>
            <a:pPr>
              <a:defRPr/>
            </a:pPr>
            <a:r>
              <a:rPr lang="en-US" b="1"/>
              <a:t>Much nonverbal communication and body language.</a:t>
            </a:r>
          </a:p>
          <a:p>
            <a:pPr>
              <a:defRPr/>
            </a:pPr>
            <a:r>
              <a:rPr lang="en-US"/>
              <a:t>More focus on verbal communication</a:t>
            </a:r>
          </a:p>
          <a:p>
            <a:pPr>
              <a:defRPr/>
            </a:pPr>
            <a:r>
              <a:rPr lang="en-US" u="sng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Cohesion and group significance</a:t>
            </a:r>
          </a:p>
          <a:p>
            <a:pPr>
              <a:defRPr/>
            </a:pPr>
            <a:r>
              <a:rPr lang="en-US" b="1"/>
              <a:t>Strong distinction between </a:t>
            </a:r>
            <a:r>
              <a:rPr lang="sq-AL" b="1"/>
              <a:t>ingroup and outgroup</a:t>
            </a:r>
            <a:r>
              <a:rPr lang="en-US" b="1"/>
              <a:t>. Strong sense on family</a:t>
            </a:r>
          </a:p>
          <a:p>
            <a:pPr>
              <a:defRPr/>
            </a:pPr>
            <a:r>
              <a:rPr lang="en-US"/>
              <a:t>Flexible and open grouping patterns, changes when needed.</a:t>
            </a:r>
          </a:p>
          <a:p>
            <a:pPr>
              <a:defRPr/>
            </a:pPr>
            <a:r>
              <a:rPr lang="en-US" u="sng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Relationship </a:t>
            </a:r>
            <a:r>
              <a:rPr lang="af-ZA" u="sng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vs</a:t>
            </a:r>
            <a:r>
              <a:rPr lang="en-US" u="sng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task</a:t>
            </a:r>
          </a:p>
          <a:p>
            <a:pPr>
              <a:defRPr/>
            </a:pPr>
            <a:r>
              <a:rPr lang="en-US" b="1"/>
              <a:t>Relationship more important than task </a:t>
            </a:r>
            <a:r>
              <a:rPr lang="en-US" b="1">
                <a:sym typeface="Wingdings" pitchFamily="2" charset="2"/>
              </a:rPr>
              <a:t> </a:t>
            </a:r>
            <a:r>
              <a:rPr lang="en-US" b="1"/>
              <a:t>amigo.</a:t>
            </a:r>
          </a:p>
          <a:p>
            <a:pPr>
              <a:defRPr/>
            </a:pPr>
            <a:r>
              <a:rPr lang="en-US"/>
              <a:t>Task more important.</a:t>
            </a:r>
          </a:p>
          <a:p>
            <a:pPr>
              <a:defRPr/>
            </a:pPr>
            <a:r>
              <a:rPr lang="en-US" u="sng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Conception of time</a:t>
            </a:r>
          </a:p>
          <a:p>
            <a:pPr>
              <a:defRPr/>
            </a:pPr>
            <a:r>
              <a:rPr lang="en-US" b="1"/>
              <a:t>Open, flexible, present oriented, process more important that product. POLYCHRONIC</a:t>
            </a:r>
          </a:p>
          <a:p>
            <a:pPr>
              <a:defRPr/>
            </a:pPr>
            <a:r>
              <a:rPr lang="en-US"/>
              <a:t>Linear time, well organized, product more important than process. MONOCHRONIC</a:t>
            </a:r>
          </a:p>
          <a:p>
            <a:pPr>
              <a:defRPr/>
            </a:pP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140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/>
          <p:cNvSpPr/>
          <p:nvPr/>
        </p:nvSpPr>
        <p:spPr>
          <a:xfrm>
            <a:off x="900113" y="0"/>
            <a:ext cx="7200900" cy="687863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endParaRPr lang="en-US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                                             </a:t>
            </a:r>
            <a:r>
              <a:rPr lang="en-US" sz="2800" u="sng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TIME</a:t>
            </a:r>
          </a:p>
          <a:p>
            <a:pPr>
              <a:defRPr/>
            </a:pPr>
            <a:endParaRPr lang="en-US" b="1" dirty="0">
              <a:solidFill>
                <a:srgbClr val="984807"/>
              </a:solidFill>
            </a:endParaRPr>
          </a:p>
          <a:p>
            <a:pPr>
              <a:defRPr/>
            </a:pPr>
            <a:r>
              <a:rPr lang="en-US" b="1" dirty="0">
                <a:solidFill>
                  <a:srgbClr val="984807"/>
                </a:solidFill>
              </a:rPr>
              <a:t>EDWARD T. HALL</a:t>
            </a:r>
          </a:p>
          <a:p>
            <a:pPr>
              <a:defRPr/>
            </a:pPr>
            <a:r>
              <a:rPr lang="en-US" b="1" dirty="0"/>
              <a:t>Open, flexible, present oriented, process more important that product. POLYCHRONIC</a:t>
            </a:r>
          </a:p>
          <a:p>
            <a:pPr>
              <a:defRPr/>
            </a:pPr>
            <a:r>
              <a:rPr lang="en-US" dirty="0"/>
              <a:t>Linear time, well organized, product more important than process. MONOCHRONIC</a:t>
            </a:r>
          </a:p>
          <a:p>
            <a:pPr>
              <a:defRPr/>
            </a:pPr>
            <a:endParaRPr lang="en-US" b="1" dirty="0">
              <a:solidFill>
                <a:srgbClr val="984807"/>
              </a:solidFill>
            </a:endParaRPr>
          </a:p>
          <a:p>
            <a:pPr>
              <a:defRPr/>
            </a:pPr>
            <a:r>
              <a:rPr lang="en-US" b="1" dirty="0">
                <a:solidFill>
                  <a:srgbClr val="984807"/>
                </a:solidFill>
              </a:rPr>
              <a:t>FONS TROMPENAAR:</a:t>
            </a:r>
          </a:p>
          <a:p>
            <a:pPr>
              <a:defRPr/>
            </a:pPr>
            <a:r>
              <a:rPr lang="en-US" b="1" dirty="0"/>
              <a:t>Time as </a:t>
            </a:r>
            <a:r>
              <a:rPr lang="bn-IN" b="1" dirty="0"/>
              <a:t>synchronisation </a:t>
            </a:r>
            <a:r>
              <a:rPr lang="en-US" b="1" dirty="0">
                <a:sym typeface="Wingdings" pitchFamily="2" charset="2"/>
              </a:rPr>
              <a:t> events in parallel, </a:t>
            </a:r>
            <a:r>
              <a:rPr lang="my-MM" b="1" dirty="0">
                <a:sym typeface="Wingdings" pitchFamily="2" charset="2"/>
              </a:rPr>
              <a:t>synchronised</a:t>
            </a:r>
            <a:r>
              <a:rPr lang="en-US" b="1" dirty="0">
                <a:sym typeface="Wingdings" pitchFamily="2" charset="2"/>
              </a:rPr>
              <a:t> together. </a:t>
            </a:r>
          </a:p>
          <a:p>
            <a:pPr>
              <a:defRPr/>
            </a:pPr>
            <a:r>
              <a:rPr lang="en-US" b="1" dirty="0">
                <a:sym typeface="Wingdings" pitchFamily="2" charset="2"/>
              </a:rPr>
              <a:t>Finds order in coordination of multiple factors.</a:t>
            </a:r>
            <a:endParaRPr lang="en-US" b="1" dirty="0"/>
          </a:p>
          <a:p>
            <a:pPr>
              <a:defRPr/>
            </a:pPr>
            <a:r>
              <a:rPr lang="en-US" dirty="0"/>
              <a:t>Time as sequence </a:t>
            </a:r>
            <a:r>
              <a:rPr lang="en-US" dirty="0">
                <a:sym typeface="Wingdings" pitchFamily="2" charset="2"/>
              </a:rPr>
              <a:t> events as separate items, sequence one after the other.</a:t>
            </a:r>
          </a:p>
          <a:p>
            <a:pPr>
              <a:defRPr/>
            </a:pPr>
            <a:r>
              <a:rPr lang="en-US" dirty="0">
                <a:sym typeface="Wingdings" pitchFamily="2" charset="2"/>
              </a:rPr>
              <a:t>Order in actions that are one after the other.</a:t>
            </a:r>
          </a:p>
          <a:p>
            <a:pPr>
              <a:defRPr/>
            </a:pPr>
            <a:endParaRPr lang="en-US" b="1" dirty="0">
              <a:solidFill>
                <a:srgbClr val="984807"/>
              </a:solidFill>
            </a:endParaRPr>
          </a:p>
          <a:p>
            <a:pPr>
              <a:defRPr/>
            </a:pPr>
            <a:r>
              <a:rPr lang="en-US" b="1" dirty="0">
                <a:solidFill>
                  <a:srgbClr val="984807"/>
                </a:solidFill>
              </a:rPr>
              <a:t>GEERT HOFSTEDE:</a:t>
            </a:r>
          </a:p>
          <a:p>
            <a:pPr>
              <a:defRPr/>
            </a:pPr>
            <a:r>
              <a:rPr lang="en-US" b="1" dirty="0"/>
              <a:t>Long- versus Short-term Orientation (LTO) </a:t>
            </a:r>
            <a:r>
              <a:rPr lang="en-US" b="1" dirty="0">
                <a:sym typeface="Wingdings" pitchFamily="2" charset="2"/>
              </a:rPr>
              <a:t> </a:t>
            </a:r>
            <a:r>
              <a:rPr lang="en-US" dirty="0"/>
              <a:t> focuses on to what extent the group invests for the future, is persevering, and is patient in waiting for results.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0722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/>
          <p:cNvSpPr/>
          <p:nvPr/>
        </p:nvSpPr>
        <p:spPr>
          <a:xfrm>
            <a:off x="899593" y="620688"/>
            <a:ext cx="7128791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i-FI" dirty="0" smtClean="0"/>
          </a:p>
          <a:p>
            <a:endParaRPr lang="fi-FI" dirty="0"/>
          </a:p>
          <a:p>
            <a:r>
              <a:rPr lang="fi-FI" dirty="0" err="1" smtClean="0"/>
              <a:t>Geert</a:t>
            </a:r>
            <a:r>
              <a:rPr lang="fi-FI" dirty="0" smtClean="0"/>
              <a:t> </a:t>
            </a:r>
            <a:r>
              <a:rPr lang="fi-FI" dirty="0" err="1" smtClean="0"/>
              <a:t>Hofstede</a:t>
            </a:r>
            <a:r>
              <a:rPr lang="fi-FI" dirty="0" smtClean="0"/>
              <a:t>, </a:t>
            </a:r>
            <a:r>
              <a:rPr lang="fi-FI" b="1" i="1" dirty="0" err="1"/>
              <a:t>Culture’s</a:t>
            </a:r>
            <a:r>
              <a:rPr lang="fi-FI" b="1" i="1" dirty="0"/>
              <a:t> </a:t>
            </a:r>
            <a:r>
              <a:rPr lang="fi-FI" b="1" i="1" dirty="0" err="1"/>
              <a:t>Consequences</a:t>
            </a:r>
            <a:r>
              <a:rPr lang="fi-FI" b="1" i="1" dirty="0"/>
              <a:t>: </a:t>
            </a:r>
            <a:r>
              <a:rPr lang="fi-FI" b="1" i="1" dirty="0" err="1"/>
              <a:t>Comparing</a:t>
            </a:r>
            <a:r>
              <a:rPr lang="fi-FI" b="1" i="1" dirty="0"/>
              <a:t> </a:t>
            </a:r>
            <a:r>
              <a:rPr lang="fi-FI" b="1" i="1" dirty="0" err="1"/>
              <a:t>Values</a:t>
            </a:r>
            <a:r>
              <a:rPr lang="fi-FI" b="1" i="1" dirty="0"/>
              <a:t>, </a:t>
            </a:r>
            <a:r>
              <a:rPr lang="fi-FI" b="1" i="1" dirty="0" err="1"/>
              <a:t>Behaviors</a:t>
            </a:r>
            <a:r>
              <a:rPr lang="fi-FI" b="1" i="1" dirty="0"/>
              <a:t>, </a:t>
            </a:r>
            <a:r>
              <a:rPr lang="fi-FI" b="1" i="1" dirty="0" err="1"/>
              <a:t>Institutions</a:t>
            </a:r>
            <a:r>
              <a:rPr lang="fi-FI" b="1" i="1" dirty="0"/>
              <a:t>, and </a:t>
            </a:r>
            <a:r>
              <a:rPr lang="fi-FI" b="1" i="1" dirty="0" err="1"/>
              <a:t>Organizations</a:t>
            </a:r>
            <a:r>
              <a:rPr lang="fi-FI" b="1" i="1" dirty="0"/>
              <a:t> </a:t>
            </a:r>
            <a:r>
              <a:rPr lang="fi-FI" b="1" i="1" dirty="0" err="1"/>
              <a:t>Across</a:t>
            </a:r>
            <a:r>
              <a:rPr lang="fi-FI" b="1" i="1" dirty="0"/>
              <a:t> </a:t>
            </a:r>
            <a:r>
              <a:rPr lang="fi-FI" b="1" i="1" dirty="0" err="1"/>
              <a:t>Nations</a:t>
            </a:r>
            <a:r>
              <a:rPr lang="fi-FI" b="1" i="1" dirty="0"/>
              <a:t>.</a:t>
            </a:r>
            <a:r>
              <a:rPr lang="fi-FI" dirty="0" smtClean="0"/>
              <a:t>  </a:t>
            </a:r>
            <a:r>
              <a:rPr lang="fi-FI" dirty="0" err="1" smtClean="0"/>
              <a:t>Second</a:t>
            </a:r>
            <a:r>
              <a:rPr lang="fi-FI" dirty="0" smtClean="0"/>
              <a:t> Edition, </a:t>
            </a:r>
            <a:r>
              <a:rPr lang="fi-FI" dirty="0" err="1" smtClean="0"/>
              <a:t>Thousand</a:t>
            </a:r>
            <a:r>
              <a:rPr lang="fi-FI" dirty="0" smtClean="0"/>
              <a:t> </a:t>
            </a:r>
            <a:r>
              <a:rPr lang="fi-FI" dirty="0" err="1" smtClean="0"/>
              <a:t>Oaks</a:t>
            </a:r>
            <a:r>
              <a:rPr lang="fi-FI" dirty="0" smtClean="0"/>
              <a:t> CA: </a:t>
            </a:r>
            <a:r>
              <a:rPr lang="fi-FI" dirty="0" err="1" smtClean="0"/>
              <a:t>Sage</a:t>
            </a:r>
            <a:r>
              <a:rPr lang="fi-FI" dirty="0" smtClean="0"/>
              <a:t> </a:t>
            </a:r>
            <a:r>
              <a:rPr lang="fi-FI" dirty="0" err="1" smtClean="0"/>
              <a:t>Publications</a:t>
            </a:r>
            <a:r>
              <a:rPr lang="fi-FI" dirty="0" smtClean="0"/>
              <a:t>, 2001 </a:t>
            </a:r>
          </a:p>
          <a:p>
            <a:endParaRPr lang="fi-FI" dirty="0"/>
          </a:p>
          <a:p>
            <a:endParaRPr lang="fi-FI" dirty="0" smtClean="0"/>
          </a:p>
          <a:p>
            <a:r>
              <a:rPr lang="fi-FI" dirty="0" err="1" smtClean="0"/>
              <a:t>Geert</a:t>
            </a:r>
            <a:r>
              <a:rPr lang="fi-FI" dirty="0" smtClean="0"/>
              <a:t> </a:t>
            </a:r>
            <a:r>
              <a:rPr lang="fi-FI" dirty="0" err="1" smtClean="0"/>
              <a:t>Hofstede</a:t>
            </a:r>
            <a:r>
              <a:rPr lang="fi-FI" dirty="0" smtClean="0"/>
              <a:t>, </a:t>
            </a:r>
            <a:r>
              <a:rPr lang="fi-FI" dirty="0" err="1" smtClean="0"/>
              <a:t>Gert</a:t>
            </a:r>
            <a:r>
              <a:rPr lang="fi-FI" dirty="0" smtClean="0"/>
              <a:t> Jan </a:t>
            </a:r>
            <a:r>
              <a:rPr lang="fi-FI" dirty="0" err="1" smtClean="0"/>
              <a:t>Hofstede</a:t>
            </a:r>
            <a:r>
              <a:rPr lang="fi-FI" dirty="0" smtClean="0"/>
              <a:t> and Michael </a:t>
            </a:r>
            <a:r>
              <a:rPr lang="fi-FI" dirty="0" err="1" smtClean="0"/>
              <a:t>Minkov</a:t>
            </a:r>
            <a:r>
              <a:rPr lang="fi-FI" dirty="0" smtClean="0"/>
              <a:t>, </a:t>
            </a:r>
            <a:r>
              <a:rPr lang="fi-FI" b="1" i="1" dirty="0" err="1"/>
              <a:t>Cultures</a:t>
            </a:r>
            <a:r>
              <a:rPr lang="fi-FI" b="1" i="1" dirty="0"/>
              <a:t> and </a:t>
            </a:r>
            <a:r>
              <a:rPr lang="fi-FI" b="1" i="1" dirty="0" err="1"/>
              <a:t>Organizations</a:t>
            </a:r>
            <a:r>
              <a:rPr lang="fi-FI" b="1" i="1" dirty="0"/>
              <a:t>: Software of the </a:t>
            </a:r>
            <a:r>
              <a:rPr lang="fi-FI" b="1" i="1" dirty="0" err="1"/>
              <a:t>Mind</a:t>
            </a:r>
            <a:r>
              <a:rPr lang="fi-FI" b="1" i="1" dirty="0"/>
              <a:t>. </a:t>
            </a:r>
            <a:r>
              <a:rPr lang="fi-FI" b="1" i="1" dirty="0" err="1"/>
              <a:t>Revised</a:t>
            </a:r>
            <a:r>
              <a:rPr lang="fi-FI" b="1" i="1" dirty="0"/>
              <a:t> and </a:t>
            </a:r>
            <a:r>
              <a:rPr lang="fi-FI" b="1" i="1" dirty="0" err="1"/>
              <a:t>Expanded</a:t>
            </a:r>
            <a:r>
              <a:rPr lang="fi-FI" b="1" i="1" dirty="0"/>
              <a:t> 3rd Edition.</a:t>
            </a:r>
            <a:r>
              <a:rPr lang="fi-FI" dirty="0" smtClean="0"/>
              <a:t> </a:t>
            </a:r>
            <a:r>
              <a:rPr lang="fi-FI" dirty="0" err="1" smtClean="0"/>
              <a:t>McGraw-Hill</a:t>
            </a:r>
            <a:r>
              <a:rPr lang="fi-FI" dirty="0" smtClean="0"/>
              <a:t> 2010.</a:t>
            </a:r>
          </a:p>
          <a:p>
            <a:endParaRPr lang="fi-FI" dirty="0"/>
          </a:p>
          <a:p>
            <a:r>
              <a:rPr lang="fi-FI" b="1" dirty="0" smtClean="0"/>
              <a:t>Copyright </a:t>
            </a:r>
            <a:r>
              <a:rPr lang="fi-FI" b="1" dirty="0" err="1" smtClean="0"/>
              <a:t>www.geert-hofstede.com</a:t>
            </a:r>
            <a:endParaRPr lang="fi-FI" b="1" dirty="0" smtClean="0"/>
          </a:p>
          <a:p>
            <a:endParaRPr lang="fi-FI" dirty="0"/>
          </a:p>
        </p:txBody>
      </p:sp>
      <p:sp>
        <p:nvSpPr>
          <p:cNvPr id="3" name="Suorakulmio 2"/>
          <p:cNvSpPr/>
          <p:nvPr/>
        </p:nvSpPr>
        <p:spPr>
          <a:xfrm rot="10800000" flipV="1">
            <a:off x="1547664" y="5596317"/>
            <a:ext cx="49003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i-FI" dirty="0" smtClean="0">
              <a:sym typeface="Wingdings" pitchFamily="2" charset="2"/>
            </a:endParaRPr>
          </a:p>
          <a:p>
            <a:endParaRPr lang="fi-FI" dirty="0"/>
          </a:p>
        </p:txBody>
      </p:sp>
      <p:sp>
        <p:nvSpPr>
          <p:cNvPr id="4" name="Suorakulmio 3"/>
          <p:cNvSpPr/>
          <p:nvPr/>
        </p:nvSpPr>
        <p:spPr>
          <a:xfrm>
            <a:off x="899592" y="4721662"/>
            <a:ext cx="669674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dirty="0" smtClean="0"/>
              <a:t>             </a:t>
            </a:r>
          </a:p>
          <a:p>
            <a:r>
              <a:rPr lang="fi-FI" dirty="0"/>
              <a:t> </a:t>
            </a:r>
            <a:r>
              <a:rPr lang="fi-FI" dirty="0" smtClean="0"/>
              <a:t>  </a:t>
            </a:r>
            <a:r>
              <a:rPr lang="fi-FI" dirty="0" smtClean="0">
                <a:solidFill>
                  <a:srgbClr val="FF0000"/>
                </a:solidFill>
                <a:sym typeface="Wingdings" panose="05000000000000000000" pitchFamily="2" charset="2"/>
              </a:rPr>
              <a:t></a:t>
            </a:r>
            <a:r>
              <a:rPr lang="fi-FI" dirty="0" smtClean="0"/>
              <a:t>  </a:t>
            </a:r>
            <a:r>
              <a:rPr lang="fi-FI" dirty="0" smtClean="0">
                <a:hlinkClick r:id="rId3"/>
              </a:rPr>
              <a:t>https</a:t>
            </a:r>
            <a:r>
              <a:rPr lang="fi-FI" dirty="0">
                <a:hlinkClick r:id="rId3"/>
              </a:rPr>
              <a:t>://www.hofstede-insights.com/country-comparison</a:t>
            </a:r>
            <a:r>
              <a:rPr lang="fi-FI" dirty="0" smtClean="0">
                <a:hlinkClick r:id="rId3"/>
              </a:rPr>
              <a:t>/</a:t>
            </a:r>
            <a:endParaRPr lang="fi-FI" dirty="0" smtClean="0"/>
          </a:p>
          <a:p>
            <a:r>
              <a:rPr lang="fi-FI" dirty="0" smtClean="0"/>
              <a:t>  </a:t>
            </a:r>
            <a:endParaRPr lang="fi-FI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35872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http://us.123rf.com/400wm/400/400/tombaky/tombaky0812/tombaky081200320/4055576-el-hombre-y-la-mujer-en-la-mano-delante-del-portatil-y-contrato-firmad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556" y="1196752"/>
            <a:ext cx="7524836" cy="50165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66426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http://2.bp.blogspot.com/_mkkgm5ofkQU/S7OIT69FGVI/AAAAAAAAAAk/NRu6OOabmEc/s320/58802.file_a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8689" y="1124744"/>
            <a:ext cx="5983591" cy="43571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1907704" y="332656"/>
            <a:ext cx="342078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3600" b="1" dirty="0" err="1"/>
              <a:t>Aquí</a:t>
            </a:r>
            <a:r>
              <a:rPr lang="fi-FI" sz="3600" b="1" dirty="0"/>
              <a:t> </a:t>
            </a:r>
            <a:r>
              <a:rPr lang="fi-FI" sz="3600" b="1" dirty="0" err="1"/>
              <a:t>estamos</a:t>
            </a:r>
            <a:r>
              <a:rPr lang="fi-FI" sz="3600" b="1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417591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http://www.imanempresas.com/esp/wp-content/uploads/2008/03/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1626559"/>
            <a:ext cx="5112568" cy="38741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1043608" y="3105835"/>
            <a:ext cx="5814392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r>
              <a:rPr lang="es-ES" dirty="0" smtClean="0"/>
              <a:t>Estar </a:t>
            </a:r>
            <a:r>
              <a:rPr lang="es-ES" dirty="0"/>
              <a:t>bien documentado, informado. Conocer la propia empresa, la otra. El país, la cultura.</a:t>
            </a:r>
          </a:p>
        </p:txBody>
      </p:sp>
    </p:spTree>
    <p:extLst>
      <p:ext uri="{BB962C8B-B14F-4D97-AF65-F5344CB8AC3E}">
        <p14:creationId xmlns:p14="http://schemas.microsoft.com/office/powerpoint/2010/main" val="382303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http://www.news.dm/wp-content/uploads/2012/08/communication_skills_grade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1599" y="1052735"/>
            <a:ext cx="5914737" cy="49703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47403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://www.abcdelasemana.com/wp-content/uploads/2010/04/burocracia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404664"/>
            <a:ext cx="4608512" cy="5845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251521" y="2996952"/>
            <a:ext cx="490791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28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Burocracia</a:t>
            </a:r>
            <a:endParaRPr lang="fi-FI" sz="28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8629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img.desmotivaciones.es/201208/215080_212186578830226_6582288_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836712"/>
            <a:ext cx="5698604" cy="48780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44422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www.granadablogs.com/pateandoelmundo/wp-content/uploads/2009/09/08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1124743"/>
            <a:ext cx="4176464" cy="46463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1475656" y="548681"/>
            <a:ext cx="53823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b="1" dirty="0"/>
              <a:t>Paciencia, tiempo al tiempo. </a:t>
            </a:r>
            <a:endParaRPr lang="es-ES" b="1" dirty="0" smtClean="0"/>
          </a:p>
          <a:p>
            <a:r>
              <a:rPr lang="es-ES" b="1" dirty="0" smtClean="0"/>
              <a:t>Crear </a:t>
            </a:r>
            <a:r>
              <a:rPr lang="es-ES" b="1" dirty="0"/>
              <a:t>relaciones de amistad y confianza</a:t>
            </a:r>
          </a:p>
        </p:txBody>
      </p:sp>
    </p:spTree>
    <p:extLst>
      <p:ext uri="{BB962C8B-B14F-4D97-AF65-F5344CB8AC3E}">
        <p14:creationId xmlns:p14="http://schemas.microsoft.com/office/powerpoint/2010/main" val="482939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http://steffiemusic.files.wordpress.com/2011/10/319604_10150432362156101_515881100_10491222_1419682862_n.jpe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836712"/>
            <a:ext cx="6705600" cy="4152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8499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http://fjnavas.files.wordpress.com/2008/08/engano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197081"/>
            <a:ext cx="5256584" cy="5098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2411760" y="4998660"/>
            <a:ext cx="3672408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i-FI" dirty="0" smtClean="0"/>
          </a:p>
          <a:p>
            <a:endParaRPr lang="fi-FI" dirty="0"/>
          </a:p>
          <a:p>
            <a:endParaRPr lang="fi-FI" dirty="0" smtClean="0"/>
          </a:p>
          <a:p>
            <a:r>
              <a:rPr lang="fi-FI" sz="4400" dirty="0" smtClean="0"/>
              <a:t>   </a:t>
            </a:r>
            <a:r>
              <a:rPr lang="fi-FI" sz="4400" b="1" dirty="0" err="1" smtClean="0"/>
              <a:t>Ellos</a:t>
            </a:r>
            <a:r>
              <a:rPr lang="fi-FI" sz="4400" b="1" dirty="0" smtClean="0"/>
              <a:t> </a:t>
            </a:r>
            <a:r>
              <a:rPr lang="fi-FI" sz="4400" b="1" dirty="0" err="1"/>
              <a:t>actúan</a:t>
            </a:r>
            <a:endParaRPr lang="fi-FI" sz="4400" b="1" dirty="0"/>
          </a:p>
        </p:txBody>
      </p:sp>
    </p:spTree>
    <p:extLst>
      <p:ext uri="{BB962C8B-B14F-4D97-AF65-F5344CB8AC3E}">
        <p14:creationId xmlns:p14="http://schemas.microsoft.com/office/powerpoint/2010/main" val="2086073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</TotalTime>
  <Words>406</Words>
  <Application>Microsoft Office PowerPoint</Application>
  <PresentationFormat>On-screen Show (4:3)</PresentationFormat>
  <Paragraphs>112</Paragraphs>
  <Slides>16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宋体</vt:lpstr>
      <vt:lpstr>Arial</vt:lpstr>
      <vt:lpstr>Calibri</vt:lpstr>
      <vt:lpstr>Times New Roman</vt:lpstr>
      <vt:lpstr>Verdana</vt:lpstr>
      <vt:lpstr>Wingdings</vt:lpstr>
      <vt:lpstr>Vrinda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NEGOTIATIONS &amp; MANAGEMENT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Jyväskylä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Lopez Sanchez Miguel</dc:creator>
  <cp:lastModifiedBy>Lopez Sanchez, Miguel</cp:lastModifiedBy>
  <cp:revision>15</cp:revision>
  <dcterms:created xsi:type="dcterms:W3CDTF">2013-01-21T18:17:47Z</dcterms:created>
  <dcterms:modified xsi:type="dcterms:W3CDTF">2019-09-10T07:38:12Z</dcterms:modified>
</cp:coreProperties>
</file>