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9"/>
  </p:notesMasterIdLst>
  <p:sldIdLst>
    <p:sldId id="256" r:id="rId2"/>
    <p:sldId id="279" r:id="rId3"/>
    <p:sldId id="306" r:id="rId4"/>
    <p:sldId id="305" r:id="rId5"/>
    <p:sldId id="281" r:id="rId6"/>
    <p:sldId id="284" r:id="rId7"/>
    <p:sldId id="307" r:id="rId8"/>
    <p:sldId id="283" r:id="rId9"/>
    <p:sldId id="330" r:id="rId10"/>
    <p:sldId id="329" r:id="rId11"/>
    <p:sldId id="271" r:id="rId12"/>
    <p:sldId id="272" r:id="rId13"/>
    <p:sldId id="274" r:id="rId14"/>
    <p:sldId id="275" r:id="rId15"/>
    <p:sldId id="270" r:id="rId16"/>
    <p:sldId id="257" r:id="rId17"/>
    <p:sldId id="258" r:id="rId18"/>
    <p:sldId id="260" r:id="rId19"/>
    <p:sldId id="259" r:id="rId20"/>
    <p:sldId id="262" r:id="rId21"/>
    <p:sldId id="261" r:id="rId22"/>
    <p:sldId id="264" r:id="rId23"/>
    <p:sldId id="263" r:id="rId24"/>
    <p:sldId id="265" r:id="rId25"/>
    <p:sldId id="266" r:id="rId26"/>
    <p:sldId id="267" r:id="rId27"/>
    <p:sldId id="268" r:id="rId28"/>
    <p:sldId id="276" r:id="rId29"/>
    <p:sldId id="282" r:id="rId30"/>
    <p:sldId id="285" r:id="rId31"/>
    <p:sldId id="277" r:id="rId32"/>
    <p:sldId id="278" r:id="rId33"/>
    <p:sldId id="280" r:id="rId34"/>
    <p:sldId id="286" r:id="rId35"/>
    <p:sldId id="287" r:id="rId36"/>
    <p:sldId id="288" r:id="rId37"/>
    <p:sldId id="289" r:id="rId38"/>
    <p:sldId id="290" r:id="rId39"/>
    <p:sldId id="291" r:id="rId40"/>
    <p:sldId id="308" r:id="rId41"/>
    <p:sldId id="309" r:id="rId42"/>
    <p:sldId id="311" r:id="rId43"/>
    <p:sldId id="310" r:id="rId44"/>
    <p:sldId id="292" r:id="rId45"/>
    <p:sldId id="293" r:id="rId46"/>
    <p:sldId id="299" r:id="rId47"/>
    <p:sldId id="300" r:id="rId48"/>
    <p:sldId id="301" r:id="rId49"/>
    <p:sldId id="295" r:id="rId50"/>
    <p:sldId id="294" r:id="rId51"/>
    <p:sldId id="296" r:id="rId52"/>
    <p:sldId id="302" r:id="rId53"/>
    <p:sldId id="303" r:id="rId54"/>
    <p:sldId id="304" r:id="rId55"/>
    <p:sldId id="297" r:id="rId56"/>
    <p:sldId id="298" r:id="rId57"/>
    <p:sldId id="316" r:id="rId58"/>
    <p:sldId id="323" r:id="rId59"/>
    <p:sldId id="325" r:id="rId60"/>
    <p:sldId id="320" r:id="rId61"/>
    <p:sldId id="326" r:id="rId62"/>
    <p:sldId id="327" r:id="rId63"/>
    <p:sldId id="322" r:id="rId64"/>
    <p:sldId id="328" r:id="rId65"/>
    <p:sldId id="315" r:id="rId66"/>
    <p:sldId id="312" r:id="rId67"/>
    <p:sldId id="313" r:id="rId68"/>
  </p:sldIdLst>
  <p:sldSz cx="12192000" cy="6858000"/>
  <p:notesSz cx="6858000" cy="9144000"/>
  <p:defaultTextStyle>
    <a:defPPr>
      <a:defRPr lang="en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1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71"/>
    <p:restoredTop sz="94658"/>
  </p:normalViewPr>
  <p:slideViewPr>
    <p:cSldViewPr snapToGrid="0">
      <p:cViewPr varScale="1">
        <p:scale>
          <a:sx n="120" d="100"/>
          <a:sy n="120" d="100"/>
        </p:scale>
        <p:origin x="101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F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64F3F8-4053-B743-9FC3-7A30EF04E9E0}" type="datetimeFigureOut">
              <a:rPr lang="en-FI" smtClean="0"/>
              <a:t>20.3.2025</a:t>
            </a:fld>
            <a:endParaRPr lang="en-F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F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EB081F-75CA-8E4E-B230-3689E461227C}" type="slidenum">
              <a:rPr lang="en-FI" smtClean="0"/>
              <a:t>‹#›</a:t>
            </a:fld>
            <a:endParaRPr lang="en-FI"/>
          </a:p>
        </p:txBody>
      </p:sp>
    </p:spTree>
    <p:extLst>
      <p:ext uri="{BB962C8B-B14F-4D97-AF65-F5344CB8AC3E}">
        <p14:creationId xmlns:p14="http://schemas.microsoft.com/office/powerpoint/2010/main" val="24812685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EB081F-75CA-8E4E-B230-3689E461227C}" type="slidenum">
              <a:rPr lang="en-FI" smtClean="0"/>
              <a:t>42</a:t>
            </a:fld>
            <a:endParaRPr lang="en-FI"/>
          </a:p>
        </p:txBody>
      </p:sp>
    </p:spTree>
    <p:extLst>
      <p:ext uri="{BB962C8B-B14F-4D97-AF65-F5344CB8AC3E}">
        <p14:creationId xmlns:p14="http://schemas.microsoft.com/office/powerpoint/2010/main" val="25017889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E09A6C-1973-CF17-E008-464787F9EA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24FA37-166C-2C4D-A26E-767F65A3A8C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6C0AB43-177A-69A4-27E9-A8EB1890D2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DB8F86-D1B8-60EF-A9E5-42DAD7769B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EB081F-75CA-8E4E-B230-3689E461227C}" type="slidenum">
              <a:rPr lang="en-FI" smtClean="0"/>
              <a:t>58</a:t>
            </a:fld>
            <a:endParaRPr lang="en-FI"/>
          </a:p>
        </p:txBody>
      </p:sp>
    </p:spTree>
    <p:extLst>
      <p:ext uri="{BB962C8B-B14F-4D97-AF65-F5344CB8AC3E}">
        <p14:creationId xmlns:p14="http://schemas.microsoft.com/office/powerpoint/2010/main" val="28096851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EF2013-EC19-8D34-E687-ADBA4F081F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C681A95-EE04-1BD9-A293-978DCC9C8A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2528E8E-E285-DCBB-67BE-3501EE568A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8C373F-84EA-A35F-D098-849E03DA94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EB081F-75CA-8E4E-B230-3689E461227C}" type="slidenum">
              <a:rPr lang="en-FI" smtClean="0"/>
              <a:t>59</a:t>
            </a:fld>
            <a:endParaRPr lang="en-FI"/>
          </a:p>
        </p:txBody>
      </p:sp>
    </p:spTree>
    <p:extLst>
      <p:ext uri="{BB962C8B-B14F-4D97-AF65-F5344CB8AC3E}">
        <p14:creationId xmlns:p14="http://schemas.microsoft.com/office/powerpoint/2010/main" val="3184745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2271F9-816B-0EBC-5D73-6BF3C21398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FI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D2B4358-921C-D546-9A12-04EEA9C99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90D117-56B4-3990-310C-D834BD90C3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46EB1-1DF3-6A49-985B-EC9A56FF1410}" type="datetimeFigureOut">
              <a:rPr lang="en-FI" smtClean="0"/>
              <a:t>20.3.2025</a:t>
            </a:fld>
            <a:endParaRPr lang="en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E42837-7854-5D6A-CAE1-B8AB5F7A5A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E8EEC0-BB14-27D1-137B-3A39871118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5AF0C-201C-AC4D-88D7-3D602F0EF2B9}" type="slidenum">
              <a:rPr lang="en-FI" smtClean="0"/>
              <a:t>‹#›</a:t>
            </a:fld>
            <a:endParaRPr lang="en-FI"/>
          </a:p>
        </p:txBody>
      </p:sp>
    </p:spTree>
    <p:extLst>
      <p:ext uri="{BB962C8B-B14F-4D97-AF65-F5344CB8AC3E}">
        <p14:creationId xmlns:p14="http://schemas.microsoft.com/office/powerpoint/2010/main" val="1717425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A03D60-0CB4-31AA-ACFA-663CA5CFD5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9A67DC2-8A73-A474-6280-0223D32E3E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A8795D-6B53-3035-167F-C1EF99D29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46EB1-1DF3-6A49-985B-EC9A56FF1410}" type="datetimeFigureOut">
              <a:rPr lang="en-FI" smtClean="0"/>
              <a:t>20.3.2025</a:t>
            </a:fld>
            <a:endParaRPr lang="en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A7E226-A1BD-3542-C171-F36E897193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89A142-9E40-C9A1-251A-86D0B1C906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5AF0C-201C-AC4D-88D7-3D602F0EF2B9}" type="slidenum">
              <a:rPr lang="en-FI" smtClean="0"/>
              <a:t>‹#›</a:t>
            </a:fld>
            <a:endParaRPr lang="en-FI"/>
          </a:p>
        </p:txBody>
      </p:sp>
    </p:spTree>
    <p:extLst>
      <p:ext uri="{BB962C8B-B14F-4D97-AF65-F5344CB8AC3E}">
        <p14:creationId xmlns:p14="http://schemas.microsoft.com/office/powerpoint/2010/main" val="3130067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F8E38B7-D244-D119-4F95-7652AD118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EFACFE5-C925-1A6D-80BA-80CA1E44C7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F8DC73-2D35-F0C7-0C35-AB4FDFD784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46EB1-1DF3-6A49-985B-EC9A56FF1410}" type="datetimeFigureOut">
              <a:rPr lang="en-FI" smtClean="0"/>
              <a:t>20.3.2025</a:t>
            </a:fld>
            <a:endParaRPr lang="en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2A24B5-B779-D15E-92A5-AC9B4C0254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0B9672-F3D3-781C-D6C3-91D540E36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5AF0C-201C-AC4D-88D7-3D602F0EF2B9}" type="slidenum">
              <a:rPr lang="en-FI" smtClean="0"/>
              <a:t>‹#›</a:t>
            </a:fld>
            <a:endParaRPr lang="en-FI"/>
          </a:p>
        </p:txBody>
      </p:sp>
    </p:spTree>
    <p:extLst>
      <p:ext uri="{BB962C8B-B14F-4D97-AF65-F5344CB8AC3E}">
        <p14:creationId xmlns:p14="http://schemas.microsoft.com/office/powerpoint/2010/main" val="3866914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5251A1-C207-0FF1-277C-2EC497372F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3BD8B8-555A-E612-478F-EDF29AC489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91AEF6-3BE7-1F81-3E4F-A64CAB333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46EB1-1DF3-6A49-985B-EC9A56FF1410}" type="datetimeFigureOut">
              <a:rPr lang="en-FI" smtClean="0"/>
              <a:t>20.3.2025</a:t>
            </a:fld>
            <a:endParaRPr lang="en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5D4A50-96CD-1A9A-25E3-EDD4BEF619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1CE110-A8E7-E022-0C41-C0929CE6D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5AF0C-201C-AC4D-88D7-3D602F0EF2B9}" type="slidenum">
              <a:rPr lang="en-FI" smtClean="0"/>
              <a:t>‹#›</a:t>
            </a:fld>
            <a:endParaRPr lang="en-FI"/>
          </a:p>
        </p:txBody>
      </p:sp>
    </p:spTree>
    <p:extLst>
      <p:ext uri="{BB962C8B-B14F-4D97-AF65-F5344CB8AC3E}">
        <p14:creationId xmlns:p14="http://schemas.microsoft.com/office/powerpoint/2010/main" val="10252228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981181-82B1-F8D5-B61E-5CD2F3D205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B640F6-BEE2-BE07-6C60-4513061D0E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C64612-98CE-1FD6-A5CD-E882389F48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46EB1-1DF3-6A49-985B-EC9A56FF1410}" type="datetimeFigureOut">
              <a:rPr lang="en-FI" smtClean="0"/>
              <a:t>20.3.2025</a:t>
            </a:fld>
            <a:endParaRPr lang="en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EA4921-2A28-FCC3-5447-7DCF4466C1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7AE5D1-D6B2-23CF-8F2B-ED4A03BC08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5AF0C-201C-AC4D-88D7-3D602F0EF2B9}" type="slidenum">
              <a:rPr lang="en-FI" smtClean="0"/>
              <a:t>‹#›</a:t>
            </a:fld>
            <a:endParaRPr lang="en-FI"/>
          </a:p>
        </p:txBody>
      </p:sp>
    </p:spTree>
    <p:extLst>
      <p:ext uri="{BB962C8B-B14F-4D97-AF65-F5344CB8AC3E}">
        <p14:creationId xmlns:p14="http://schemas.microsoft.com/office/powerpoint/2010/main" val="41505562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60876F-D943-93AF-7363-9C6B4169C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494D7E-565B-EA5F-D78A-11B8C995380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FI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E4612E-076C-6097-14E2-2DFED9EAB9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F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B3EAB9-7705-0692-0F05-9C9CAB6774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46EB1-1DF3-6A49-985B-EC9A56FF1410}" type="datetimeFigureOut">
              <a:rPr lang="en-FI" smtClean="0"/>
              <a:t>20.3.2025</a:t>
            </a:fld>
            <a:endParaRPr lang="en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702435-B665-574F-FC7E-32DE452B8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C7F99C-607F-2349-11B3-1629AADFD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5AF0C-201C-AC4D-88D7-3D602F0EF2B9}" type="slidenum">
              <a:rPr lang="en-FI" smtClean="0"/>
              <a:t>‹#›</a:t>
            </a:fld>
            <a:endParaRPr lang="en-FI"/>
          </a:p>
        </p:txBody>
      </p:sp>
    </p:spTree>
    <p:extLst>
      <p:ext uri="{BB962C8B-B14F-4D97-AF65-F5344CB8AC3E}">
        <p14:creationId xmlns:p14="http://schemas.microsoft.com/office/powerpoint/2010/main" val="2782742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9DD97F-C470-367F-B735-16B7372010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5E9388-AA56-B71C-DCB9-8808BE0042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924EF7-ED1A-25D0-69AC-3F03E18D5C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FI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67D3BA-0576-44D0-B964-AB72DD9616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3EC69D-2891-6955-00D6-E43376ADF4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FI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BD77721-F995-BFA9-5F28-275E5702F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46EB1-1DF3-6A49-985B-EC9A56FF1410}" type="datetimeFigureOut">
              <a:rPr lang="en-FI" smtClean="0"/>
              <a:t>20.3.2025</a:t>
            </a:fld>
            <a:endParaRPr lang="en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8CEE9B7-727A-CFF4-D3E5-2F6DDD3C93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931FBEA-3D6D-1763-D3FF-191F0A3767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5AF0C-201C-AC4D-88D7-3D602F0EF2B9}" type="slidenum">
              <a:rPr lang="en-FI" smtClean="0"/>
              <a:t>‹#›</a:t>
            </a:fld>
            <a:endParaRPr lang="en-FI"/>
          </a:p>
        </p:txBody>
      </p:sp>
    </p:spTree>
    <p:extLst>
      <p:ext uri="{BB962C8B-B14F-4D97-AF65-F5344CB8AC3E}">
        <p14:creationId xmlns:p14="http://schemas.microsoft.com/office/powerpoint/2010/main" val="2359925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883F61-E1C3-4EF3-1D59-D445D279FE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FI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564B04D-47F3-DFC7-C1AF-82F570C2DD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46EB1-1DF3-6A49-985B-EC9A56FF1410}" type="datetimeFigureOut">
              <a:rPr lang="en-FI" smtClean="0"/>
              <a:t>20.3.2025</a:t>
            </a:fld>
            <a:endParaRPr lang="en-F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E3AFE8-4262-5826-3F41-185BC3A31B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F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42534C-DF5F-8EAF-4A98-720F6E36BD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5AF0C-201C-AC4D-88D7-3D602F0EF2B9}" type="slidenum">
              <a:rPr lang="en-FI" smtClean="0"/>
              <a:t>‹#›</a:t>
            </a:fld>
            <a:endParaRPr lang="en-FI"/>
          </a:p>
        </p:txBody>
      </p:sp>
    </p:spTree>
    <p:extLst>
      <p:ext uri="{BB962C8B-B14F-4D97-AF65-F5344CB8AC3E}">
        <p14:creationId xmlns:p14="http://schemas.microsoft.com/office/powerpoint/2010/main" val="970715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C8A201C-CBAA-318D-90E1-968E06566B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46EB1-1DF3-6A49-985B-EC9A56FF1410}" type="datetimeFigureOut">
              <a:rPr lang="en-FI" smtClean="0"/>
              <a:t>20.3.2025</a:t>
            </a:fld>
            <a:endParaRPr lang="en-FI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A119AA-6FF9-1CD1-9C84-954B46512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FI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145490-4C25-57CF-1703-C8A782775C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5AF0C-201C-AC4D-88D7-3D602F0EF2B9}" type="slidenum">
              <a:rPr lang="en-FI" smtClean="0"/>
              <a:t>‹#›</a:t>
            </a:fld>
            <a:endParaRPr lang="en-FI"/>
          </a:p>
        </p:txBody>
      </p:sp>
    </p:spTree>
    <p:extLst>
      <p:ext uri="{BB962C8B-B14F-4D97-AF65-F5344CB8AC3E}">
        <p14:creationId xmlns:p14="http://schemas.microsoft.com/office/powerpoint/2010/main" val="3110582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2FDAD5-9ABC-F42F-1C2B-3BB9339778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B0FAF2-4E27-A52C-CEE7-B2A7BC682E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D11132-527D-CC64-F704-AD426F7C0F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583B6F-4C44-1E15-3C01-528A980C49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46EB1-1DF3-6A49-985B-EC9A56FF1410}" type="datetimeFigureOut">
              <a:rPr lang="en-FI" smtClean="0"/>
              <a:t>20.3.2025</a:t>
            </a:fld>
            <a:endParaRPr lang="en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CB594E-DFCF-0F51-A293-8594C2DA95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BF8612-32EC-1C75-0248-D53F873947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5AF0C-201C-AC4D-88D7-3D602F0EF2B9}" type="slidenum">
              <a:rPr lang="en-FI" smtClean="0"/>
              <a:t>‹#›</a:t>
            </a:fld>
            <a:endParaRPr lang="en-FI"/>
          </a:p>
        </p:txBody>
      </p:sp>
    </p:spTree>
    <p:extLst>
      <p:ext uri="{BB962C8B-B14F-4D97-AF65-F5344CB8AC3E}">
        <p14:creationId xmlns:p14="http://schemas.microsoft.com/office/powerpoint/2010/main" val="18508690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52738F-D60D-FF89-99D9-2C76B19A06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FI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64E73B8-5C45-BFEA-2B47-BD27B1DF959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702441-2EA9-F5D0-245B-4A7A7D968F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B8AF98-93CE-9DF2-6253-D9706FC5A0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C46EB1-1DF3-6A49-985B-EC9A56FF1410}" type="datetimeFigureOut">
              <a:rPr lang="en-FI" smtClean="0"/>
              <a:t>20.3.2025</a:t>
            </a:fld>
            <a:endParaRPr lang="en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EAA08E-4869-3499-DEF5-FF9A614A3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EF8C28-181A-FD0F-267A-FA24583369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5AF0C-201C-AC4D-88D7-3D602F0EF2B9}" type="slidenum">
              <a:rPr lang="en-FI" smtClean="0"/>
              <a:t>‹#›</a:t>
            </a:fld>
            <a:endParaRPr lang="en-FI"/>
          </a:p>
        </p:txBody>
      </p:sp>
    </p:spTree>
    <p:extLst>
      <p:ext uri="{BB962C8B-B14F-4D97-AF65-F5344CB8AC3E}">
        <p14:creationId xmlns:p14="http://schemas.microsoft.com/office/powerpoint/2010/main" val="3036664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F621ACC-986A-45AD-B24A-5E425483FA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44A9A7-BFF6-6382-0D2D-B69B6DEE48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842AC3-D9B7-E1A2-73B5-7372783DA4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BC46EB1-1DF3-6A49-985B-EC9A56FF1410}" type="datetimeFigureOut">
              <a:rPr lang="en-FI" smtClean="0"/>
              <a:t>20.3.2025</a:t>
            </a:fld>
            <a:endParaRPr lang="en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AB8B34-B23A-5E0E-2F41-F7D1E47853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8E241D-EB60-4093-E5B7-A1BFCC51EA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8A5AF0C-201C-AC4D-88D7-3D602F0EF2B9}" type="slidenum">
              <a:rPr lang="en-FI" smtClean="0"/>
              <a:t>‹#›</a:t>
            </a:fld>
            <a:endParaRPr lang="en-FI"/>
          </a:p>
        </p:txBody>
      </p:sp>
    </p:spTree>
    <p:extLst>
      <p:ext uri="{BB962C8B-B14F-4D97-AF65-F5344CB8AC3E}">
        <p14:creationId xmlns:p14="http://schemas.microsoft.com/office/powerpoint/2010/main" val="57690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8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32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5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46.png"/><Relationship Id="rId4" Type="http://schemas.openxmlformats.org/officeDocument/2006/relationships/image" Target="../media/image43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66.png"/><Relationship Id="rId7" Type="http://schemas.openxmlformats.org/officeDocument/2006/relationships/image" Target="../media/image57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68.png"/><Relationship Id="rId10" Type="http://schemas.openxmlformats.org/officeDocument/2006/relationships/hyperlink" Target="https://doi.org/10.1109/TMI.1986.4307752" TargetMode="External"/><Relationship Id="rId4" Type="http://schemas.openxmlformats.org/officeDocument/2006/relationships/image" Target="../media/image67.png"/><Relationship Id="rId9" Type="http://schemas.openxmlformats.org/officeDocument/2006/relationships/image" Target="../media/image59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C65C4-3FCF-65C4-46E5-7BB75F677F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65814"/>
            <a:ext cx="9144000" cy="3244149"/>
          </a:xfrm>
        </p:spPr>
        <p:txBody>
          <a:bodyPr>
            <a:normAutofit/>
          </a:bodyPr>
          <a:lstStyle/>
          <a:p>
            <a:r>
              <a:rPr lang="en-FI" sz="4800" dirty="0"/>
              <a:t>Lempeä johdatus sähköiseen impedanssitomografiaan</a:t>
            </a:r>
            <a:br>
              <a:rPr lang="en-FI" sz="4800" dirty="0"/>
            </a:br>
            <a:r>
              <a:rPr lang="en-FI" sz="4800" dirty="0">
                <a:solidFill>
                  <a:schemeClr val="bg1">
                    <a:lumMod val="50000"/>
                  </a:schemeClr>
                </a:solidFill>
              </a:rPr>
              <a:t>Gentle introduction to </a:t>
            </a:r>
            <a:br>
              <a:rPr lang="en-FI" sz="48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FI" sz="4800" dirty="0">
                <a:solidFill>
                  <a:schemeClr val="bg1">
                    <a:lumMod val="50000"/>
                  </a:schemeClr>
                </a:solidFill>
              </a:rPr>
              <a:t>Electrical Impedance Tomography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A81F37-5299-2498-375B-01F2AE20137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FI" dirty="0"/>
              <a:t>Samuli Siltanen 2025</a:t>
            </a:r>
          </a:p>
        </p:txBody>
      </p:sp>
    </p:spTree>
    <p:extLst>
      <p:ext uri="{BB962C8B-B14F-4D97-AF65-F5344CB8AC3E}">
        <p14:creationId xmlns:p14="http://schemas.microsoft.com/office/powerpoint/2010/main" val="10216663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05BBE-905F-1F9D-95B5-006BA632BB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5910A79-BA5E-15EF-AC68-03EB071F6B98}"/>
              </a:ext>
            </a:extLst>
          </p:cNvPr>
          <p:cNvCxnSpPr>
            <a:cxnSpLocks/>
          </p:cNvCxnSpPr>
          <p:nvPr/>
        </p:nvCxnSpPr>
        <p:spPr>
          <a:xfrm>
            <a:off x="1828800" y="3519376"/>
            <a:ext cx="805947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A71BE877-6DA5-494E-B15E-585037247317}"/>
              </a:ext>
            </a:extLst>
          </p:cNvPr>
          <p:cNvSpPr/>
          <p:nvPr/>
        </p:nvSpPr>
        <p:spPr>
          <a:xfrm>
            <a:off x="3471530" y="2923953"/>
            <a:ext cx="4774019" cy="1190847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FI" sz="6000" dirty="0"/>
              <a:t>R</a:t>
            </a:r>
            <a:endParaRPr lang="en-FI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153995F-B2CA-BCE9-0C03-EDF5F8A938A8}"/>
              </a:ext>
            </a:extLst>
          </p:cNvPr>
          <p:cNvSpPr txBox="1"/>
          <p:nvPr/>
        </p:nvSpPr>
        <p:spPr>
          <a:xfrm>
            <a:off x="1052623" y="4890978"/>
            <a:ext cx="1024703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This is a resistor with resistance R, measured in Ohm (</a:t>
            </a:r>
            <a:r>
              <a:rPr lang="en-GB" sz="2800" dirty="0">
                <a:latin typeface="Symbol" pitchFamily="2" charset="2"/>
              </a:rPr>
              <a:t>W</a:t>
            </a:r>
            <a:r>
              <a:rPr lang="en-GB" sz="2800" dirty="0"/>
              <a:t>). </a:t>
            </a:r>
            <a:br>
              <a:rPr lang="en-GB" sz="2800" dirty="0"/>
            </a:br>
            <a:r>
              <a:rPr lang="en-FI" sz="2800" dirty="0"/>
              <a:t>The bigger is R, the harder it is for electric current to pass through </a:t>
            </a:r>
            <a:br>
              <a:rPr lang="en-FI" sz="2800" dirty="0"/>
            </a:br>
            <a:r>
              <a:rPr lang="en-FI" sz="2800" dirty="0"/>
              <a:t>the resistor.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317705D-28BD-1C8B-BB6E-163B89FE3B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FI" dirty="0"/>
              <a:t>We assume zero frequency and consider only voltage, current, and resistance</a:t>
            </a:r>
          </a:p>
        </p:txBody>
      </p:sp>
    </p:spTree>
    <p:extLst>
      <p:ext uri="{BB962C8B-B14F-4D97-AF65-F5344CB8AC3E}">
        <p14:creationId xmlns:p14="http://schemas.microsoft.com/office/powerpoint/2010/main" val="34703135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A2B0C1-1514-6106-CE8B-CCA84B5895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6A405F8-27B6-B022-562F-ABF62E20EC05}"/>
              </a:ext>
            </a:extLst>
          </p:cNvPr>
          <p:cNvCxnSpPr>
            <a:cxnSpLocks/>
          </p:cNvCxnSpPr>
          <p:nvPr/>
        </p:nvCxnSpPr>
        <p:spPr>
          <a:xfrm>
            <a:off x="1828800" y="3519376"/>
            <a:ext cx="805947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2B9D302B-43B1-3AAD-CC47-B486960AD1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FI" sz="4400" dirty="0"/>
              <a:t>We apply an electric voltage U, </a:t>
            </a:r>
            <a:br>
              <a:rPr lang="en-FI" sz="4400" dirty="0"/>
            </a:br>
            <a:r>
              <a:rPr lang="en-FI" sz="4400" dirty="0"/>
              <a:t>measured in volts (V)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80D5607-BD49-6528-0AA6-3710F5F88A96}"/>
              </a:ext>
            </a:extLst>
          </p:cNvPr>
          <p:cNvCxnSpPr>
            <a:cxnSpLocks/>
          </p:cNvCxnSpPr>
          <p:nvPr/>
        </p:nvCxnSpPr>
        <p:spPr>
          <a:xfrm flipV="1">
            <a:off x="1842975" y="3519373"/>
            <a:ext cx="0" cy="15559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BA345A7-B567-CC3C-7DAD-1690F8619017}"/>
              </a:ext>
            </a:extLst>
          </p:cNvPr>
          <p:cNvCxnSpPr>
            <a:cxnSpLocks/>
          </p:cNvCxnSpPr>
          <p:nvPr/>
        </p:nvCxnSpPr>
        <p:spPr>
          <a:xfrm flipV="1">
            <a:off x="9884733" y="3519373"/>
            <a:ext cx="0" cy="15559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0E8FC48-D71C-AE23-797D-0FDEC21D819F}"/>
              </a:ext>
            </a:extLst>
          </p:cNvPr>
          <p:cNvGrpSpPr/>
          <p:nvPr/>
        </p:nvGrpSpPr>
        <p:grpSpPr>
          <a:xfrm>
            <a:off x="8738909" y="5083975"/>
            <a:ext cx="484117" cy="584925"/>
            <a:chOff x="2289831" y="3984171"/>
            <a:chExt cx="484117" cy="584925"/>
          </a:xfrm>
        </p:grpSpPr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18B19781-D907-897C-1A5A-A26C67BF0DB5}"/>
                </a:ext>
              </a:extLst>
            </p:cNvPr>
            <p:cNvCxnSpPr>
              <a:cxnSpLocks/>
            </p:cNvCxnSpPr>
            <p:nvPr/>
          </p:nvCxnSpPr>
          <p:spPr>
            <a:xfrm>
              <a:off x="2531889" y="3984171"/>
              <a:ext cx="0" cy="333064"/>
            </a:xfrm>
            <a:prstGeom prst="line">
              <a:avLst/>
            </a:prstGeom>
            <a:ln w="508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726BF73D-C9B8-A0D9-E488-15FC170DF6A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89831" y="4338438"/>
              <a:ext cx="484117" cy="0"/>
            </a:xfrm>
            <a:prstGeom prst="line">
              <a:avLst/>
            </a:prstGeom>
            <a:ln w="508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CE3E18B0-D7C9-775D-C6E0-E00AA0D7EB3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66031" y="4453767"/>
              <a:ext cx="331717" cy="0"/>
            </a:xfrm>
            <a:prstGeom prst="line">
              <a:avLst/>
            </a:prstGeom>
            <a:ln w="508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6F4A7DD3-E542-C567-A2F8-08CB5D1D18E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69134" y="4569096"/>
              <a:ext cx="125511" cy="0"/>
            </a:xfrm>
            <a:prstGeom prst="line">
              <a:avLst/>
            </a:prstGeom>
            <a:ln w="508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EF74E20A-010B-986A-3767-0305208F0D1D}"/>
              </a:ext>
            </a:extLst>
          </p:cNvPr>
          <p:cNvSpPr txBox="1"/>
          <p:nvPr/>
        </p:nvSpPr>
        <p:spPr>
          <a:xfrm>
            <a:off x="2452911" y="2960055"/>
            <a:ext cx="8146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2800" dirty="0"/>
              <a:t>U&gt;0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C50F0BB-55BA-4935-4725-59ED0E6E3073}"/>
              </a:ext>
            </a:extLst>
          </p:cNvPr>
          <p:cNvSpPr txBox="1"/>
          <p:nvPr/>
        </p:nvSpPr>
        <p:spPr>
          <a:xfrm>
            <a:off x="8492127" y="2965824"/>
            <a:ext cx="8146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2800" dirty="0"/>
              <a:t>U=0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00D38A58-CBB4-23B8-B661-717A0E75D29B}"/>
              </a:ext>
            </a:extLst>
          </p:cNvPr>
          <p:cNvCxnSpPr>
            <a:cxnSpLocks/>
          </p:cNvCxnSpPr>
          <p:nvPr/>
        </p:nvCxnSpPr>
        <p:spPr>
          <a:xfrm>
            <a:off x="1828800" y="5075273"/>
            <a:ext cx="805947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id="{A6B2A6FF-97D0-DDD7-512B-E74E5626300C}"/>
              </a:ext>
            </a:extLst>
          </p:cNvPr>
          <p:cNvGrpSpPr/>
          <p:nvPr/>
        </p:nvGrpSpPr>
        <p:grpSpPr>
          <a:xfrm>
            <a:off x="5508522" y="4650289"/>
            <a:ext cx="685765" cy="785320"/>
            <a:chOff x="5508522" y="4650289"/>
            <a:chExt cx="685765" cy="785320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D1274645-1B75-60FC-F17D-10742F0DB95F}"/>
                </a:ext>
              </a:extLst>
            </p:cNvPr>
            <p:cNvSpPr/>
            <p:nvPr/>
          </p:nvSpPr>
          <p:spPr>
            <a:xfrm>
              <a:off x="5544877" y="4770383"/>
              <a:ext cx="637954" cy="637954"/>
            </a:xfrm>
            <a:prstGeom prst="ellipse">
              <a:avLst/>
            </a:prstGeom>
            <a:solidFill>
              <a:schemeClr val="bg1"/>
            </a:solidFill>
            <a:ln w="381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FI" sz="3600" dirty="0">
                <a:solidFill>
                  <a:schemeClr val="tx1"/>
                </a:solidFill>
              </a:endParaRPr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D7C6F7AF-42D4-AC48-8F7B-BBA0AAAF55FF}"/>
                </a:ext>
              </a:extLst>
            </p:cNvPr>
            <p:cNvGrpSpPr/>
            <p:nvPr/>
          </p:nvGrpSpPr>
          <p:grpSpPr>
            <a:xfrm>
              <a:off x="5508522" y="4650289"/>
              <a:ext cx="685765" cy="785320"/>
              <a:chOff x="5508522" y="4650289"/>
              <a:chExt cx="685765" cy="785320"/>
            </a:xfrm>
          </p:grpSpPr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2077AD35-DFE1-6FFB-1DA7-C0ABFEF38D9C}"/>
                  </a:ext>
                </a:extLst>
              </p:cNvPr>
              <p:cNvSpPr txBox="1"/>
              <p:nvPr/>
            </p:nvSpPr>
            <p:spPr>
              <a:xfrm>
                <a:off x="5817261" y="4650289"/>
                <a:ext cx="377026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FI" sz="4400" dirty="0"/>
                  <a:t>-</a:t>
                </a:r>
                <a:endParaRPr lang="en-FI" sz="4000" dirty="0"/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85857633-EF45-CA13-2A72-70E9DCF70B1A}"/>
                  </a:ext>
                </a:extLst>
              </p:cNvPr>
              <p:cNvSpPr txBox="1"/>
              <p:nvPr/>
            </p:nvSpPr>
            <p:spPr>
              <a:xfrm>
                <a:off x="5508522" y="4727723"/>
                <a:ext cx="45878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FI" sz="4000" dirty="0"/>
                  <a:t>+</a:t>
                </a:r>
              </a:p>
            </p:txBody>
          </p:sp>
        </p:grpSp>
      </p:grpSp>
      <p:sp>
        <p:nvSpPr>
          <p:cNvPr id="33" name="Rectangle 32">
            <a:extLst>
              <a:ext uri="{FF2B5EF4-FFF2-40B4-BE49-F238E27FC236}">
                <a16:creationId xmlns:a16="http://schemas.microsoft.com/office/drawing/2014/main" id="{C42F0DCA-61BE-EE07-ED6C-8A88D5DC173F}"/>
              </a:ext>
            </a:extLst>
          </p:cNvPr>
          <p:cNvSpPr/>
          <p:nvPr/>
        </p:nvSpPr>
        <p:spPr>
          <a:xfrm>
            <a:off x="3471530" y="2923953"/>
            <a:ext cx="4774019" cy="1190847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FI" sz="6000" dirty="0"/>
              <a:t>R</a:t>
            </a:r>
            <a:endParaRPr lang="en-FI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4F8B32D-E707-F4A7-A7E0-5970D2A77981}"/>
              </a:ext>
            </a:extLst>
          </p:cNvPr>
          <p:cNvSpPr txBox="1"/>
          <p:nvPr/>
        </p:nvSpPr>
        <p:spPr>
          <a:xfrm>
            <a:off x="9223026" y="5555943"/>
            <a:ext cx="11855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2400" dirty="0"/>
              <a:t>Ground</a:t>
            </a:r>
          </a:p>
        </p:txBody>
      </p:sp>
    </p:spTree>
    <p:extLst>
      <p:ext uri="{BB962C8B-B14F-4D97-AF65-F5344CB8AC3E}">
        <p14:creationId xmlns:p14="http://schemas.microsoft.com/office/powerpoint/2010/main" val="24300286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FDD9C-2422-1E60-83F2-077C3AC427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F676F86-9CD2-7315-879F-1EFDCA7FC6B8}"/>
              </a:ext>
            </a:extLst>
          </p:cNvPr>
          <p:cNvCxnSpPr>
            <a:cxnSpLocks/>
          </p:cNvCxnSpPr>
          <p:nvPr/>
        </p:nvCxnSpPr>
        <p:spPr>
          <a:xfrm>
            <a:off x="1828800" y="3519376"/>
            <a:ext cx="805947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3E161EB2-CD17-C9CD-3A31-2A4CA85C2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FI" sz="4400" dirty="0"/>
              <a:t>There will be an electric current I, measured </a:t>
            </a:r>
            <a:br>
              <a:rPr lang="en-FI" sz="4400" dirty="0"/>
            </a:br>
            <a:r>
              <a:rPr lang="en-FI" sz="4400" dirty="0"/>
              <a:t>in amperes (A), going from + to -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F4BD73-7CD7-3621-B555-56C7A2B091BF}"/>
              </a:ext>
            </a:extLst>
          </p:cNvPr>
          <p:cNvSpPr/>
          <p:nvPr/>
        </p:nvSpPr>
        <p:spPr>
          <a:xfrm>
            <a:off x="3471530" y="2923953"/>
            <a:ext cx="4774019" cy="1190847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FI" sz="6000" dirty="0"/>
              <a:t>R</a:t>
            </a:r>
            <a:endParaRPr lang="en-FI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B190EC6-FA6E-FF4E-C9AC-F7779F186591}"/>
              </a:ext>
            </a:extLst>
          </p:cNvPr>
          <p:cNvCxnSpPr>
            <a:cxnSpLocks/>
          </p:cNvCxnSpPr>
          <p:nvPr/>
        </p:nvCxnSpPr>
        <p:spPr>
          <a:xfrm flipV="1">
            <a:off x="1842975" y="3519373"/>
            <a:ext cx="0" cy="15559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D83858C-BCFE-5072-B654-EC4EE60043A7}"/>
              </a:ext>
            </a:extLst>
          </p:cNvPr>
          <p:cNvCxnSpPr>
            <a:cxnSpLocks/>
          </p:cNvCxnSpPr>
          <p:nvPr/>
        </p:nvCxnSpPr>
        <p:spPr>
          <a:xfrm flipV="1">
            <a:off x="9884733" y="3519373"/>
            <a:ext cx="0" cy="15559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1D5FA105-81DC-B527-3BDA-5FABB22805C9}"/>
              </a:ext>
            </a:extLst>
          </p:cNvPr>
          <p:cNvSpPr txBox="1"/>
          <p:nvPr/>
        </p:nvSpPr>
        <p:spPr>
          <a:xfrm>
            <a:off x="2452911" y="2960055"/>
            <a:ext cx="8146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2800" dirty="0"/>
              <a:t>U&gt;0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291257E-54B2-6ECB-C698-9E2BAFEE7564}"/>
              </a:ext>
            </a:extLst>
          </p:cNvPr>
          <p:cNvSpPr txBox="1"/>
          <p:nvPr/>
        </p:nvSpPr>
        <p:spPr>
          <a:xfrm>
            <a:off x="8492127" y="2965824"/>
            <a:ext cx="8146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2800" dirty="0"/>
              <a:t>U=0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F24B5D5-6AA1-2058-DDA4-2A1F56567D7A}"/>
              </a:ext>
            </a:extLst>
          </p:cNvPr>
          <p:cNvCxnSpPr>
            <a:cxnSpLocks/>
          </p:cNvCxnSpPr>
          <p:nvPr/>
        </p:nvCxnSpPr>
        <p:spPr>
          <a:xfrm>
            <a:off x="1828800" y="5075273"/>
            <a:ext cx="805947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Down Arrow 16">
            <a:extLst>
              <a:ext uri="{FF2B5EF4-FFF2-40B4-BE49-F238E27FC236}">
                <a16:creationId xmlns:a16="http://schemas.microsoft.com/office/drawing/2014/main" id="{28547D58-20EF-5BC8-4B5A-27B3C2E1AAC4}"/>
              </a:ext>
            </a:extLst>
          </p:cNvPr>
          <p:cNvSpPr/>
          <p:nvPr/>
        </p:nvSpPr>
        <p:spPr>
          <a:xfrm rot="16200000">
            <a:off x="5595549" y="1240613"/>
            <a:ext cx="382772" cy="2473768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FI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F887F71-C9CF-6A0A-1CFB-F399E675FDD6}"/>
              </a:ext>
            </a:extLst>
          </p:cNvPr>
          <p:cNvSpPr txBox="1"/>
          <p:nvPr/>
        </p:nvSpPr>
        <p:spPr>
          <a:xfrm>
            <a:off x="5763967" y="1854541"/>
            <a:ext cx="2776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2800" dirty="0"/>
              <a:t>I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B4B1673-1706-F271-7BE5-B0D79B0816A1}"/>
              </a:ext>
            </a:extLst>
          </p:cNvPr>
          <p:cNvSpPr txBox="1"/>
          <p:nvPr/>
        </p:nvSpPr>
        <p:spPr>
          <a:xfrm>
            <a:off x="2545779" y="5999307"/>
            <a:ext cx="94917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2800" dirty="0"/>
              <a:t>By convention, electrons flow against the current, from – to +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0DE40C7-7ACA-BD29-E01F-A8033DFD643A}"/>
              </a:ext>
            </a:extLst>
          </p:cNvPr>
          <p:cNvGrpSpPr/>
          <p:nvPr/>
        </p:nvGrpSpPr>
        <p:grpSpPr>
          <a:xfrm>
            <a:off x="5508522" y="4650289"/>
            <a:ext cx="685765" cy="785320"/>
            <a:chOff x="5508522" y="4650289"/>
            <a:chExt cx="685765" cy="785320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39EDE0B3-8FD6-BFAF-4EDC-E28DCA1ACFA6}"/>
                </a:ext>
              </a:extLst>
            </p:cNvPr>
            <p:cNvSpPr/>
            <p:nvPr/>
          </p:nvSpPr>
          <p:spPr>
            <a:xfrm>
              <a:off x="5544877" y="4770383"/>
              <a:ext cx="637954" cy="637954"/>
            </a:xfrm>
            <a:prstGeom prst="ellipse">
              <a:avLst/>
            </a:prstGeom>
            <a:solidFill>
              <a:schemeClr val="bg1"/>
            </a:solidFill>
            <a:ln w="381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FI" sz="3600" dirty="0">
                <a:solidFill>
                  <a:schemeClr val="tx1"/>
                </a:solidFill>
              </a:endParaRPr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1995E63-B885-0ABE-3009-9DB1F2378C33}"/>
                </a:ext>
              </a:extLst>
            </p:cNvPr>
            <p:cNvGrpSpPr/>
            <p:nvPr/>
          </p:nvGrpSpPr>
          <p:grpSpPr>
            <a:xfrm>
              <a:off x="5508522" y="4650289"/>
              <a:ext cx="685765" cy="785320"/>
              <a:chOff x="5508522" y="4650289"/>
              <a:chExt cx="685765" cy="785320"/>
            </a:xfrm>
          </p:grpSpPr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A471ED91-BE7A-312F-002A-D4DFE7EB2838}"/>
                  </a:ext>
                </a:extLst>
              </p:cNvPr>
              <p:cNvSpPr txBox="1"/>
              <p:nvPr/>
            </p:nvSpPr>
            <p:spPr>
              <a:xfrm>
                <a:off x="5817261" y="4650289"/>
                <a:ext cx="377026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FI" sz="4400" dirty="0"/>
                  <a:t>-</a:t>
                </a:r>
                <a:endParaRPr lang="en-FI" sz="4000" dirty="0"/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952B34D8-EA42-3CB5-7CEC-E6E0C3A9D188}"/>
                  </a:ext>
                </a:extLst>
              </p:cNvPr>
              <p:cNvSpPr txBox="1"/>
              <p:nvPr/>
            </p:nvSpPr>
            <p:spPr>
              <a:xfrm>
                <a:off x="5508522" y="4727723"/>
                <a:ext cx="45878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FI" sz="4000" dirty="0"/>
                  <a:t>+</a:t>
                </a:r>
              </a:p>
            </p:txBody>
          </p: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D65F905-C4C2-9348-7BBE-C09A4E334491}"/>
              </a:ext>
            </a:extLst>
          </p:cNvPr>
          <p:cNvGrpSpPr/>
          <p:nvPr/>
        </p:nvGrpSpPr>
        <p:grpSpPr>
          <a:xfrm>
            <a:off x="8738909" y="5083975"/>
            <a:ext cx="484117" cy="584925"/>
            <a:chOff x="2289831" y="3984171"/>
            <a:chExt cx="484117" cy="584925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62598B6B-9862-6FA7-5FD3-6A86BB6468BE}"/>
                </a:ext>
              </a:extLst>
            </p:cNvPr>
            <p:cNvCxnSpPr>
              <a:cxnSpLocks/>
            </p:cNvCxnSpPr>
            <p:nvPr/>
          </p:nvCxnSpPr>
          <p:spPr>
            <a:xfrm>
              <a:off x="2531889" y="3984171"/>
              <a:ext cx="0" cy="333064"/>
            </a:xfrm>
            <a:prstGeom prst="line">
              <a:avLst/>
            </a:prstGeom>
            <a:ln w="508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D629A3B5-11B5-78A9-AAF1-91D73DF074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89831" y="4338438"/>
              <a:ext cx="484117" cy="0"/>
            </a:xfrm>
            <a:prstGeom prst="line">
              <a:avLst/>
            </a:prstGeom>
            <a:ln w="508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57A98F54-D88C-BEC8-ECC2-ADDA70F7F64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66031" y="4453767"/>
              <a:ext cx="331717" cy="0"/>
            </a:xfrm>
            <a:prstGeom prst="line">
              <a:avLst/>
            </a:prstGeom>
            <a:ln w="508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94E91AF0-95BB-E34B-DA01-5879F2937E3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69134" y="4569096"/>
              <a:ext cx="125511" cy="0"/>
            </a:xfrm>
            <a:prstGeom prst="line">
              <a:avLst/>
            </a:prstGeom>
            <a:ln w="508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961562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691460-5F95-80E8-A890-856BC2C99A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BEF94F3-08A7-E663-EAE9-1250F58AF72C}"/>
              </a:ext>
            </a:extLst>
          </p:cNvPr>
          <p:cNvCxnSpPr>
            <a:cxnSpLocks/>
          </p:cNvCxnSpPr>
          <p:nvPr/>
        </p:nvCxnSpPr>
        <p:spPr>
          <a:xfrm>
            <a:off x="1828800" y="3519376"/>
            <a:ext cx="805947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DEFA1B70-6C38-7476-7F94-D54F9E4D56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FI" sz="4400" dirty="0"/>
              <a:t>The crucial equation is R = U/I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62FB2DE-4A88-FDA6-741D-9D31F311606C}"/>
              </a:ext>
            </a:extLst>
          </p:cNvPr>
          <p:cNvSpPr/>
          <p:nvPr/>
        </p:nvSpPr>
        <p:spPr>
          <a:xfrm>
            <a:off x="3471530" y="2923953"/>
            <a:ext cx="4774019" cy="1190847"/>
          </a:xfrm>
          <a:prstGeom prst="rect">
            <a:avLst/>
          </a:prstGeom>
          <a:solidFill>
            <a:schemeClr val="bg1">
              <a:lumMod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FI" sz="6000" dirty="0"/>
              <a:t>R</a:t>
            </a:r>
            <a:endParaRPr lang="en-FI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E64E979-0AEC-15D9-EBB5-8CAABC3F9714}"/>
              </a:ext>
            </a:extLst>
          </p:cNvPr>
          <p:cNvCxnSpPr>
            <a:cxnSpLocks/>
          </p:cNvCxnSpPr>
          <p:nvPr/>
        </p:nvCxnSpPr>
        <p:spPr>
          <a:xfrm flipV="1">
            <a:off x="1842975" y="3519373"/>
            <a:ext cx="0" cy="15559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CB11AE5-2BC8-3B18-E3AD-4E22094893F1}"/>
              </a:ext>
            </a:extLst>
          </p:cNvPr>
          <p:cNvCxnSpPr>
            <a:cxnSpLocks/>
          </p:cNvCxnSpPr>
          <p:nvPr/>
        </p:nvCxnSpPr>
        <p:spPr>
          <a:xfrm flipV="1">
            <a:off x="9884733" y="3519373"/>
            <a:ext cx="0" cy="15559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C1D9880F-A3BE-C30F-B59D-B52AE84FB903}"/>
              </a:ext>
            </a:extLst>
          </p:cNvPr>
          <p:cNvSpPr txBox="1"/>
          <p:nvPr/>
        </p:nvSpPr>
        <p:spPr>
          <a:xfrm>
            <a:off x="2452911" y="2960055"/>
            <a:ext cx="8146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2800" dirty="0"/>
              <a:t>U&gt;0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6934665-E5F5-1913-87C6-9660D100E9DE}"/>
              </a:ext>
            </a:extLst>
          </p:cNvPr>
          <p:cNvSpPr txBox="1"/>
          <p:nvPr/>
        </p:nvSpPr>
        <p:spPr>
          <a:xfrm>
            <a:off x="8492127" y="2965824"/>
            <a:ext cx="8146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2800" dirty="0"/>
              <a:t>U=0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2F0CD40-8EDC-0952-D9BB-CBC00DA15CD7}"/>
              </a:ext>
            </a:extLst>
          </p:cNvPr>
          <p:cNvCxnSpPr>
            <a:cxnSpLocks/>
          </p:cNvCxnSpPr>
          <p:nvPr/>
        </p:nvCxnSpPr>
        <p:spPr>
          <a:xfrm>
            <a:off x="1828800" y="5075273"/>
            <a:ext cx="8059479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Down Arrow 16">
            <a:extLst>
              <a:ext uri="{FF2B5EF4-FFF2-40B4-BE49-F238E27FC236}">
                <a16:creationId xmlns:a16="http://schemas.microsoft.com/office/drawing/2014/main" id="{37C32315-8CDF-CA4A-9880-3B5C2591573B}"/>
              </a:ext>
            </a:extLst>
          </p:cNvPr>
          <p:cNvSpPr/>
          <p:nvPr/>
        </p:nvSpPr>
        <p:spPr>
          <a:xfrm rot="16200000">
            <a:off x="5595549" y="1240613"/>
            <a:ext cx="382772" cy="2473768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FI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B403292-8C05-83B9-0D52-299D007ED9D4}"/>
              </a:ext>
            </a:extLst>
          </p:cNvPr>
          <p:cNvSpPr txBox="1"/>
          <p:nvPr/>
        </p:nvSpPr>
        <p:spPr>
          <a:xfrm>
            <a:off x="5763967" y="1854541"/>
            <a:ext cx="2776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2800" dirty="0"/>
              <a:t>I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B5F1A5BB-1B6D-BAB1-5BF7-D1D04EC86EB1}"/>
              </a:ext>
            </a:extLst>
          </p:cNvPr>
          <p:cNvGrpSpPr/>
          <p:nvPr/>
        </p:nvGrpSpPr>
        <p:grpSpPr>
          <a:xfrm>
            <a:off x="5508522" y="4650289"/>
            <a:ext cx="685765" cy="785320"/>
            <a:chOff x="5508522" y="4650289"/>
            <a:chExt cx="685765" cy="785320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01BC13D7-4C41-8886-826C-6F7F9456F7F2}"/>
                </a:ext>
              </a:extLst>
            </p:cNvPr>
            <p:cNvSpPr/>
            <p:nvPr/>
          </p:nvSpPr>
          <p:spPr>
            <a:xfrm>
              <a:off x="5544877" y="4770383"/>
              <a:ext cx="637954" cy="637954"/>
            </a:xfrm>
            <a:prstGeom prst="ellipse">
              <a:avLst/>
            </a:prstGeom>
            <a:solidFill>
              <a:schemeClr val="bg1"/>
            </a:solidFill>
            <a:ln w="381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FI" sz="3600" dirty="0">
                <a:solidFill>
                  <a:schemeClr val="tx1"/>
                </a:solidFill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BFC44EF8-7A0D-8315-AEE9-8F676D4E96EA}"/>
                </a:ext>
              </a:extLst>
            </p:cNvPr>
            <p:cNvGrpSpPr/>
            <p:nvPr/>
          </p:nvGrpSpPr>
          <p:grpSpPr>
            <a:xfrm>
              <a:off x="5508522" y="4650289"/>
              <a:ext cx="685765" cy="785320"/>
              <a:chOff x="5508522" y="4650289"/>
              <a:chExt cx="685765" cy="785320"/>
            </a:xfrm>
          </p:grpSpPr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0911EDF6-0BB8-75AA-6149-3AD220689F3D}"/>
                  </a:ext>
                </a:extLst>
              </p:cNvPr>
              <p:cNvSpPr txBox="1"/>
              <p:nvPr/>
            </p:nvSpPr>
            <p:spPr>
              <a:xfrm>
                <a:off x="5817261" y="4650289"/>
                <a:ext cx="377026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FI" sz="4400" dirty="0"/>
                  <a:t>-</a:t>
                </a:r>
                <a:endParaRPr lang="en-FI" sz="4000" dirty="0"/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9EB555B-F670-AE67-FDFD-638E663E2D2B}"/>
                  </a:ext>
                </a:extLst>
              </p:cNvPr>
              <p:cNvSpPr txBox="1"/>
              <p:nvPr/>
            </p:nvSpPr>
            <p:spPr>
              <a:xfrm>
                <a:off x="5508522" y="4727723"/>
                <a:ext cx="458780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FI" sz="4000" dirty="0"/>
                  <a:t>+</a:t>
                </a:r>
              </a:p>
            </p:txBody>
          </p: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D58E3FF-7CC2-9D95-415F-24DFF436C620}"/>
              </a:ext>
            </a:extLst>
          </p:cNvPr>
          <p:cNvGrpSpPr/>
          <p:nvPr/>
        </p:nvGrpSpPr>
        <p:grpSpPr>
          <a:xfrm>
            <a:off x="8738909" y="5083975"/>
            <a:ext cx="484117" cy="584925"/>
            <a:chOff x="2289831" y="3984171"/>
            <a:chExt cx="484117" cy="584925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0430039B-8139-EE2D-7096-71FFE9082625}"/>
                </a:ext>
              </a:extLst>
            </p:cNvPr>
            <p:cNvCxnSpPr>
              <a:cxnSpLocks/>
            </p:cNvCxnSpPr>
            <p:nvPr/>
          </p:nvCxnSpPr>
          <p:spPr>
            <a:xfrm>
              <a:off x="2531889" y="3984171"/>
              <a:ext cx="0" cy="333064"/>
            </a:xfrm>
            <a:prstGeom prst="line">
              <a:avLst/>
            </a:prstGeom>
            <a:ln w="508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6D8A5585-BCF4-4F0A-33C3-6CA57939DA9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89831" y="4338438"/>
              <a:ext cx="484117" cy="0"/>
            </a:xfrm>
            <a:prstGeom prst="line">
              <a:avLst/>
            </a:prstGeom>
            <a:ln w="508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2DAB9A93-0CF2-9A99-012F-8952707F1E4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66031" y="4453767"/>
              <a:ext cx="331717" cy="0"/>
            </a:xfrm>
            <a:prstGeom prst="line">
              <a:avLst/>
            </a:prstGeom>
            <a:ln w="508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C4EA177E-3279-1921-2B9D-829380DA073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69134" y="4569096"/>
              <a:ext cx="125511" cy="0"/>
            </a:xfrm>
            <a:prstGeom prst="line">
              <a:avLst/>
            </a:prstGeom>
            <a:ln w="508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556119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C9AE0F-7BD7-FEB5-D4AC-B56F304010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FI" dirty="0"/>
              <a:t>In EIT studies it is more convenient to work with conductivity instead of resistance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EF2717-4CB1-1464-BC31-E71FE35191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32025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FI" dirty="0"/>
              <a:t>Let’s denote the conductance by G = 1/R. The unit of C is Siemens,</a:t>
            </a:r>
            <a:br>
              <a:rPr lang="en-FI" dirty="0"/>
            </a:br>
            <a:r>
              <a:rPr lang="en-FI" dirty="0"/>
              <a:t>with S = 1/</a:t>
            </a:r>
            <a:r>
              <a:rPr lang="en-FI" dirty="0">
                <a:latin typeface="Symbol" pitchFamily="2" charset="2"/>
              </a:rPr>
              <a:t>W</a:t>
            </a:r>
            <a:r>
              <a:rPr lang="en-FI" dirty="0"/>
              <a:t>.</a:t>
            </a:r>
          </a:p>
          <a:p>
            <a:pPr marL="0" indent="0">
              <a:buNone/>
            </a:pPr>
            <a:endParaRPr lang="en-FI" dirty="0"/>
          </a:p>
          <a:p>
            <a:pPr marL="0" indent="0">
              <a:buNone/>
            </a:pPr>
            <a:r>
              <a:rPr lang="en-FI" dirty="0"/>
              <a:t>Recall the crucial </a:t>
            </a:r>
            <a:r>
              <a:rPr lang="en-FI" sz="2800" dirty="0"/>
              <a:t>equation R = U/I. A calculation gives I=GU.</a:t>
            </a:r>
          </a:p>
          <a:p>
            <a:pPr marL="0" indent="0">
              <a:buNone/>
            </a:pPr>
            <a:endParaRPr lang="en-FI" dirty="0"/>
          </a:p>
          <a:p>
            <a:pPr marL="0" indent="0">
              <a:buNone/>
            </a:pPr>
            <a:r>
              <a:rPr lang="en-FI" dirty="0"/>
              <a:t>Conductivity </a:t>
            </a:r>
            <a:r>
              <a:rPr lang="en-FI" dirty="0">
                <a:latin typeface="Symbol" pitchFamily="2" charset="2"/>
              </a:rPr>
              <a:t>s</a:t>
            </a:r>
            <a:r>
              <a:rPr lang="en-FI" dirty="0"/>
              <a:t>(x) is defined pointwise, and its unit is S/m.</a:t>
            </a:r>
          </a:p>
          <a:p>
            <a:pPr marL="0" indent="0">
              <a:buNone/>
            </a:pPr>
            <a:endParaRPr lang="en-FI" dirty="0"/>
          </a:p>
        </p:txBody>
      </p:sp>
    </p:spTree>
    <p:extLst>
      <p:ext uri="{BB962C8B-B14F-4D97-AF65-F5344CB8AC3E}">
        <p14:creationId xmlns:p14="http://schemas.microsoft.com/office/powerpoint/2010/main" val="27204931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32B8A6-6559-B13C-79A0-1B81649E1D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FI" dirty="0"/>
              <a:t>Modelling variable conductivity with grids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30C402-6225-08D0-224A-47EB98DD95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FI" dirty="0"/>
              <a:t>Think of many square pixels connected to each other, with constant conductance inside every pixel. Then we can approximate a continuously changing </a:t>
            </a:r>
            <a:r>
              <a:rPr lang="en-FI" dirty="0">
                <a:latin typeface="Symbol" pitchFamily="2" charset="2"/>
              </a:rPr>
              <a:t>s</a:t>
            </a:r>
            <a:r>
              <a:rPr lang="en-FI" dirty="0"/>
              <a:t>(x) by a piecewise constant model. </a:t>
            </a:r>
          </a:p>
        </p:txBody>
      </p:sp>
    </p:spTree>
    <p:extLst>
      <p:ext uri="{BB962C8B-B14F-4D97-AF65-F5344CB8AC3E}">
        <p14:creationId xmlns:p14="http://schemas.microsoft.com/office/powerpoint/2010/main" val="8449039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B460-FD79-DA58-00E6-4C4AFFA810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FI" dirty="0"/>
              <a:t>We consider a simple one-dimensional electric problem</a:t>
            </a:r>
          </a:p>
        </p:txBody>
      </p:sp>
      <p:pic>
        <p:nvPicPr>
          <p:cNvPr id="5" name="Content Placeholder 4" descr="A rectangular white rectangular object with black text&#10;&#10;AI-generated content may be incorrect.">
            <a:extLst>
              <a:ext uri="{FF2B5EF4-FFF2-40B4-BE49-F238E27FC236}">
                <a16:creationId xmlns:a16="http://schemas.microsoft.com/office/drawing/2014/main" id="{9578B5F2-E608-95A6-1045-148DF884BD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37669" y="2109384"/>
            <a:ext cx="6909328" cy="2166291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A476611-8BB2-AF29-FB02-3293620C8A02}"/>
              </a:ext>
            </a:extLst>
          </p:cNvPr>
          <p:cNvSpPr txBox="1"/>
          <p:nvPr/>
        </p:nvSpPr>
        <p:spPr>
          <a:xfrm>
            <a:off x="914400" y="5050465"/>
            <a:ext cx="1031737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2800" dirty="0"/>
              <a:t>Voltages v_i are at the electrodes, accessible from the surface.</a:t>
            </a:r>
          </a:p>
          <a:p>
            <a:r>
              <a:rPr lang="en-FI" sz="2800" dirty="0"/>
              <a:t>Voltages u_j are voltages inside the grid cells making up the rod of </a:t>
            </a:r>
            <a:br>
              <a:rPr lang="en-FI" sz="2800" dirty="0"/>
            </a:br>
            <a:r>
              <a:rPr lang="en-FI" sz="2800" dirty="0"/>
              <a:t>conductive material. Conductivity is now one everywhere.</a:t>
            </a:r>
          </a:p>
        </p:txBody>
      </p:sp>
    </p:spTree>
    <p:extLst>
      <p:ext uri="{BB962C8B-B14F-4D97-AF65-F5344CB8AC3E}">
        <p14:creationId xmlns:p14="http://schemas.microsoft.com/office/powerpoint/2010/main" val="14939752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016526-43F9-DDF7-7BFF-6543DECDC9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FI" dirty="0"/>
              <a:t>We feed 1 mA of current into the rod and take it out at the opposite end</a:t>
            </a:r>
          </a:p>
        </p:txBody>
      </p:sp>
      <p:pic>
        <p:nvPicPr>
          <p:cNvPr id="9" name="Content Placeholder 8" descr="A colorful rectangular sign with arrows&#10;&#10;AI-generated content may be incorrect.">
            <a:extLst>
              <a:ext uri="{FF2B5EF4-FFF2-40B4-BE49-F238E27FC236}">
                <a16:creationId xmlns:a16="http://schemas.microsoft.com/office/drawing/2014/main" id="{63DF26C5-0417-01EF-23BD-80DD712B38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35436" y="1807535"/>
            <a:ext cx="7157657" cy="2769192"/>
          </a:xfr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9DCF98F-A29A-12C1-3EE8-6D2A7B1047D2}"/>
              </a:ext>
            </a:extLst>
          </p:cNvPr>
          <p:cNvSpPr txBox="1"/>
          <p:nvPr/>
        </p:nvSpPr>
        <p:spPr>
          <a:xfrm>
            <a:off x="914400" y="5050465"/>
            <a:ext cx="10761792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2800" dirty="0"/>
              <a:t>As a result, we get voltages at the electrodes and also inside the rod. </a:t>
            </a:r>
            <a:br>
              <a:rPr lang="en-FI" sz="2800" dirty="0"/>
            </a:br>
            <a:r>
              <a:rPr lang="en-FI" sz="2800" dirty="0"/>
              <a:t>In our simple computational model, voltage is constant inside a cell.</a:t>
            </a:r>
            <a:br>
              <a:rPr lang="en-FI" sz="2800" dirty="0"/>
            </a:br>
            <a:endParaRPr lang="en-FI" sz="2800" dirty="0"/>
          </a:p>
        </p:txBody>
      </p:sp>
    </p:spTree>
    <p:extLst>
      <p:ext uri="{BB962C8B-B14F-4D97-AF65-F5344CB8AC3E}">
        <p14:creationId xmlns:p14="http://schemas.microsoft.com/office/powerpoint/2010/main" val="10476523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670BDC-B3CA-B162-2C3B-36A537C77C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6628E-B78A-F66F-8E8A-F237924AC3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FI" dirty="0"/>
              <a:t>We feed 1 mA of current into the rod and take it out at the opposite end</a:t>
            </a:r>
          </a:p>
        </p:txBody>
      </p:sp>
      <p:pic>
        <p:nvPicPr>
          <p:cNvPr id="9" name="Content Placeholder 8" descr="A colorful rectangular sign with arrows&#10;&#10;AI-generated content may be incorrect.">
            <a:extLst>
              <a:ext uri="{FF2B5EF4-FFF2-40B4-BE49-F238E27FC236}">
                <a16:creationId xmlns:a16="http://schemas.microsoft.com/office/drawing/2014/main" id="{836FE584-FDE0-F4E0-254C-6036232A55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35436" y="1807535"/>
            <a:ext cx="7157657" cy="2769192"/>
          </a:xfr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AE2B55F-B9FD-8C86-72D5-FDA3CA91C95E}"/>
              </a:ext>
            </a:extLst>
          </p:cNvPr>
          <p:cNvSpPr txBox="1"/>
          <p:nvPr/>
        </p:nvSpPr>
        <p:spPr>
          <a:xfrm>
            <a:off x="914400" y="5050465"/>
            <a:ext cx="87234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2800" dirty="0"/>
              <a:t>The right electrode is grounded, so voltage there is zero.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4CC36ED-AA4F-FE69-B7FC-50BC18FAA0FA}"/>
              </a:ext>
            </a:extLst>
          </p:cNvPr>
          <p:cNvGrpSpPr/>
          <p:nvPr/>
        </p:nvGrpSpPr>
        <p:grpSpPr>
          <a:xfrm>
            <a:off x="7369508" y="3936209"/>
            <a:ext cx="484117" cy="584925"/>
            <a:chOff x="2289831" y="3984171"/>
            <a:chExt cx="484117" cy="584925"/>
          </a:xfrm>
        </p:grpSpPr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5110ECEB-C34E-D9A8-EFF4-22C9F715C414}"/>
                </a:ext>
              </a:extLst>
            </p:cNvPr>
            <p:cNvCxnSpPr>
              <a:cxnSpLocks/>
            </p:cNvCxnSpPr>
            <p:nvPr/>
          </p:nvCxnSpPr>
          <p:spPr>
            <a:xfrm>
              <a:off x="2531889" y="3984171"/>
              <a:ext cx="0" cy="333064"/>
            </a:xfrm>
            <a:prstGeom prst="line">
              <a:avLst/>
            </a:prstGeom>
            <a:ln w="508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C5444306-DE11-2167-9F1B-F6665A5FEF1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89831" y="4338438"/>
              <a:ext cx="484117" cy="0"/>
            </a:xfrm>
            <a:prstGeom prst="line">
              <a:avLst/>
            </a:prstGeom>
            <a:ln w="508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C22F5022-6206-4063-9D19-09350214A33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66031" y="4453767"/>
              <a:ext cx="331717" cy="0"/>
            </a:xfrm>
            <a:prstGeom prst="line">
              <a:avLst/>
            </a:prstGeom>
            <a:ln w="508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2D34C3E2-8641-1AD6-EABD-4D5DD0EAB9C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69134" y="4569096"/>
              <a:ext cx="125511" cy="0"/>
            </a:xfrm>
            <a:prstGeom prst="line">
              <a:avLst/>
            </a:prstGeom>
            <a:ln w="508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750587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A1F162-D3CD-7940-7135-9CE264CE0E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FI" dirty="0"/>
              <a:t>The voltages in numbers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4CD9997-27BB-EAF2-4C58-B2BDA7006140}"/>
              </a:ext>
            </a:extLst>
          </p:cNvPr>
          <p:cNvSpPr txBox="1"/>
          <p:nvPr/>
        </p:nvSpPr>
        <p:spPr>
          <a:xfrm>
            <a:off x="914400" y="5050465"/>
            <a:ext cx="63830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2800" dirty="0"/>
              <a:t>We measure 4 volts at the left electrode.</a:t>
            </a:r>
          </a:p>
        </p:txBody>
      </p:sp>
      <p:pic>
        <p:nvPicPr>
          <p:cNvPr id="4" name="Picture 3" descr="A number on a white background&#10;&#10;AI-generated content may be incorrect.">
            <a:extLst>
              <a:ext uri="{FF2B5EF4-FFF2-40B4-BE49-F238E27FC236}">
                <a16:creationId xmlns:a16="http://schemas.microsoft.com/office/drawing/2014/main" id="{D9AA18AD-E99D-ECB2-4F71-12D8342482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8953" y="1807535"/>
            <a:ext cx="6697217" cy="254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5892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5CA972-AC8E-FA96-27E8-E399C94B2A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FI"/>
              <a:t>In EIT, one injects electric currents, measures voltages, and makes an image of the inside</a:t>
            </a:r>
            <a:endParaRPr lang="en-FI" dirty="0"/>
          </a:p>
        </p:txBody>
      </p:sp>
      <p:pic>
        <p:nvPicPr>
          <p:cNvPr id="5" name="Content Placeholder 4" descr="A drawing of a person with a heart system&#10;&#10;AI-generated content may be incorrect.">
            <a:extLst>
              <a:ext uri="{FF2B5EF4-FFF2-40B4-BE49-F238E27FC236}">
                <a16:creationId xmlns:a16="http://schemas.microsoft.com/office/drawing/2014/main" id="{68B1C28F-9FC0-7EE6-A661-1AF88F4C90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980684" y="2073408"/>
            <a:ext cx="4373116" cy="4784592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571E77C-7359-5235-2170-CB577B230857}"/>
              </a:ext>
            </a:extLst>
          </p:cNvPr>
          <p:cNvSpPr txBox="1"/>
          <p:nvPr/>
        </p:nvSpPr>
        <p:spPr>
          <a:xfrm>
            <a:off x="838200" y="2169042"/>
            <a:ext cx="6679136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2800" dirty="0"/>
              <a:t>The EIT image resonctruction task is </a:t>
            </a:r>
            <a:br>
              <a:rPr lang="en-FI" sz="2800" dirty="0"/>
            </a:br>
            <a:r>
              <a:rPr lang="en-FI" sz="2800" dirty="0"/>
              <a:t>a nonlinear and ill-posed inverse problem.</a:t>
            </a:r>
          </a:p>
          <a:p>
            <a:endParaRPr lang="en-FI" sz="2800" dirty="0"/>
          </a:p>
          <a:p>
            <a:r>
              <a:rPr lang="en-FI" sz="2800" dirty="0"/>
              <a:t>This presentation aims to demonstrate</a:t>
            </a:r>
            <a:br>
              <a:rPr lang="en-FI" sz="2800" dirty="0"/>
            </a:br>
            <a:r>
              <a:rPr lang="en-FI" sz="2800" dirty="0"/>
              <a:t>these facts using a simple pixel-based</a:t>
            </a:r>
            <a:br>
              <a:rPr lang="en-FI" sz="2800" dirty="0"/>
            </a:br>
            <a:r>
              <a:rPr lang="en-FI" sz="2800" dirty="0"/>
              <a:t>diffusion model. </a:t>
            </a:r>
          </a:p>
          <a:p>
            <a:endParaRPr lang="en-FI" sz="2800" dirty="0"/>
          </a:p>
          <a:p>
            <a:r>
              <a:rPr lang="en-FI" sz="2800" dirty="0"/>
              <a:t>There is a connection to partial </a:t>
            </a:r>
            <a:br>
              <a:rPr lang="en-FI" sz="2800" dirty="0"/>
            </a:br>
            <a:r>
              <a:rPr lang="en-FI" sz="2800" dirty="0"/>
              <a:t>differential equations through a finite </a:t>
            </a:r>
            <a:br>
              <a:rPr lang="en-FI" sz="2800" dirty="0"/>
            </a:br>
            <a:r>
              <a:rPr lang="en-FI" sz="2800" dirty="0"/>
              <a:t>difference approximation. </a:t>
            </a:r>
          </a:p>
        </p:txBody>
      </p:sp>
    </p:spTree>
    <p:extLst>
      <p:ext uri="{BB962C8B-B14F-4D97-AF65-F5344CB8AC3E}">
        <p14:creationId xmlns:p14="http://schemas.microsoft.com/office/powerpoint/2010/main" val="23247936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675DCC-A793-4D41-958A-AAD6C5E374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19FC56-4398-7E12-0BCF-8A621248C5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FI" dirty="0"/>
              <a:t>Now let’s have a non-uniform conductivity distribution</a:t>
            </a:r>
          </a:p>
        </p:txBody>
      </p:sp>
      <p:pic>
        <p:nvPicPr>
          <p:cNvPr id="5" name="Content Placeholder 4" descr="A rectangular white rectangular object with black text&#10;&#10;AI-generated content may be incorrect.">
            <a:extLst>
              <a:ext uri="{FF2B5EF4-FFF2-40B4-BE49-F238E27FC236}">
                <a16:creationId xmlns:a16="http://schemas.microsoft.com/office/drawing/2014/main" id="{3E262FD1-1959-D93B-F429-CC135736CC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37669" y="2109384"/>
            <a:ext cx="6909328" cy="2166291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7CE86A6-F7F9-383A-0312-43EBC3F9EE35}"/>
              </a:ext>
            </a:extLst>
          </p:cNvPr>
          <p:cNvSpPr txBox="1"/>
          <p:nvPr/>
        </p:nvSpPr>
        <p:spPr>
          <a:xfrm>
            <a:off x="914400" y="5050465"/>
            <a:ext cx="1003980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2800" dirty="0"/>
              <a:t>Electric current now can flow more easily between cells 1 and 2,</a:t>
            </a:r>
            <a:br>
              <a:rPr lang="en-FI" sz="2800" dirty="0"/>
            </a:br>
            <a:r>
              <a:rPr lang="en-FI" sz="2800" dirty="0"/>
              <a:t>as the conductivity is 5 instead of 1.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B69E6B1-D4B6-FD18-952E-384192FC5CFB}"/>
              </a:ext>
            </a:extLst>
          </p:cNvPr>
          <p:cNvSpPr/>
          <p:nvPr/>
        </p:nvSpPr>
        <p:spPr>
          <a:xfrm>
            <a:off x="4360985" y="2465478"/>
            <a:ext cx="211015" cy="137500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FI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1F10864-A4E9-6A45-7DDF-CBC8D0DF2A67}"/>
              </a:ext>
            </a:extLst>
          </p:cNvPr>
          <p:cNvCxnSpPr/>
          <p:nvPr/>
        </p:nvCxnSpPr>
        <p:spPr>
          <a:xfrm flipH="1">
            <a:off x="2454442" y="3388093"/>
            <a:ext cx="611204" cy="108284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A592165A-2837-2C0E-71D6-CA75A6316506}"/>
              </a:ext>
            </a:extLst>
          </p:cNvPr>
          <p:cNvSpPr txBox="1"/>
          <p:nvPr/>
        </p:nvSpPr>
        <p:spPr>
          <a:xfrm>
            <a:off x="2117558" y="4211497"/>
            <a:ext cx="4587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4000" dirty="0">
                <a:solidFill>
                  <a:srgbClr val="EA7131"/>
                </a:solidFill>
              </a:rPr>
              <a:t>1</a:t>
            </a:r>
            <a:endParaRPr lang="en-FI" dirty="0">
              <a:solidFill>
                <a:srgbClr val="EA7131"/>
              </a:solidFill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39A7735-64C8-4853-851B-67A19BB6AFE2}"/>
              </a:ext>
            </a:extLst>
          </p:cNvPr>
          <p:cNvCxnSpPr/>
          <p:nvPr/>
        </p:nvCxnSpPr>
        <p:spPr>
          <a:xfrm flipH="1">
            <a:off x="3871677" y="3388093"/>
            <a:ext cx="611204" cy="108284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C15DD41C-174D-1623-AB3F-B2988B1AFD4D}"/>
              </a:ext>
            </a:extLst>
          </p:cNvPr>
          <p:cNvSpPr txBox="1"/>
          <p:nvPr/>
        </p:nvSpPr>
        <p:spPr>
          <a:xfrm>
            <a:off x="3534793" y="4211497"/>
            <a:ext cx="4587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4000" dirty="0">
                <a:solidFill>
                  <a:srgbClr val="EA7131"/>
                </a:solidFill>
              </a:rPr>
              <a:t>5</a:t>
            </a:r>
            <a:endParaRPr lang="en-FI" dirty="0">
              <a:solidFill>
                <a:srgbClr val="EA7131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00931AA-0D12-EDB8-F8B4-327F74997602}"/>
              </a:ext>
            </a:extLst>
          </p:cNvPr>
          <p:cNvCxnSpPr/>
          <p:nvPr/>
        </p:nvCxnSpPr>
        <p:spPr>
          <a:xfrm flipH="1">
            <a:off x="5279202" y="3388093"/>
            <a:ext cx="611204" cy="108284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CE1113F5-EB3B-A2E0-169C-818D024540CD}"/>
              </a:ext>
            </a:extLst>
          </p:cNvPr>
          <p:cNvSpPr txBox="1"/>
          <p:nvPr/>
        </p:nvSpPr>
        <p:spPr>
          <a:xfrm>
            <a:off x="4942318" y="4211497"/>
            <a:ext cx="4587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4000" dirty="0">
                <a:solidFill>
                  <a:srgbClr val="EA7131"/>
                </a:solidFill>
              </a:rPr>
              <a:t>1</a:t>
            </a:r>
            <a:endParaRPr lang="en-FI" dirty="0">
              <a:solidFill>
                <a:srgbClr val="EA713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B4000E5-83F9-2A2D-4836-AC48C35923BB}"/>
              </a:ext>
            </a:extLst>
          </p:cNvPr>
          <p:cNvCxnSpPr/>
          <p:nvPr/>
        </p:nvCxnSpPr>
        <p:spPr>
          <a:xfrm flipH="1">
            <a:off x="6686727" y="3388093"/>
            <a:ext cx="611204" cy="108284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A4177DC9-DE4C-D584-AD7E-C72B41687546}"/>
              </a:ext>
            </a:extLst>
          </p:cNvPr>
          <p:cNvSpPr txBox="1"/>
          <p:nvPr/>
        </p:nvSpPr>
        <p:spPr>
          <a:xfrm>
            <a:off x="6349843" y="4211497"/>
            <a:ext cx="4587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4000" dirty="0">
                <a:solidFill>
                  <a:srgbClr val="EA7131"/>
                </a:solidFill>
              </a:rPr>
              <a:t>1</a:t>
            </a:r>
            <a:endParaRPr lang="en-FI" dirty="0">
              <a:solidFill>
                <a:srgbClr val="EA713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4558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203767-7665-4F8C-CC4B-3198AB391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FI" dirty="0"/>
              <a:t>Now the cells 1 and 2 have almost the same color</a:t>
            </a:r>
          </a:p>
        </p:txBody>
      </p:sp>
      <p:pic>
        <p:nvPicPr>
          <p:cNvPr id="5" name="Content Placeholder 4" descr="A colorful rectangular box with arrows&#10;&#10;AI-generated content may be incorrect.">
            <a:extLst>
              <a:ext uri="{FF2B5EF4-FFF2-40B4-BE49-F238E27FC236}">
                <a16:creationId xmlns:a16="http://schemas.microsoft.com/office/drawing/2014/main" id="{7F3273CD-F2C6-0701-4CCC-BBC9D754D5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89620" y="1996678"/>
            <a:ext cx="6920980" cy="2864644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E85AAB8-9F26-0CB6-932C-7B062A833532}"/>
              </a:ext>
            </a:extLst>
          </p:cNvPr>
          <p:cNvSpPr txBox="1"/>
          <p:nvPr/>
        </p:nvSpPr>
        <p:spPr>
          <a:xfrm>
            <a:off x="914400" y="5050465"/>
            <a:ext cx="1089144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2800" dirty="0"/>
              <a:t>It is so easy for current to flow between cells 1 and 2 that the voltages </a:t>
            </a:r>
            <a:br>
              <a:rPr lang="en-FI" sz="2800" dirty="0"/>
            </a:br>
            <a:r>
              <a:rPr lang="en-FI" sz="2800" dirty="0"/>
              <a:t>even out almost completely. </a:t>
            </a:r>
          </a:p>
        </p:txBody>
      </p:sp>
    </p:spTree>
    <p:extLst>
      <p:ext uri="{BB962C8B-B14F-4D97-AF65-F5344CB8AC3E}">
        <p14:creationId xmlns:p14="http://schemas.microsoft.com/office/powerpoint/2010/main" val="19772262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981A09-2BC3-C7EC-6E7C-F5EBEE2DB3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FI" dirty="0"/>
              <a:t>Here is the previous result as numbers: cells 1 and 2 have almost the same voltage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5DD0E3-C7FC-4463-944F-43E9B846DFB9}"/>
              </a:ext>
            </a:extLst>
          </p:cNvPr>
          <p:cNvSpPr txBox="1"/>
          <p:nvPr/>
        </p:nvSpPr>
        <p:spPr>
          <a:xfrm>
            <a:off x="914400" y="5050465"/>
            <a:ext cx="1037066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2800" dirty="0"/>
              <a:t>The right electrode is always zero, so our voltage measurement is</a:t>
            </a:r>
            <a:br>
              <a:rPr lang="en-FI" sz="2800" dirty="0"/>
            </a:br>
            <a:r>
              <a:rPr lang="en-FI" sz="2800" dirty="0"/>
              <a:t>on the right. Here we get 3.2, which is less than the 4 we got earlier.</a:t>
            </a:r>
          </a:p>
        </p:txBody>
      </p:sp>
      <p:pic>
        <p:nvPicPr>
          <p:cNvPr id="4" name="Picture 3" descr="A number of numbers on a white background&#10;&#10;AI-generated content may be incorrect.">
            <a:extLst>
              <a:ext uri="{FF2B5EF4-FFF2-40B4-BE49-F238E27FC236}">
                <a16:creationId xmlns:a16="http://schemas.microsoft.com/office/drawing/2014/main" id="{9AFE8064-2CA1-117E-412F-A195830130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6491" y="2301312"/>
            <a:ext cx="7195723" cy="2255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4290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511A0C-C80C-3679-2D5C-EA877FE520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FI" dirty="0"/>
              <a:t>In electrical impedance tomography we would only observe at the boundary</a:t>
            </a:r>
          </a:p>
        </p:txBody>
      </p:sp>
      <p:pic>
        <p:nvPicPr>
          <p:cNvPr id="5" name="Content Placeholder 4" descr="A black and white photo frame&#10;&#10;AI-generated content may be incorrect.">
            <a:extLst>
              <a:ext uri="{FF2B5EF4-FFF2-40B4-BE49-F238E27FC236}">
                <a16:creationId xmlns:a16="http://schemas.microsoft.com/office/drawing/2014/main" id="{50E4EDEC-F908-0502-9342-ABEC7F8698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05000" y="2001927"/>
            <a:ext cx="7531100" cy="2779936"/>
          </a:xfr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6C0888C0-5691-926E-9C31-9D87E09FC6C9}"/>
              </a:ext>
            </a:extLst>
          </p:cNvPr>
          <p:cNvGrpSpPr/>
          <p:nvPr/>
        </p:nvGrpSpPr>
        <p:grpSpPr>
          <a:xfrm>
            <a:off x="8291534" y="4221345"/>
            <a:ext cx="484117" cy="584925"/>
            <a:chOff x="2289831" y="3984171"/>
            <a:chExt cx="484117" cy="584925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CF140BE7-B9A9-33D5-29A2-341F0B5C337E}"/>
                </a:ext>
              </a:extLst>
            </p:cNvPr>
            <p:cNvCxnSpPr>
              <a:cxnSpLocks/>
            </p:cNvCxnSpPr>
            <p:nvPr/>
          </p:nvCxnSpPr>
          <p:spPr>
            <a:xfrm>
              <a:off x="2531889" y="3984171"/>
              <a:ext cx="0" cy="333064"/>
            </a:xfrm>
            <a:prstGeom prst="line">
              <a:avLst/>
            </a:prstGeom>
            <a:ln w="508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77C2E1E7-6965-934A-A401-CF6A8274A50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89831" y="4338438"/>
              <a:ext cx="484117" cy="0"/>
            </a:xfrm>
            <a:prstGeom prst="line">
              <a:avLst/>
            </a:prstGeom>
            <a:ln w="508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00F9A8F7-BC78-42B1-636D-3D289F0FA58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66031" y="4453767"/>
              <a:ext cx="331717" cy="0"/>
            </a:xfrm>
            <a:prstGeom prst="line">
              <a:avLst/>
            </a:prstGeom>
            <a:ln w="508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7261F53A-90EC-9541-4740-4B5B919F6B5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69134" y="4569096"/>
              <a:ext cx="125511" cy="0"/>
            </a:xfrm>
            <a:prstGeom prst="line">
              <a:avLst/>
            </a:prstGeom>
            <a:ln w="508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FA1E7AC4-6F67-96D1-D75D-78833FE48960}"/>
              </a:ext>
            </a:extLst>
          </p:cNvPr>
          <p:cNvSpPr txBox="1"/>
          <p:nvPr/>
        </p:nvSpPr>
        <p:spPr>
          <a:xfrm>
            <a:off x="914400" y="5050465"/>
            <a:ext cx="1067349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2800" dirty="0"/>
              <a:t>Feeding 1 mA of current through the rod results in measuring voltage</a:t>
            </a:r>
          </a:p>
          <a:p>
            <a:r>
              <a:rPr lang="en-FI" sz="2800" dirty="0"/>
              <a:t>3.2 V.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0522419-A6CA-3F6E-4A13-3CF79EB7D419}"/>
              </a:ext>
            </a:extLst>
          </p:cNvPr>
          <p:cNvSpPr txBox="1"/>
          <p:nvPr/>
        </p:nvSpPr>
        <p:spPr>
          <a:xfrm>
            <a:off x="2559940" y="3567643"/>
            <a:ext cx="9829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4000" dirty="0"/>
              <a:t>3.2 </a:t>
            </a:r>
          </a:p>
        </p:txBody>
      </p:sp>
    </p:spTree>
    <p:extLst>
      <p:ext uri="{BB962C8B-B14F-4D97-AF65-F5344CB8AC3E}">
        <p14:creationId xmlns:p14="http://schemas.microsoft.com/office/powerpoint/2010/main" val="35872255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624B95-C908-8DA0-C26C-7D4BDEAA25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AA9DBA-9B19-1D28-5E68-5EBF3B77D2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FI" dirty="0"/>
              <a:t>What if we change the location of the anomalous conductivity?</a:t>
            </a:r>
          </a:p>
        </p:txBody>
      </p:sp>
      <p:pic>
        <p:nvPicPr>
          <p:cNvPr id="5" name="Content Placeholder 4" descr="A rectangular white rectangular object with black text&#10;&#10;AI-generated content may be incorrect.">
            <a:extLst>
              <a:ext uri="{FF2B5EF4-FFF2-40B4-BE49-F238E27FC236}">
                <a16:creationId xmlns:a16="http://schemas.microsoft.com/office/drawing/2014/main" id="{0E8F7984-9068-5AFF-41B7-A2AE8544EB5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37669" y="2109384"/>
            <a:ext cx="6909328" cy="2166291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E2A769-96B3-C2A9-A5D8-5BE077D5B26D}"/>
              </a:ext>
            </a:extLst>
          </p:cNvPr>
          <p:cNvSpPr txBox="1"/>
          <p:nvPr/>
        </p:nvSpPr>
        <p:spPr>
          <a:xfrm>
            <a:off x="914400" y="5050465"/>
            <a:ext cx="1003980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2800" dirty="0"/>
              <a:t>Electric current now can flow more easily between cells 2 and 3,</a:t>
            </a:r>
            <a:br>
              <a:rPr lang="en-FI" sz="2800" dirty="0"/>
            </a:br>
            <a:r>
              <a:rPr lang="en-FI" sz="2800" dirty="0"/>
              <a:t>as the conductivity is 5 instead of 1.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89EEB81-A046-F8A0-7387-4879A31A890C}"/>
              </a:ext>
            </a:extLst>
          </p:cNvPr>
          <p:cNvSpPr/>
          <p:nvPr/>
        </p:nvSpPr>
        <p:spPr>
          <a:xfrm>
            <a:off x="5749207" y="2465478"/>
            <a:ext cx="211015" cy="137500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FI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0B86EEB-BE66-CFA0-3055-DFD5B38E8D33}"/>
              </a:ext>
            </a:extLst>
          </p:cNvPr>
          <p:cNvCxnSpPr/>
          <p:nvPr/>
        </p:nvCxnSpPr>
        <p:spPr>
          <a:xfrm flipH="1">
            <a:off x="2454442" y="3388093"/>
            <a:ext cx="611204" cy="108284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47F4FA37-39AC-1DBE-5F74-583CE9D8C9B5}"/>
              </a:ext>
            </a:extLst>
          </p:cNvPr>
          <p:cNvSpPr txBox="1"/>
          <p:nvPr/>
        </p:nvSpPr>
        <p:spPr>
          <a:xfrm>
            <a:off x="2117558" y="4211497"/>
            <a:ext cx="4587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4000" dirty="0">
                <a:solidFill>
                  <a:srgbClr val="EA7131"/>
                </a:solidFill>
              </a:rPr>
              <a:t>1</a:t>
            </a:r>
            <a:endParaRPr lang="en-FI" dirty="0">
              <a:solidFill>
                <a:srgbClr val="EA7131"/>
              </a:solidFill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8F22A7B-AA2B-E695-7A0C-1856385EBF21}"/>
              </a:ext>
            </a:extLst>
          </p:cNvPr>
          <p:cNvCxnSpPr/>
          <p:nvPr/>
        </p:nvCxnSpPr>
        <p:spPr>
          <a:xfrm flipH="1">
            <a:off x="3871677" y="3388093"/>
            <a:ext cx="611204" cy="108284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B07C2592-DC0C-861B-8C8B-BC60E62E4B95}"/>
              </a:ext>
            </a:extLst>
          </p:cNvPr>
          <p:cNvSpPr txBox="1"/>
          <p:nvPr/>
        </p:nvSpPr>
        <p:spPr>
          <a:xfrm>
            <a:off x="3534793" y="4211497"/>
            <a:ext cx="4587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4000" dirty="0">
                <a:solidFill>
                  <a:srgbClr val="EA7131"/>
                </a:solidFill>
              </a:rPr>
              <a:t>1</a:t>
            </a:r>
            <a:endParaRPr lang="en-FI" dirty="0">
              <a:solidFill>
                <a:srgbClr val="EA7131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6DE623F-B591-A2C2-01D0-DFCEC4BE0ECF}"/>
              </a:ext>
            </a:extLst>
          </p:cNvPr>
          <p:cNvCxnSpPr/>
          <p:nvPr/>
        </p:nvCxnSpPr>
        <p:spPr>
          <a:xfrm flipH="1">
            <a:off x="5279202" y="3388093"/>
            <a:ext cx="611204" cy="108284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CBC019B6-3481-0F2A-EB32-921B1154F79A}"/>
              </a:ext>
            </a:extLst>
          </p:cNvPr>
          <p:cNvSpPr txBox="1"/>
          <p:nvPr/>
        </p:nvSpPr>
        <p:spPr>
          <a:xfrm>
            <a:off x="4942318" y="4211497"/>
            <a:ext cx="4587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4000" dirty="0">
                <a:solidFill>
                  <a:srgbClr val="EA7131"/>
                </a:solidFill>
              </a:rPr>
              <a:t>5</a:t>
            </a:r>
            <a:endParaRPr lang="en-FI" dirty="0">
              <a:solidFill>
                <a:srgbClr val="EA7131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8CF34FA-283E-10BF-F306-714A04BD5B71}"/>
              </a:ext>
            </a:extLst>
          </p:cNvPr>
          <p:cNvCxnSpPr/>
          <p:nvPr/>
        </p:nvCxnSpPr>
        <p:spPr>
          <a:xfrm flipH="1">
            <a:off x="6686727" y="3388093"/>
            <a:ext cx="611204" cy="108284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AFD6DBA8-E974-1AC5-9D91-4C6FDCDD62F0}"/>
              </a:ext>
            </a:extLst>
          </p:cNvPr>
          <p:cNvSpPr txBox="1"/>
          <p:nvPr/>
        </p:nvSpPr>
        <p:spPr>
          <a:xfrm>
            <a:off x="6349843" y="4211497"/>
            <a:ext cx="4587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4000" dirty="0">
                <a:solidFill>
                  <a:srgbClr val="EA7131"/>
                </a:solidFill>
              </a:rPr>
              <a:t>1</a:t>
            </a:r>
            <a:endParaRPr lang="en-FI" dirty="0">
              <a:solidFill>
                <a:srgbClr val="EA713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50582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0DE027-69D9-3AAD-B134-DFAEAEDF32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0C9AE5-236A-6C65-023D-29096F2F33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FI" dirty="0"/>
              <a:t>Now the cells 2 and 3 have almost the same color</a:t>
            </a:r>
          </a:p>
        </p:txBody>
      </p:sp>
      <p:pic>
        <p:nvPicPr>
          <p:cNvPr id="5" name="Content Placeholder 4" descr="A colorful rectangular box with arrows&#10;&#10;AI-generated content may be incorrect.">
            <a:extLst>
              <a:ext uri="{FF2B5EF4-FFF2-40B4-BE49-F238E27FC236}">
                <a16:creationId xmlns:a16="http://schemas.microsoft.com/office/drawing/2014/main" id="{9742E2D1-525C-336A-C133-0B9C55D472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89620" y="1996678"/>
            <a:ext cx="6920980" cy="2864644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7A08F70-0B6B-7772-1DE6-8A51F7B538FE}"/>
              </a:ext>
            </a:extLst>
          </p:cNvPr>
          <p:cNvSpPr txBox="1"/>
          <p:nvPr/>
        </p:nvSpPr>
        <p:spPr>
          <a:xfrm>
            <a:off x="914400" y="5050465"/>
            <a:ext cx="1089144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2800" dirty="0"/>
              <a:t>It is so easy for current to flow between cells 2 and 3 that the voltages </a:t>
            </a:r>
            <a:br>
              <a:rPr lang="en-FI" sz="2800" dirty="0"/>
            </a:br>
            <a:r>
              <a:rPr lang="en-FI" sz="2800" dirty="0"/>
              <a:t>even out almost completely. </a:t>
            </a:r>
          </a:p>
        </p:txBody>
      </p:sp>
      <p:pic>
        <p:nvPicPr>
          <p:cNvPr id="4" name="Picture 3" descr="A colorful rectangular shapes with arrows&#10;&#10;AI-generated content may be incorrect.">
            <a:extLst>
              <a:ext uri="{FF2B5EF4-FFF2-40B4-BE49-F238E27FC236}">
                <a16:creationId xmlns:a16="http://schemas.microsoft.com/office/drawing/2014/main" id="{2042D63C-1EC4-B82D-35AB-3ED3D9A778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9619" y="1996678"/>
            <a:ext cx="7790761" cy="2864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5534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DDE117-37E6-7B76-2510-EC8F3EE47A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863E41-84EC-04B6-D832-97403FC3BA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FI" dirty="0"/>
              <a:t>Here is the previous result as numbers: cells 2 and 3 have almost the same voltage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4A9121C-A6DF-FE2B-F04E-F147EB2EC4A1}"/>
              </a:ext>
            </a:extLst>
          </p:cNvPr>
          <p:cNvSpPr txBox="1"/>
          <p:nvPr/>
        </p:nvSpPr>
        <p:spPr>
          <a:xfrm>
            <a:off x="914400" y="5050465"/>
            <a:ext cx="3819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2800" dirty="0"/>
              <a:t>We again measure 3.2.</a:t>
            </a:r>
          </a:p>
        </p:txBody>
      </p:sp>
      <p:pic>
        <p:nvPicPr>
          <p:cNvPr id="7" name="Picture 6" descr="A number on a white background&#10;&#10;AI-generated content may be incorrect.">
            <a:extLst>
              <a:ext uri="{FF2B5EF4-FFF2-40B4-BE49-F238E27FC236}">
                <a16:creationId xmlns:a16="http://schemas.microsoft.com/office/drawing/2014/main" id="{1F50E7B5-AC90-274F-525B-44FF8EA7FA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5187" y="1979271"/>
            <a:ext cx="7803198" cy="287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3450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5AFED7-E2A6-6EF9-A797-F401E2BA8E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D17E92-3F4E-849B-C646-ECBF61B9F4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FI" dirty="0"/>
              <a:t>Electrical impedance tomography does not see any difference between the two options </a:t>
            </a:r>
          </a:p>
        </p:txBody>
      </p:sp>
      <p:pic>
        <p:nvPicPr>
          <p:cNvPr id="5" name="Content Placeholder 4" descr="A black and white photo frame&#10;&#10;AI-generated content may be incorrect.">
            <a:extLst>
              <a:ext uri="{FF2B5EF4-FFF2-40B4-BE49-F238E27FC236}">
                <a16:creationId xmlns:a16="http://schemas.microsoft.com/office/drawing/2014/main" id="{93562988-CFFF-6814-CB9A-E40A5FAB13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05000" y="2001927"/>
            <a:ext cx="7531100" cy="2779936"/>
          </a:xfr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72F649F7-E166-CCFF-1544-768DC0667818}"/>
              </a:ext>
            </a:extLst>
          </p:cNvPr>
          <p:cNvGrpSpPr/>
          <p:nvPr/>
        </p:nvGrpSpPr>
        <p:grpSpPr>
          <a:xfrm>
            <a:off x="8256785" y="4197888"/>
            <a:ext cx="484117" cy="584925"/>
            <a:chOff x="2289831" y="3984171"/>
            <a:chExt cx="484117" cy="584925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CFF8C061-55BB-66C2-587C-C347031F79BA}"/>
                </a:ext>
              </a:extLst>
            </p:cNvPr>
            <p:cNvCxnSpPr>
              <a:cxnSpLocks/>
            </p:cNvCxnSpPr>
            <p:nvPr/>
          </p:nvCxnSpPr>
          <p:spPr>
            <a:xfrm>
              <a:off x="2531889" y="3984171"/>
              <a:ext cx="0" cy="333064"/>
            </a:xfrm>
            <a:prstGeom prst="line">
              <a:avLst/>
            </a:prstGeom>
            <a:ln w="508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144BC037-3B19-24E4-1961-7C5E5187ECA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89831" y="4338438"/>
              <a:ext cx="484117" cy="0"/>
            </a:xfrm>
            <a:prstGeom prst="line">
              <a:avLst/>
            </a:prstGeom>
            <a:ln w="508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112DF7D-0EA1-B355-CD3D-2F3CF17316B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366031" y="4453767"/>
              <a:ext cx="331717" cy="0"/>
            </a:xfrm>
            <a:prstGeom prst="line">
              <a:avLst/>
            </a:prstGeom>
            <a:ln w="508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BF20D61D-1CEB-9607-DCD8-E3929F5D8B3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469134" y="4569096"/>
              <a:ext cx="125511" cy="0"/>
            </a:xfrm>
            <a:prstGeom prst="line">
              <a:avLst/>
            </a:prstGeom>
            <a:ln w="508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2C4F6B0F-BC6B-CC03-FD07-50C72133B9D5}"/>
              </a:ext>
            </a:extLst>
          </p:cNvPr>
          <p:cNvSpPr txBox="1"/>
          <p:nvPr/>
        </p:nvSpPr>
        <p:spPr>
          <a:xfrm>
            <a:off x="1858700" y="2124372"/>
            <a:ext cx="150233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6600" dirty="0"/>
              <a:t>3.2 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342116C0-9855-D91D-AC73-03CFF64496D1}"/>
              </a:ext>
            </a:extLst>
          </p:cNvPr>
          <p:cNvCxnSpPr>
            <a:cxnSpLocks/>
          </p:cNvCxnSpPr>
          <p:nvPr/>
        </p:nvCxnSpPr>
        <p:spPr>
          <a:xfrm flipH="1">
            <a:off x="5911427" y="3843387"/>
            <a:ext cx="593192" cy="1388370"/>
          </a:xfrm>
          <a:prstGeom prst="line">
            <a:avLst/>
          </a:prstGeom>
          <a:ln w="47625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5440EF7D-EA60-8980-BA6B-E223B3525807}"/>
              </a:ext>
            </a:extLst>
          </p:cNvPr>
          <p:cNvSpPr txBox="1"/>
          <p:nvPr/>
        </p:nvSpPr>
        <p:spPr>
          <a:xfrm>
            <a:off x="5399754" y="5070594"/>
            <a:ext cx="84189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9600" dirty="0">
                <a:solidFill>
                  <a:srgbClr val="EA7131"/>
                </a:solidFill>
              </a:rPr>
              <a:t>5</a:t>
            </a:r>
            <a:endParaRPr lang="en-FI" sz="5400" dirty="0">
              <a:solidFill>
                <a:srgbClr val="EA7131"/>
              </a:solidFill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A14E366-D510-55D9-0F4C-6D15F9C21382}"/>
              </a:ext>
            </a:extLst>
          </p:cNvPr>
          <p:cNvCxnSpPr>
            <a:cxnSpLocks/>
          </p:cNvCxnSpPr>
          <p:nvPr/>
        </p:nvCxnSpPr>
        <p:spPr>
          <a:xfrm>
            <a:off x="4970131" y="3532148"/>
            <a:ext cx="720900" cy="1722765"/>
          </a:xfrm>
          <a:prstGeom prst="line">
            <a:avLst/>
          </a:prstGeom>
          <a:ln w="47625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59349B9A-6BC3-9BC0-F252-D6335243B5FF}"/>
              </a:ext>
            </a:extLst>
          </p:cNvPr>
          <p:cNvSpPr txBox="1"/>
          <p:nvPr/>
        </p:nvSpPr>
        <p:spPr>
          <a:xfrm>
            <a:off x="4679981" y="4067135"/>
            <a:ext cx="80182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9600" dirty="0">
                <a:solidFill>
                  <a:srgbClr val="EA7131"/>
                </a:solidFill>
              </a:rPr>
              <a:t>?</a:t>
            </a:r>
            <a:endParaRPr lang="en-FI" sz="5400" dirty="0">
              <a:solidFill>
                <a:srgbClr val="EA713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867445E-23D9-613C-5EFC-83E7963CC353}"/>
              </a:ext>
            </a:extLst>
          </p:cNvPr>
          <p:cNvSpPr txBox="1"/>
          <p:nvPr/>
        </p:nvSpPr>
        <p:spPr>
          <a:xfrm>
            <a:off x="6119041" y="4196938"/>
            <a:ext cx="80182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9600" dirty="0">
                <a:solidFill>
                  <a:srgbClr val="EA7131"/>
                </a:solidFill>
              </a:rPr>
              <a:t>?</a:t>
            </a:r>
            <a:endParaRPr lang="en-FI" sz="5400" dirty="0">
              <a:solidFill>
                <a:srgbClr val="EA713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1F8CB9-0F0F-5A3D-C7B7-0B9637CFF2B8}"/>
              </a:ext>
            </a:extLst>
          </p:cNvPr>
          <p:cNvSpPr txBox="1"/>
          <p:nvPr/>
        </p:nvSpPr>
        <p:spPr>
          <a:xfrm>
            <a:off x="709333" y="6308209"/>
            <a:ext cx="10773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dirty="0"/>
              <a:t>Our boundary measurements have just two numbers: current amplitude and measured voltage on the right.</a:t>
            </a:r>
          </a:p>
        </p:txBody>
      </p:sp>
    </p:spTree>
    <p:extLst>
      <p:ext uri="{BB962C8B-B14F-4D97-AF65-F5344CB8AC3E}">
        <p14:creationId xmlns:p14="http://schemas.microsoft.com/office/powerpoint/2010/main" val="28226283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2D6310-D97A-5387-3ECF-87411A009B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FI" dirty="0"/>
              <a:t>We arrive at the conclusion that </a:t>
            </a:r>
            <a:br>
              <a:rPr lang="en-FI" dirty="0"/>
            </a:br>
            <a:r>
              <a:rPr lang="en-FI" i="1" dirty="0"/>
              <a:t>one-dimensional EIT is impossible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6CCDE3-FA0A-582D-BB8B-9074CC2CC4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FI" dirty="0"/>
              <a:t>Applying current with I amperes results in measuring U volts. </a:t>
            </a:r>
            <a:br>
              <a:rPr lang="en-FI" dirty="0"/>
            </a:br>
            <a:r>
              <a:rPr lang="en-FI" dirty="0"/>
              <a:t>Then we can calculate the total resistance as</a:t>
            </a:r>
          </a:p>
          <a:p>
            <a:pPr marL="0" indent="0">
              <a:buNone/>
            </a:pPr>
            <a:endParaRPr lang="en-FI" dirty="0"/>
          </a:p>
          <a:p>
            <a:pPr marL="0" indent="0">
              <a:buNone/>
            </a:pPr>
            <a:r>
              <a:rPr lang="en-FI" dirty="0"/>
              <a:t>	R = U/I.</a:t>
            </a:r>
          </a:p>
          <a:p>
            <a:pPr marL="0" indent="0">
              <a:buNone/>
            </a:pPr>
            <a:endParaRPr lang="en-FI" dirty="0"/>
          </a:p>
          <a:p>
            <a:pPr marL="0" indent="0">
              <a:buNone/>
            </a:pPr>
            <a:r>
              <a:rPr lang="en-FI" dirty="0"/>
              <a:t>All we know is the total conductance (integral of </a:t>
            </a:r>
            <a:r>
              <a:rPr lang="en-FI" dirty="0">
                <a:latin typeface="Symbol" pitchFamily="2" charset="2"/>
              </a:rPr>
              <a:t>s</a:t>
            </a:r>
            <a:r>
              <a:rPr lang="en-FI" dirty="0"/>
              <a:t>(x)):</a:t>
            </a:r>
          </a:p>
          <a:p>
            <a:pPr marL="0" indent="0">
              <a:buNone/>
            </a:pPr>
            <a:endParaRPr lang="en-FI" dirty="0"/>
          </a:p>
          <a:p>
            <a:pPr marL="0" indent="0">
              <a:buNone/>
            </a:pPr>
            <a:r>
              <a:rPr lang="en-FI"/>
              <a:t>	G </a:t>
            </a:r>
            <a:r>
              <a:rPr lang="en-FI" dirty="0"/>
              <a:t>= 1/R = I/U.</a:t>
            </a:r>
          </a:p>
        </p:txBody>
      </p:sp>
    </p:spTree>
    <p:extLst>
      <p:ext uri="{BB962C8B-B14F-4D97-AF65-F5344CB8AC3E}">
        <p14:creationId xmlns:p14="http://schemas.microsoft.com/office/powerpoint/2010/main" val="19289547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2FA5EA-1261-0B5C-8D91-48DEDDDB1A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FI" dirty="0"/>
              <a:t>How about EIT in dimension two?</a:t>
            </a:r>
          </a:p>
        </p:txBody>
      </p:sp>
    </p:spTree>
    <p:extLst>
      <p:ext uri="{BB962C8B-B14F-4D97-AF65-F5344CB8AC3E}">
        <p14:creationId xmlns:p14="http://schemas.microsoft.com/office/powerpoint/2010/main" val="5656296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FE25CE-E845-C363-B458-04F1C99577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5A8B9-D564-71BC-B020-7674F4CA80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FI" dirty="0"/>
              <a:t>EIT:ssä syötetään sähkövirtoja, mitataan jännitteitä ja muodostetaan kuva sisuksista</a:t>
            </a:r>
          </a:p>
        </p:txBody>
      </p:sp>
      <p:pic>
        <p:nvPicPr>
          <p:cNvPr id="5" name="Content Placeholder 4" descr="A drawing of a person with a heart system&#10;&#10;AI-generated content may be incorrect.">
            <a:extLst>
              <a:ext uri="{FF2B5EF4-FFF2-40B4-BE49-F238E27FC236}">
                <a16:creationId xmlns:a16="http://schemas.microsoft.com/office/drawing/2014/main" id="{225BEAA4-E896-681E-4117-E33BB22F8D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980684" y="2073408"/>
            <a:ext cx="4373116" cy="4784592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91853A1-B80E-563E-3D19-3576FF5D3A66}"/>
              </a:ext>
            </a:extLst>
          </p:cNvPr>
          <p:cNvSpPr txBox="1"/>
          <p:nvPr/>
        </p:nvSpPr>
        <p:spPr>
          <a:xfrm>
            <a:off x="838200" y="2169042"/>
            <a:ext cx="7055521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2800" dirty="0"/>
              <a:t>EIT:n kuvanmuodostustehtävä on </a:t>
            </a:r>
            <a:br>
              <a:rPr lang="en-FI" sz="2800" dirty="0"/>
            </a:br>
            <a:r>
              <a:rPr lang="en-FI" sz="2800" dirty="0"/>
              <a:t>epälineaarinen ja virheherkkä</a:t>
            </a:r>
          </a:p>
          <a:p>
            <a:r>
              <a:rPr lang="en-FI" sz="2800" dirty="0"/>
              <a:t>käänteisongelma.</a:t>
            </a:r>
          </a:p>
          <a:p>
            <a:endParaRPr lang="en-FI" sz="2800" dirty="0"/>
          </a:p>
          <a:p>
            <a:r>
              <a:rPr lang="en-FI" sz="2800" dirty="0"/>
              <a:t>Esityksessä havainnollistetaan EIT-mittausta</a:t>
            </a:r>
          </a:p>
          <a:p>
            <a:r>
              <a:rPr lang="en-FI" sz="2800" dirty="0"/>
              <a:t>diffuusiomallin avulla.</a:t>
            </a:r>
          </a:p>
          <a:p>
            <a:endParaRPr lang="en-FI" sz="2800" dirty="0"/>
          </a:p>
          <a:p>
            <a:r>
              <a:rPr lang="en-FI" sz="2800" dirty="0"/>
              <a:t>Yhteys osittaisdifferentiaaliyhtälöihin </a:t>
            </a:r>
            <a:br>
              <a:rPr lang="en-FI" sz="2800" dirty="0"/>
            </a:br>
            <a:r>
              <a:rPr lang="en-FI" sz="2800" dirty="0"/>
              <a:t>tulee differenssimenetelmän kautta.</a:t>
            </a:r>
          </a:p>
        </p:txBody>
      </p:sp>
    </p:spTree>
    <p:extLst>
      <p:ext uri="{BB962C8B-B14F-4D97-AF65-F5344CB8AC3E}">
        <p14:creationId xmlns:p14="http://schemas.microsoft.com/office/powerpoint/2010/main" val="358015627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E8589A-0CF8-0428-0EDB-1582400D1E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C83E5-3EB2-FDF4-8D2B-BFF95874A9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FI" dirty="0"/>
              <a:t>Current-to-voltage measurement, PDE-style</a:t>
            </a:r>
          </a:p>
        </p:txBody>
      </p:sp>
      <p:pic>
        <p:nvPicPr>
          <p:cNvPr id="7" name="Content Placeholder 6" descr="A math equations on a white background&#10;&#10;AI-generated content may be incorrect.">
            <a:extLst>
              <a:ext uri="{FF2B5EF4-FFF2-40B4-BE49-F238E27FC236}">
                <a16:creationId xmlns:a16="http://schemas.microsoft.com/office/drawing/2014/main" id="{5C7D2A46-623E-D2C8-2ED3-3E14827311E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2471" y="1497379"/>
            <a:ext cx="8614267" cy="5046228"/>
          </a:xfrm>
        </p:spPr>
      </p:pic>
    </p:spTree>
    <p:extLst>
      <p:ext uri="{BB962C8B-B14F-4D97-AF65-F5344CB8AC3E}">
        <p14:creationId xmlns:p14="http://schemas.microsoft.com/office/powerpoint/2010/main" val="85711124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6A6B2D-E63B-98DA-434C-565A0CF55F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01A3A-BBE1-618E-AE0D-188EF224C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FI" dirty="0"/>
              <a:t>Two-dimensional grid of pixels, </a:t>
            </a:r>
            <a:br>
              <a:rPr lang="en-FI" dirty="0"/>
            </a:br>
            <a:r>
              <a:rPr lang="en-FI" dirty="0"/>
              <a:t>with constant conductivity 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A1C1D-3C94-BDF1-2BB2-F2355689001C}"/>
              </a:ext>
            </a:extLst>
          </p:cNvPr>
          <p:cNvSpPr txBox="1"/>
          <p:nvPr/>
        </p:nvSpPr>
        <p:spPr>
          <a:xfrm>
            <a:off x="838200" y="2562390"/>
            <a:ext cx="5339026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2800" dirty="0">
                <a:solidFill>
                  <a:srgbClr val="C00000"/>
                </a:solidFill>
              </a:rPr>
              <a:t>There are two kinds of variables: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FI" sz="2800" dirty="0">
                <a:solidFill>
                  <a:srgbClr val="C00000"/>
                </a:solidFill>
              </a:rPr>
              <a:t>Voltages “v_i” measured at the </a:t>
            </a:r>
            <a:br>
              <a:rPr lang="en-FI" sz="2800" dirty="0">
                <a:solidFill>
                  <a:srgbClr val="C00000"/>
                </a:solidFill>
              </a:rPr>
            </a:br>
            <a:r>
              <a:rPr lang="en-FI" sz="2800" dirty="0">
                <a:solidFill>
                  <a:srgbClr val="C00000"/>
                </a:solidFill>
              </a:rPr>
              <a:t>8 electrodes,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FI" sz="2800" dirty="0">
                <a:solidFill>
                  <a:srgbClr val="C00000"/>
                </a:solidFill>
              </a:rPr>
              <a:t>V</a:t>
            </a:r>
            <a:r>
              <a:rPr lang="en-GB" sz="2800" dirty="0">
                <a:solidFill>
                  <a:srgbClr val="C00000"/>
                </a:solidFill>
              </a:rPr>
              <a:t>o</a:t>
            </a:r>
            <a:r>
              <a:rPr lang="en-FI" sz="2800" dirty="0">
                <a:solidFill>
                  <a:srgbClr val="C00000"/>
                </a:solidFill>
              </a:rPr>
              <a:t>ltages “u_j” at the 9 internal</a:t>
            </a:r>
            <a:br>
              <a:rPr lang="en-FI" sz="2800" dirty="0">
                <a:solidFill>
                  <a:srgbClr val="C00000"/>
                </a:solidFill>
              </a:rPr>
            </a:br>
            <a:r>
              <a:rPr lang="en-FI" sz="2800" dirty="0">
                <a:solidFill>
                  <a:srgbClr val="C00000"/>
                </a:solidFill>
              </a:rPr>
              <a:t>pixels. We cannot access them </a:t>
            </a:r>
            <a:br>
              <a:rPr lang="en-FI" sz="2800" dirty="0">
                <a:solidFill>
                  <a:srgbClr val="C00000"/>
                </a:solidFill>
              </a:rPr>
            </a:br>
            <a:r>
              <a:rPr lang="en-FI" sz="2800" dirty="0">
                <a:solidFill>
                  <a:srgbClr val="C00000"/>
                </a:solidFill>
              </a:rPr>
              <a:t>in reality; here in the model we</a:t>
            </a:r>
            <a:br>
              <a:rPr lang="en-FI" sz="2800" dirty="0">
                <a:solidFill>
                  <a:srgbClr val="C00000"/>
                </a:solidFill>
              </a:rPr>
            </a:br>
            <a:r>
              <a:rPr lang="en-FI" sz="2800" dirty="0">
                <a:solidFill>
                  <a:srgbClr val="C00000"/>
                </a:solidFill>
              </a:rPr>
              <a:t>are able to observe them.</a:t>
            </a:r>
          </a:p>
        </p:txBody>
      </p:sp>
      <p:pic>
        <p:nvPicPr>
          <p:cNvPr id="8" name="Picture 7" descr="A grid of numbers and letters&#10;&#10;AI-generated content may be incorrect.">
            <a:extLst>
              <a:ext uri="{FF2B5EF4-FFF2-40B4-BE49-F238E27FC236}">
                <a16:creationId xmlns:a16="http://schemas.microsoft.com/office/drawing/2014/main" id="{2CBA6A90-1669-23E4-DDA7-E343FE034B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8430" y="1819819"/>
            <a:ext cx="4848829" cy="4733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79499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129A0A-C294-DF02-B563-33E38E5921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FI" dirty="0"/>
              <a:t>Do we simply get the same situation than </a:t>
            </a:r>
            <a:br>
              <a:rPr lang="en-FI" dirty="0"/>
            </a:br>
            <a:r>
              <a:rPr lang="en-FI" dirty="0"/>
              <a:t>in the one-dimensional case?</a:t>
            </a:r>
          </a:p>
        </p:txBody>
      </p:sp>
      <p:pic>
        <p:nvPicPr>
          <p:cNvPr id="12" name="Content Placeholder 8" descr="A colorful rectangular sign with arrows&#10;&#10;AI-generated content may be incorrect.">
            <a:extLst>
              <a:ext uri="{FF2B5EF4-FFF2-40B4-BE49-F238E27FC236}">
                <a16:creationId xmlns:a16="http://schemas.microsoft.com/office/drawing/2014/main" id="{E72725C3-FE6E-1600-170D-96A8E250FC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8089" y="3136739"/>
            <a:ext cx="4858869" cy="1879825"/>
          </a:xfrm>
        </p:spPr>
      </p:pic>
      <p:pic>
        <p:nvPicPr>
          <p:cNvPr id="14" name="Picture 13" descr="A grid with arrows&#10;&#10;AI-generated content may be incorrect.">
            <a:extLst>
              <a:ext uri="{FF2B5EF4-FFF2-40B4-BE49-F238E27FC236}">
                <a16:creationId xmlns:a16="http://schemas.microsoft.com/office/drawing/2014/main" id="{AFF9ED0B-0CD2-231F-0F40-C21354DCBC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1832" y="1690688"/>
            <a:ext cx="4698759" cy="483944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66CEB80-2308-24F8-568E-44AD6AAFBD30}"/>
              </a:ext>
            </a:extLst>
          </p:cNvPr>
          <p:cNvSpPr txBox="1"/>
          <p:nvPr/>
        </p:nvSpPr>
        <p:spPr>
          <a:xfrm>
            <a:off x="1095422" y="3553431"/>
            <a:ext cx="3770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2800" dirty="0"/>
              <a:t>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D96517B-BF12-BEFC-AF50-F61E822F19A3}"/>
              </a:ext>
            </a:extLst>
          </p:cNvPr>
          <p:cNvSpPr txBox="1"/>
          <p:nvPr/>
        </p:nvSpPr>
        <p:spPr>
          <a:xfrm>
            <a:off x="6734222" y="3510899"/>
            <a:ext cx="3770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2800" dirty="0"/>
              <a:t>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9381DF-14A9-9013-1847-6FDA04CD690C}"/>
              </a:ext>
            </a:extLst>
          </p:cNvPr>
          <p:cNvSpPr txBox="1"/>
          <p:nvPr/>
        </p:nvSpPr>
        <p:spPr>
          <a:xfrm>
            <a:off x="6762279" y="2063288"/>
            <a:ext cx="3770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2800" dirty="0"/>
              <a:t>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600BA2-7F2B-D6E9-7331-EA9C47982E83}"/>
              </a:ext>
            </a:extLst>
          </p:cNvPr>
          <p:cNvSpPr txBox="1"/>
          <p:nvPr/>
        </p:nvSpPr>
        <p:spPr>
          <a:xfrm>
            <a:off x="7616428" y="2754641"/>
            <a:ext cx="3770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2800" dirty="0"/>
              <a:t>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99EC5E9-A7D5-AAB2-512F-61B5A768CCAA}"/>
              </a:ext>
            </a:extLst>
          </p:cNvPr>
          <p:cNvSpPr txBox="1"/>
          <p:nvPr/>
        </p:nvSpPr>
        <p:spPr>
          <a:xfrm>
            <a:off x="8712698" y="1961054"/>
            <a:ext cx="3770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2800" dirty="0"/>
              <a:t>0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7F7299E-5D0B-3B4D-1B42-7F9D9FAEA5BF}"/>
              </a:ext>
            </a:extLst>
          </p:cNvPr>
          <p:cNvSpPr txBox="1"/>
          <p:nvPr/>
        </p:nvSpPr>
        <p:spPr>
          <a:xfrm>
            <a:off x="8641935" y="2768939"/>
            <a:ext cx="3770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2800" dirty="0"/>
              <a:t>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5E4699D-54BC-ACA0-E0C5-25FAC62F34D8}"/>
              </a:ext>
            </a:extLst>
          </p:cNvPr>
          <p:cNvSpPr txBox="1"/>
          <p:nvPr/>
        </p:nvSpPr>
        <p:spPr>
          <a:xfrm>
            <a:off x="9569237" y="2768939"/>
            <a:ext cx="3770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2800" dirty="0"/>
              <a:t>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450012A-5F1D-C40C-81C9-92257E595848}"/>
              </a:ext>
            </a:extLst>
          </p:cNvPr>
          <p:cNvSpPr txBox="1"/>
          <p:nvPr/>
        </p:nvSpPr>
        <p:spPr>
          <a:xfrm>
            <a:off x="10298570" y="1971870"/>
            <a:ext cx="3770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2800" dirty="0"/>
              <a:t>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E0D1B49-D836-5DAF-163A-5D50E60B77F3}"/>
              </a:ext>
            </a:extLst>
          </p:cNvPr>
          <p:cNvSpPr txBox="1"/>
          <p:nvPr/>
        </p:nvSpPr>
        <p:spPr>
          <a:xfrm>
            <a:off x="7611702" y="4905702"/>
            <a:ext cx="3770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2800" dirty="0"/>
              <a:t>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AF7C954-2E90-F13E-F5CC-620F6D282FF7}"/>
              </a:ext>
            </a:extLst>
          </p:cNvPr>
          <p:cNvSpPr txBox="1"/>
          <p:nvPr/>
        </p:nvSpPr>
        <p:spPr>
          <a:xfrm>
            <a:off x="8626576" y="4934204"/>
            <a:ext cx="3770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2800" dirty="0"/>
              <a:t>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6034814-8D2D-3DC6-9B61-F07587130F57}"/>
              </a:ext>
            </a:extLst>
          </p:cNvPr>
          <p:cNvSpPr txBox="1"/>
          <p:nvPr/>
        </p:nvSpPr>
        <p:spPr>
          <a:xfrm>
            <a:off x="9750070" y="4904994"/>
            <a:ext cx="3770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2800" dirty="0"/>
              <a:t>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06FB738-E26A-E865-E344-7CB9C716C159}"/>
              </a:ext>
            </a:extLst>
          </p:cNvPr>
          <p:cNvSpPr txBox="1"/>
          <p:nvPr/>
        </p:nvSpPr>
        <p:spPr>
          <a:xfrm flipH="1">
            <a:off x="6922735" y="5592720"/>
            <a:ext cx="5493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FI" sz="2800" dirty="0"/>
              <a:t>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5068A53-F6B1-20BE-A2EC-B7F18BF08FA7}"/>
              </a:ext>
            </a:extLst>
          </p:cNvPr>
          <p:cNvSpPr txBox="1"/>
          <p:nvPr/>
        </p:nvSpPr>
        <p:spPr>
          <a:xfrm>
            <a:off x="8665047" y="5730823"/>
            <a:ext cx="3770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2800" dirty="0"/>
              <a:t>0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0FDFE74-0892-7E24-A7F6-A17761FF7773}"/>
              </a:ext>
            </a:extLst>
          </p:cNvPr>
          <p:cNvSpPr txBox="1"/>
          <p:nvPr/>
        </p:nvSpPr>
        <p:spPr>
          <a:xfrm>
            <a:off x="10499562" y="5592720"/>
            <a:ext cx="3770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2800" dirty="0"/>
              <a:t>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9A58B0E-2F81-B520-20AC-56A0691DFACA}"/>
              </a:ext>
            </a:extLst>
          </p:cNvPr>
          <p:cNvSpPr txBox="1"/>
          <p:nvPr/>
        </p:nvSpPr>
        <p:spPr>
          <a:xfrm>
            <a:off x="6629585" y="6284073"/>
            <a:ext cx="43926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dirty="0"/>
              <a:t>Spoiler: NO. This is not how physics works.</a:t>
            </a:r>
          </a:p>
        </p:txBody>
      </p:sp>
    </p:spTree>
    <p:extLst>
      <p:ext uri="{BB962C8B-B14F-4D97-AF65-F5344CB8AC3E}">
        <p14:creationId xmlns:p14="http://schemas.microsoft.com/office/powerpoint/2010/main" val="294993961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3C0427-53CF-4AB4-080F-287D0ED6C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FI" dirty="0"/>
              <a:t>To answer the previous question, let’s study the rules of electric current flow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A3B314B-A0C4-D350-7D43-D60309C69C35}"/>
              </a:ext>
            </a:extLst>
          </p:cNvPr>
          <p:cNvSpPr/>
          <p:nvPr/>
        </p:nvSpPr>
        <p:spPr>
          <a:xfrm>
            <a:off x="2199168" y="3429002"/>
            <a:ext cx="1360967" cy="136096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FI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D6E9429-71C8-C851-F501-097B38FB5D78}"/>
              </a:ext>
            </a:extLst>
          </p:cNvPr>
          <p:cNvSpPr/>
          <p:nvPr/>
        </p:nvSpPr>
        <p:spPr>
          <a:xfrm>
            <a:off x="2199168" y="4789969"/>
            <a:ext cx="1360967" cy="136096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FI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E863F00-EB9E-3ED4-7D9E-305243285A5D}"/>
              </a:ext>
            </a:extLst>
          </p:cNvPr>
          <p:cNvSpPr/>
          <p:nvPr/>
        </p:nvSpPr>
        <p:spPr>
          <a:xfrm>
            <a:off x="2199167" y="2068035"/>
            <a:ext cx="1360967" cy="136096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FI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B905F09-B122-BA97-06F3-725079A016E0}"/>
              </a:ext>
            </a:extLst>
          </p:cNvPr>
          <p:cNvSpPr/>
          <p:nvPr/>
        </p:nvSpPr>
        <p:spPr>
          <a:xfrm>
            <a:off x="3560134" y="3429001"/>
            <a:ext cx="1360967" cy="136096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FI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F18D730-9157-CFE8-87F7-A5C636532B58}"/>
              </a:ext>
            </a:extLst>
          </p:cNvPr>
          <p:cNvSpPr/>
          <p:nvPr/>
        </p:nvSpPr>
        <p:spPr>
          <a:xfrm>
            <a:off x="838200" y="3429000"/>
            <a:ext cx="1360967" cy="136096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FI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C1B0BE7-51E5-2F3C-677F-D7053675A8D8}"/>
              </a:ext>
            </a:extLst>
          </p:cNvPr>
          <p:cNvSpPr txBox="1"/>
          <p:nvPr/>
        </p:nvSpPr>
        <p:spPr>
          <a:xfrm>
            <a:off x="2549669" y="3647819"/>
            <a:ext cx="5709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5400" dirty="0"/>
              <a:t>u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E0C9B60-77CE-D679-6843-7CEFC45DD577}"/>
              </a:ext>
            </a:extLst>
          </p:cNvPr>
          <p:cNvSpPr txBox="1"/>
          <p:nvPr/>
        </p:nvSpPr>
        <p:spPr>
          <a:xfrm>
            <a:off x="1233188" y="3647818"/>
            <a:ext cx="75373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5400" dirty="0"/>
              <a:t>u</a:t>
            </a:r>
            <a:r>
              <a:rPr lang="en-FI" sz="1600" dirty="0"/>
              <a:t>W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0C8B03B-58FE-C886-724B-B5499FBA2A7C}"/>
              </a:ext>
            </a:extLst>
          </p:cNvPr>
          <p:cNvSpPr txBox="1"/>
          <p:nvPr/>
        </p:nvSpPr>
        <p:spPr>
          <a:xfrm>
            <a:off x="3790504" y="3647818"/>
            <a:ext cx="6848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5400" dirty="0"/>
              <a:t>u</a:t>
            </a:r>
            <a:r>
              <a:rPr lang="en-FI" sz="1600" dirty="0"/>
              <a:t>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B24E05B-5DEC-066B-1BA8-53B78F03DE8E}"/>
              </a:ext>
            </a:extLst>
          </p:cNvPr>
          <p:cNvSpPr txBox="1"/>
          <p:nvPr/>
        </p:nvSpPr>
        <p:spPr>
          <a:xfrm>
            <a:off x="2549669" y="2262823"/>
            <a:ext cx="7152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5400" dirty="0"/>
              <a:t>u</a:t>
            </a:r>
            <a:r>
              <a:rPr lang="en-FI" sz="1600" dirty="0"/>
              <a:t>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2DA5B71-22F5-9D94-2440-474A295CCDF9}"/>
              </a:ext>
            </a:extLst>
          </p:cNvPr>
          <p:cNvSpPr txBox="1"/>
          <p:nvPr/>
        </p:nvSpPr>
        <p:spPr>
          <a:xfrm>
            <a:off x="2553801" y="5032818"/>
            <a:ext cx="68640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5400" dirty="0"/>
              <a:t>u</a:t>
            </a:r>
            <a:r>
              <a:rPr lang="en-FI" sz="1600" dirty="0"/>
              <a:t>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48D0E8F-F156-B613-AEBF-BB4370CE95F6}"/>
              </a:ext>
            </a:extLst>
          </p:cNvPr>
          <p:cNvSpPr txBox="1"/>
          <p:nvPr/>
        </p:nvSpPr>
        <p:spPr>
          <a:xfrm>
            <a:off x="5996763" y="2462878"/>
            <a:ext cx="596836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2800" dirty="0"/>
              <a:t>Involved are voltages in a center pixel </a:t>
            </a:r>
            <a:br>
              <a:rPr lang="en-FI" sz="2800" dirty="0"/>
            </a:br>
            <a:r>
              <a:rPr lang="en-FI" sz="2800" dirty="0"/>
              <a:t>and its four neighbors</a:t>
            </a:r>
          </a:p>
        </p:txBody>
      </p:sp>
    </p:spTree>
    <p:extLst>
      <p:ext uri="{BB962C8B-B14F-4D97-AF65-F5344CB8AC3E}">
        <p14:creationId xmlns:p14="http://schemas.microsoft.com/office/powerpoint/2010/main" val="197795238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BBB374-F4E9-69DF-5447-6CFDC01434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1CF09F-C168-9BC0-D9F2-F681FB5BB0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FI" dirty="0"/>
              <a:t>A</a:t>
            </a:r>
            <a:r>
              <a:rPr lang="en-FI" sz="4400" dirty="0"/>
              <a:t>dd conductivities between pixels.</a:t>
            </a:r>
            <a:endParaRPr lang="en-FI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EAF4B39-A838-F153-631B-83F5510F56C4}"/>
              </a:ext>
            </a:extLst>
          </p:cNvPr>
          <p:cNvSpPr/>
          <p:nvPr/>
        </p:nvSpPr>
        <p:spPr>
          <a:xfrm>
            <a:off x="2199168" y="3429002"/>
            <a:ext cx="1360967" cy="136096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FI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DEC93C3-D8FD-C3CA-5D18-19EAD37CE9F2}"/>
              </a:ext>
            </a:extLst>
          </p:cNvPr>
          <p:cNvSpPr/>
          <p:nvPr/>
        </p:nvSpPr>
        <p:spPr>
          <a:xfrm>
            <a:off x="2199168" y="4789969"/>
            <a:ext cx="1360967" cy="136096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FI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F496E6F-02F8-8398-2F2E-2BF5FC79A453}"/>
              </a:ext>
            </a:extLst>
          </p:cNvPr>
          <p:cNvSpPr/>
          <p:nvPr/>
        </p:nvSpPr>
        <p:spPr>
          <a:xfrm>
            <a:off x="2199167" y="2068035"/>
            <a:ext cx="1360967" cy="136096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FI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368FCB1-0D8B-4F79-5961-205E6D86DAB4}"/>
              </a:ext>
            </a:extLst>
          </p:cNvPr>
          <p:cNvSpPr/>
          <p:nvPr/>
        </p:nvSpPr>
        <p:spPr>
          <a:xfrm>
            <a:off x="3560134" y="3429001"/>
            <a:ext cx="1360967" cy="136096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FI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CDA3E4D-B9E6-4367-73F1-D42F82D7B986}"/>
              </a:ext>
            </a:extLst>
          </p:cNvPr>
          <p:cNvSpPr/>
          <p:nvPr/>
        </p:nvSpPr>
        <p:spPr>
          <a:xfrm>
            <a:off x="838200" y="3429000"/>
            <a:ext cx="1360967" cy="136096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FI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5D9E8C-4D71-5ADA-BD05-92B900032D9E}"/>
              </a:ext>
            </a:extLst>
          </p:cNvPr>
          <p:cNvSpPr txBox="1"/>
          <p:nvPr/>
        </p:nvSpPr>
        <p:spPr>
          <a:xfrm>
            <a:off x="2549669" y="3647819"/>
            <a:ext cx="5709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5400" dirty="0"/>
              <a:t>u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BEC5DC9-8E0A-2E1B-BFA5-BD9F2E04550C}"/>
              </a:ext>
            </a:extLst>
          </p:cNvPr>
          <p:cNvSpPr txBox="1"/>
          <p:nvPr/>
        </p:nvSpPr>
        <p:spPr>
          <a:xfrm>
            <a:off x="1233188" y="3647818"/>
            <a:ext cx="75373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5400" dirty="0"/>
              <a:t>u</a:t>
            </a:r>
            <a:r>
              <a:rPr lang="en-FI" sz="1600" dirty="0"/>
              <a:t>W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8DDFE81-9ECF-7105-13FC-CDCE1DA15ECC}"/>
              </a:ext>
            </a:extLst>
          </p:cNvPr>
          <p:cNvSpPr txBox="1"/>
          <p:nvPr/>
        </p:nvSpPr>
        <p:spPr>
          <a:xfrm>
            <a:off x="3790504" y="3647818"/>
            <a:ext cx="6848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5400" dirty="0"/>
              <a:t>u</a:t>
            </a:r>
            <a:r>
              <a:rPr lang="en-FI" sz="1600" dirty="0"/>
              <a:t>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579DC25-B83B-E60B-08E4-82E6F148FB4F}"/>
              </a:ext>
            </a:extLst>
          </p:cNvPr>
          <p:cNvSpPr txBox="1"/>
          <p:nvPr/>
        </p:nvSpPr>
        <p:spPr>
          <a:xfrm>
            <a:off x="2549669" y="2262823"/>
            <a:ext cx="7152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5400" dirty="0"/>
              <a:t>u</a:t>
            </a:r>
            <a:r>
              <a:rPr lang="en-FI" sz="1600" dirty="0"/>
              <a:t>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0BD4D8E-BE8F-1D4B-5B43-775F95663701}"/>
              </a:ext>
            </a:extLst>
          </p:cNvPr>
          <p:cNvSpPr txBox="1"/>
          <p:nvPr/>
        </p:nvSpPr>
        <p:spPr>
          <a:xfrm>
            <a:off x="2553801" y="5032818"/>
            <a:ext cx="68640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5400" dirty="0"/>
              <a:t>u</a:t>
            </a:r>
            <a:r>
              <a:rPr lang="en-FI" sz="1600" dirty="0"/>
              <a:t>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82D2903-749C-645F-65F8-4C60C96CBA08}"/>
              </a:ext>
            </a:extLst>
          </p:cNvPr>
          <p:cNvSpPr txBox="1"/>
          <p:nvPr/>
        </p:nvSpPr>
        <p:spPr>
          <a:xfrm>
            <a:off x="5996763" y="2462878"/>
            <a:ext cx="491544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2800" dirty="0"/>
              <a:t>Each </a:t>
            </a:r>
            <a:r>
              <a:rPr lang="en-FI" sz="2800" dirty="0">
                <a:latin typeface="Symbol" pitchFamily="2" charset="2"/>
              </a:rPr>
              <a:t>s</a:t>
            </a:r>
            <a:r>
              <a:rPr lang="en-FI" sz="2800" dirty="0"/>
              <a:t> tells how easily current </a:t>
            </a:r>
            <a:br>
              <a:rPr lang="en-FI" sz="2800" dirty="0"/>
            </a:br>
            <a:r>
              <a:rPr lang="en-FI" sz="2800" dirty="0"/>
              <a:t>can flow through the edge.</a:t>
            </a:r>
          </a:p>
        </p:txBody>
      </p:sp>
      <p:sp>
        <p:nvSpPr>
          <p:cNvPr id="15" name="Diamond 14">
            <a:extLst>
              <a:ext uri="{FF2B5EF4-FFF2-40B4-BE49-F238E27FC236}">
                <a16:creationId xmlns:a16="http://schemas.microsoft.com/office/drawing/2014/main" id="{F941D662-6CB1-0C45-6D31-DCD72B54D7C9}"/>
              </a:ext>
            </a:extLst>
          </p:cNvPr>
          <p:cNvSpPr/>
          <p:nvPr/>
        </p:nvSpPr>
        <p:spPr>
          <a:xfrm>
            <a:off x="2301062" y="3145428"/>
            <a:ext cx="1157176" cy="567140"/>
          </a:xfrm>
          <a:prstGeom prst="diamond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FI" dirty="0">
                <a:latin typeface="Symbol" pitchFamily="2" charset="2"/>
              </a:rPr>
              <a:t>s</a:t>
            </a:r>
            <a:r>
              <a:rPr lang="en-FI" dirty="0"/>
              <a:t>N</a:t>
            </a:r>
          </a:p>
        </p:txBody>
      </p:sp>
      <p:sp>
        <p:nvSpPr>
          <p:cNvPr id="16" name="Diamond 15">
            <a:extLst>
              <a:ext uri="{FF2B5EF4-FFF2-40B4-BE49-F238E27FC236}">
                <a16:creationId xmlns:a16="http://schemas.microsoft.com/office/drawing/2014/main" id="{D923D008-D188-D34C-85B7-FB56FF061A10}"/>
              </a:ext>
            </a:extLst>
          </p:cNvPr>
          <p:cNvSpPr/>
          <p:nvPr/>
        </p:nvSpPr>
        <p:spPr>
          <a:xfrm>
            <a:off x="2314351" y="4506395"/>
            <a:ext cx="1157176" cy="567140"/>
          </a:xfrm>
          <a:prstGeom prst="diamond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FI" dirty="0">
                <a:latin typeface="Symbol" pitchFamily="2" charset="2"/>
              </a:rPr>
              <a:t>s</a:t>
            </a:r>
            <a:r>
              <a:rPr lang="en-FI" dirty="0"/>
              <a:t>S</a:t>
            </a:r>
          </a:p>
        </p:txBody>
      </p:sp>
      <p:sp>
        <p:nvSpPr>
          <p:cNvPr id="17" name="Diamond 16">
            <a:extLst>
              <a:ext uri="{FF2B5EF4-FFF2-40B4-BE49-F238E27FC236}">
                <a16:creationId xmlns:a16="http://schemas.microsoft.com/office/drawing/2014/main" id="{FEEDF905-4684-A429-393E-2780BD315167}"/>
              </a:ext>
            </a:extLst>
          </p:cNvPr>
          <p:cNvSpPr/>
          <p:nvPr/>
        </p:nvSpPr>
        <p:spPr>
          <a:xfrm rot="5400000">
            <a:off x="1609760" y="3818401"/>
            <a:ext cx="1157176" cy="567140"/>
          </a:xfrm>
          <a:prstGeom prst="diamond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FI" dirty="0">
                <a:latin typeface="Symbol" pitchFamily="2" charset="2"/>
              </a:rPr>
              <a:t>s</a:t>
            </a:r>
            <a:r>
              <a:rPr lang="en-FI" dirty="0"/>
              <a:t>W</a:t>
            </a:r>
          </a:p>
        </p:txBody>
      </p:sp>
      <p:sp>
        <p:nvSpPr>
          <p:cNvPr id="18" name="Diamond 17">
            <a:extLst>
              <a:ext uri="{FF2B5EF4-FFF2-40B4-BE49-F238E27FC236}">
                <a16:creationId xmlns:a16="http://schemas.microsoft.com/office/drawing/2014/main" id="{4B8CD654-0105-65CF-B4E4-AF883174184B}"/>
              </a:ext>
            </a:extLst>
          </p:cNvPr>
          <p:cNvSpPr/>
          <p:nvPr/>
        </p:nvSpPr>
        <p:spPr>
          <a:xfrm rot="5400000">
            <a:off x="2981548" y="3818401"/>
            <a:ext cx="1157176" cy="567140"/>
          </a:xfrm>
          <a:prstGeom prst="diamond">
            <a:avLst/>
          </a:prstGeom>
          <a:solidFill>
            <a:srgbClr val="92D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FI" dirty="0">
                <a:latin typeface="Symbol" pitchFamily="2" charset="2"/>
              </a:rPr>
              <a:t>s</a:t>
            </a:r>
            <a:r>
              <a:rPr lang="en-FI" dirty="0"/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324701677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DF4C5C-E541-BE91-A328-5440157E9C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D030A4-D36F-62D8-1F5D-3A94CECE47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FI" dirty="0"/>
              <a:t>Consider the flow of electric current from left to the center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3C9BA04-9F6F-98E3-BEC3-82E360A1683E}"/>
              </a:ext>
            </a:extLst>
          </p:cNvPr>
          <p:cNvSpPr/>
          <p:nvPr/>
        </p:nvSpPr>
        <p:spPr>
          <a:xfrm>
            <a:off x="2199168" y="3429002"/>
            <a:ext cx="1360967" cy="136096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FI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C4697ED-DB32-6197-5EF5-AA72F9F7AC9A}"/>
              </a:ext>
            </a:extLst>
          </p:cNvPr>
          <p:cNvSpPr/>
          <p:nvPr/>
        </p:nvSpPr>
        <p:spPr>
          <a:xfrm>
            <a:off x="2199168" y="4789969"/>
            <a:ext cx="1360967" cy="136096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FI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85AE34C-DB07-4148-C512-339531B62D59}"/>
              </a:ext>
            </a:extLst>
          </p:cNvPr>
          <p:cNvSpPr/>
          <p:nvPr/>
        </p:nvSpPr>
        <p:spPr>
          <a:xfrm>
            <a:off x="2199167" y="2068035"/>
            <a:ext cx="1360967" cy="136096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FI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7C7345F-DBE3-D417-F2AA-AE4B153A7CB0}"/>
              </a:ext>
            </a:extLst>
          </p:cNvPr>
          <p:cNvSpPr/>
          <p:nvPr/>
        </p:nvSpPr>
        <p:spPr>
          <a:xfrm>
            <a:off x="3560134" y="3429001"/>
            <a:ext cx="1360967" cy="136096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FI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12931E4-9085-4414-E721-83012C07F006}"/>
              </a:ext>
            </a:extLst>
          </p:cNvPr>
          <p:cNvSpPr/>
          <p:nvPr/>
        </p:nvSpPr>
        <p:spPr>
          <a:xfrm>
            <a:off x="838200" y="3429000"/>
            <a:ext cx="1360967" cy="136096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FI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3D344F-761D-0916-2556-3B5E6B2ACE23}"/>
              </a:ext>
            </a:extLst>
          </p:cNvPr>
          <p:cNvSpPr txBox="1"/>
          <p:nvPr/>
        </p:nvSpPr>
        <p:spPr>
          <a:xfrm>
            <a:off x="2549669" y="3647819"/>
            <a:ext cx="5709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5400" dirty="0"/>
              <a:t>u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68E1CE6-E09E-B1FD-96A9-F996D6412F17}"/>
              </a:ext>
            </a:extLst>
          </p:cNvPr>
          <p:cNvSpPr txBox="1"/>
          <p:nvPr/>
        </p:nvSpPr>
        <p:spPr>
          <a:xfrm>
            <a:off x="1233188" y="3647818"/>
            <a:ext cx="75373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5400" dirty="0"/>
              <a:t>u</a:t>
            </a:r>
            <a:r>
              <a:rPr lang="en-FI" sz="1600" dirty="0"/>
              <a:t>W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6B24AB4-C327-1904-87BE-AE6EABBED63B}"/>
              </a:ext>
            </a:extLst>
          </p:cNvPr>
          <p:cNvSpPr txBox="1"/>
          <p:nvPr/>
        </p:nvSpPr>
        <p:spPr>
          <a:xfrm>
            <a:off x="3790504" y="3647818"/>
            <a:ext cx="6848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5400" dirty="0"/>
              <a:t>u</a:t>
            </a:r>
            <a:r>
              <a:rPr lang="en-FI" sz="1600" dirty="0"/>
              <a:t>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D5540D9-AB7B-077A-4976-71F2BBED98AD}"/>
              </a:ext>
            </a:extLst>
          </p:cNvPr>
          <p:cNvSpPr txBox="1"/>
          <p:nvPr/>
        </p:nvSpPr>
        <p:spPr>
          <a:xfrm>
            <a:off x="2549669" y="2262823"/>
            <a:ext cx="7152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5400" dirty="0"/>
              <a:t>u</a:t>
            </a:r>
            <a:r>
              <a:rPr lang="en-FI" sz="1600" dirty="0"/>
              <a:t>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9D18D91-FE52-E515-B282-24546A66B836}"/>
              </a:ext>
            </a:extLst>
          </p:cNvPr>
          <p:cNvSpPr txBox="1"/>
          <p:nvPr/>
        </p:nvSpPr>
        <p:spPr>
          <a:xfrm>
            <a:off x="2553801" y="5032818"/>
            <a:ext cx="68640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5400" dirty="0"/>
              <a:t>u</a:t>
            </a:r>
            <a:r>
              <a:rPr lang="en-FI" sz="1600" dirty="0"/>
              <a:t>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27EE74B-C098-402F-1845-0EBE7BF61FD3}"/>
              </a:ext>
            </a:extLst>
          </p:cNvPr>
          <p:cNvSpPr txBox="1"/>
          <p:nvPr/>
        </p:nvSpPr>
        <p:spPr>
          <a:xfrm>
            <a:off x="5996763" y="2462878"/>
            <a:ext cx="6036204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2800" dirty="0"/>
              <a:t>The voltage difference driving the </a:t>
            </a:r>
            <a:br>
              <a:rPr lang="en-FI" sz="2800" dirty="0"/>
            </a:br>
            <a:r>
              <a:rPr lang="en-FI" sz="2800" dirty="0"/>
              <a:t>current is uw – u. If uw is larger than u,</a:t>
            </a:r>
          </a:p>
          <a:p>
            <a:r>
              <a:rPr lang="en-GB" sz="2800" dirty="0"/>
              <a:t>t</a:t>
            </a:r>
            <a:r>
              <a:rPr lang="en-FI" sz="2800" dirty="0"/>
              <a:t>hen current flows into the center.</a:t>
            </a:r>
          </a:p>
          <a:p>
            <a:endParaRPr lang="en-FI" sz="2800" dirty="0"/>
          </a:p>
          <a:p>
            <a:r>
              <a:rPr lang="en-FI" sz="2800" dirty="0"/>
              <a:t>How large is the current?</a:t>
            </a:r>
          </a:p>
          <a:p>
            <a:endParaRPr lang="en-FI" sz="2800" dirty="0"/>
          </a:p>
          <a:p>
            <a:r>
              <a:rPr lang="en-FI" sz="2800" dirty="0"/>
              <a:t>I</a:t>
            </a:r>
            <a:r>
              <a:rPr lang="en-FI" dirty="0"/>
              <a:t>W</a:t>
            </a:r>
            <a:r>
              <a:rPr lang="en-FI" sz="2800" dirty="0"/>
              <a:t> = </a:t>
            </a:r>
            <a:r>
              <a:rPr lang="en-FI" sz="2800" dirty="0">
                <a:latin typeface="Symbol" pitchFamily="2" charset="2"/>
              </a:rPr>
              <a:t>s</a:t>
            </a:r>
            <a:r>
              <a:rPr lang="en-FI" dirty="0"/>
              <a:t>W</a:t>
            </a:r>
            <a:r>
              <a:rPr lang="en-FI" sz="2800" dirty="0"/>
              <a:t>(uw – u).</a:t>
            </a:r>
          </a:p>
          <a:p>
            <a:endParaRPr lang="en-FI" sz="2800" dirty="0"/>
          </a:p>
        </p:txBody>
      </p:sp>
      <p:sp>
        <p:nvSpPr>
          <p:cNvPr id="3" name="Right Arrow 2">
            <a:extLst>
              <a:ext uri="{FF2B5EF4-FFF2-40B4-BE49-F238E27FC236}">
                <a16:creationId xmlns:a16="http://schemas.microsoft.com/office/drawing/2014/main" id="{FB1E9433-2ADA-2BA3-6552-DEEECA57F6F5}"/>
              </a:ext>
            </a:extLst>
          </p:cNvPr>
          <p:cNvSpPr/>
          <p:nvPr/>
        </p:nvSpPr>
        <p:spPr>
          <a:xfrm>
            <a:off x="1912404" y="3628608"/>
            <a:ext cx="715260" cy="966573"/>
          </a:xfrm>
          <a:prstGeom prst="rightArrow">
            <a:avLst>
              <a:gd name="adj1" fmla="val 50000"/>
              <a:gd name="adj2" fmla="val 45920"/>
            </a:avLst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FI"/>
          </a:p>
        </p:txBody>
      </p:sp>
    </p:spTree>
    <p:extLst>
      <p:ext uri="{BB962C8B-B14F-4D97-AF65-F5344CB8AC3E}">
        <p14:creationId xmlns:p14="http://schemas.microsoft.com/office/powerpoint/2010/main" val="358749886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FF155F-6D1A-398E-E47E-546E425747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95169-413F-4119-7943-9F9E978AD9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FI" dirty="0"/>
              <a:t>Conservation of charge requires that the four currents sum up to zero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55906F4-5A25-34C3-B07C-061398576DBD}"/>
              </a:ext>
            </a:extLst>
          </p:cNvPr>
          <p:cNvSpPr/>
          <p:nvPr/>
        </p:nvSpPr>
        <p:spPr>
          <a:xfrm>
            <a:off x="2199168" y="3429002"/>
            <a:ext cx="1360967" cy="136096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FI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82FCFEC-DBE3-3EB0-78E2-4BCDE56E6E38}"/>
              </a:ext>
            </a:extLst>
          </p:cNvPr>
          <p:cNvSpPr/>
          <p:nvPr/>
        </p:nvSpPr>
        <p:spPr>
          <a:xfrm>
            <a:off x="2199168" y="4789969"/>
            <a:ext cx="1360967" cy="136096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FI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6BD1232-5FBE-0811-BDB5-A93F7699DAF6}"/>
              </a:ext>
            </a:extLst>
          </p:cNvPr>
          <p:cNvSpPr/>
          <p:nvPr/>
        </p:nvSpPr>
        <p:spPr>
          <a:xfrm>
            <a:off x="2199167" y="2068035"/>
            <a:ext cx="1360967" cy="136096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FI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624CECB-6B31-C4C1-D9D5-F931E4FA10E1}"/>
              </a:ext>
            </a:extLst>
          </p:cNvPr>
          <p:cNvSpPr/>
          <p:nvPr/>
        </p:nvSpPr>
        <p:spPr>
          <a:xfrm>
            <a:off x="3560134" y="3429001"/>
            <a:ext cx="1360967" cy="136096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FI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68DDB89-67D7-711A-9417-C4AC0683F563}"/>
              </a:ext>
            </a:extLst>
          </p:cNvPr>
          <p:cNvSpPr/>
          <p:nvPr/>
        </p:nvSpPr>
        <p:spPr>
          <a:xfrm>
            <a:off x="838200" y="3429000"/>
            <a:ext cx="1360967" cy="136096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FI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7AF90A1-AD4C-7ABE-45A7-A34A09955D81}"/>
              </a:ext>
            </a:extLst>
          </p:cNvPr>
          <p:cNvSpPr txBox="1"/>
          <p:nvPr/>
        </p:nvSpPr>
        <p:spPr>
          <a:xfrm>
            <a:off x="2549669" y="3647819"/>
            <a:ext cx="5709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5400" dirty="0"/>
              <a:t>u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09B3F0F-B77C-C701-D7EA-8A5DFA3E6141}"/>
              </a:ext>
            </a:extLst>
          </p:cNvPr>
          <p:cNvSpPr txBox="1"/>
          <p:nvPr/>
        </p:nvSpPr>
        <p:spPr>
          <a:xfrm>
            <a:off x="1233188" y="3647818"/>
            <a:ext cx="75373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5400" dirty="0"/>
              <a:t>u</a:t>
            </a:r>
            <a:r>
              <a:rPr lang="en-FI" sz="1600" dirty="0"/>
              <a:t>W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7FC7372-1062-A27E-B30F-A54D61EDF262}"/>
              </a:ext>
            </a:extLst>
          </p:cNvPr>
          <p:cNvSpPr txBox="1"/>
          <p:nvPr/>
        </p:nvSpPr>
        <p:spPr>
          <a:xfrm>
            <a:off x="3790504" y="3647818"/>
            <a:ext cx="6848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5400" dirty="0"/>
              <a:t>u</a:t>
            </a:r>
            <a:r>
              <a:rPr lang="en-FI" sz="1600" dirty="0"/>
              <a:t>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32DC2B8-21A2-6BB9-86FE-98C5FFFC2265}"/>
              </a:ext>
            </a:extLst>
          </p:cNvPr>
          <p:cNvSpPr txBox="1"/>
          <p:nvPr/>
        </p:nvSpPr>
        <p:spPr>
          <a:xfrm>
            <a:off x="2549669" y="2262823"/>
            <a:ext cx="7152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5400" dirty="0"/>
              <a:t>u</a:t>
            </a:r>
            <a:r>
              <a:rPr lang="en-FI" sz="1600" dirty="0"/>
              <a:t>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281375D-3FFB-B8E4-C951-2E024FB2D6FA}"/>
              </a:ext>
            </a:extLst>
          </p:cNvPr>
          <p:cNvSpPr txBox="1"/>
          <p:nvPr/>
        </p:nvSpPr>
        <p:spPr>
          <a:xfrm>
            <a:off x="2553801" y="5032818"/>
            <a:ext cx="68640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5400" dirty="0"/>
              <a:t>u</a:t>
            </a:r>
            <a:r>
              <a:rPr lang="en-FI" sz="1600" dirty="0"/>
              <a:t>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A8C6718-5E49-4251-155E-FFE30B29BA21}"/>
              </a:ext>
            </a:extLst>
          </p:cNvPr>
          <p:cNvSpPr txBox="1"/>
          <p:nvPr/>
        </p:nvSpPr>
        <p:spPr>
          <a:xfrm>
            <a:off x="5996763" y="2462878"/>
            <a:ext cx="3260573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2800" dirty="0" err="1"/>
              <a:t>We</a:t>
            </a:r>
            <a:r>
              <a:rPr lang="fi-FI" sz="2800" dirty="0"/>
              <a:t> </a:t>
            </a:r>
            <a:r>
              <a:rPr lang="fi-FI" sz="2800" dirty="0" err="1"/>
              <a:t>get</a:t>
            </a:r>
            <a:r>
              <a:rPr lang="fi-FI" sz="2800" dirty="0"/>
              <a:t> </a:t>
            </a:r>
            <a:r>
              <a:rPr lang="fi-FI" sz="2800" dirty="0" err="1"/>
              <a:t>the</a:t>
            </a:r>
            <a:r>
              <a:rPr lang="fi-FI" sz="2800" dirty="0"/>
              <a:t> </a:t>
            </a:r>
            <a:r>
              <a:rPr lang="fi-FI" sz="2800" dirty="0" err="1"/>
              <a:t>equation</a:t>
            </a:r>
            <a:endParaRPr lang="en-FI" sz="2800" dirty="0"/>
          </a:p>
          <a:p>
            <a:endParaRPr lang="en-FI" sz="2800" dirty="0"/>
          </a:p>
          <a:p>
            <a:r>
              <a:rPr lang="en-FI" sz="2800" dirty="0"/>
              <a:t>0 = I</a:t>
            </a:r>
            <a:r>
              <a:rPr lang="en-FI" sz="1600" dirty="0"/>
              <a:t>W</a:t>
            </a:r>
            <a:r>
              <a:rPr lang="en-FI" sz="2800" dirty="0"/>
              <a:t>+ I</a:t>
            </a:r>
            <a:r>
              <a:rPr lang="en-FI" sz="1600" dirty="0"/>
              <a:t>S</a:t>
            </a:r>
            <a:r>
              <a:rPr lang="en-FI" sz="2800" dirty="0"/>
              <a:t>+ I</a:t>
            </a:r>
            <a:r>
              <a:rPr lang="en-FI" sz="1600" dirty="0"/>
              <a:t>E</a:t>
            </a:r>
            <a:r>
              <a:rPr lang="en-FI" sz="2800" dirty="0"/>
              <a:t>+ I</a:t>
            </a:r>
            <a:r>
              <a:rPr lang="en-FI" sz="1600" dirty="0"/>
              <a:t>N</a:t>
            </a:r>
            <a:r>
              <a:rPr lang="en-FI" sz="2800" dirty="0"/>
              <a:t> </a:t>
            </a:r>
          </a:p>
          <a:p>
            <a:r>
              <a:rPr lang="en-FI" sz="2800" dirty="0"/>
              <a:t>= </a:t>
            </a:r>
            <a:r>
              <a:rPr lang="en-FI" sz="2800" dirty="0">
                <a:latin typeface="Symbol" pitchFamily="2" charset="2"/>
              </a:rPr>
              <a:t>s</a:t>
            </a:r>
            <a:r>
              <a:rPr lang="en-FI" sz="1600" dirty="0"/>
              <a:t>W</a:t>
            </a:r>
            <a:r>
              <a:rPr lang="en-FI" sz="2800" dirty="0"/>
              <a:t>(u</a:t>
            </a:r>
            <a:r>
              <a:rPr lang="en-FI" sz="1600" dirty="0"/>
              <a:t>W</a:t>
            </a:r>
            <a:r>
              <a:rPr lang="en-FI" sz="2800" dirty="0"/>
              <a:t> – u)</a:t>
            </a:r>
          </a:p>
          <a:p>
            <a:r>
              <a:rPr lang="en-FI" sz="2800" dirty="0"/>
              <a:t>+</a:t>
            </a:r>
            <a:r>
              <a:rPr lang="en-FI" sz="2800" dirty="0">
                <a:latin typeface="Symbol" pitchFamily="2" charset="2"/>
              </a:rPr>
              <a:t> s</a:t>
            </a:r>
            <a:r>
              <a:rPr lang="en-FI" sz="1600" dirty="0"/>
              <a:t>S</a:t>
            </a:r>
            <a:r>
              <a:rPr lang="en-FI" sz="2800" dirty="0"/>
              <a:t>(u</a:t>
            </a:r>
            <a:r>
              <a:rPr lang="en-FI" sz="1600" dirty="0"/>
              <a:t>S</a:t>
            </a:r>
            <a:r>
              <a:rPr lang="en-FI" sz="2800" dirty="0"/>
              <a:t> – u)</a:t>
            </a:r>
          </a:p>
          <a:p>
            <a:r>
              <a:rPr lang="en-FI" sz="2800" dirty="0"/>
              <a:t>+</a:t>
            </a:r>
            <a:r>
              <a:rPr lang="en-FI" sz="2800" dirty="0">
                <a:latin typeface="Symbol" pitchFamily="2" charset="2"/>
              </a:rPr>
              <a:t> s</a:t>
            </a:r>
            <a:r>
              <a:rPr lang="en-FI" sz="1600" dirty="0"/>
              <a:t>E</a:t>
            </a:r>
            <a:r>
              <a:rPr lang="en-FI" sz="2800" dirty="0"/>
              <a:t>(u</a:t>
            </a:r>
            <a:r>
              <a:rPr lang="en-FI" sz="1600" dirty="0"/>
              <a:t>E</a:t>
            </a:r>
            <a:r>
              <a:rPr lang="en-FI" sz="2800" dirty="0"/>
              <a:t> – u)</a:t>
            </a:r>
          </a:p>
          <a:p>
            <a:r>
              <a:rPr lang="en-FI" sz="2800" dirty="0"/>
              <a:t>+</a:t>
            </a:r>
            <a:r>
              <a:rPr lang="en-FI" sz="2800" dirty="0">
                <a:latin typeface="Symbol" pitchFamily="2" charset="2"/>
              </a:rPr>
              <a:t> s</a:t>
            </a:r>
            <a:r>
              <a:rPr lang="en-FI" sz="1600" dirty="0"/>
              <a:t>N</a:t>
            </a:r>
            <a:r>
              <a:rPr lang="en-FI" sz="2800" dirty="0"/>
              <a:t>(u</a:t>
            </a:r>
            <a:r>
              <a:rPr lang="en-FI" sz="1600" dirty="0"/>
              <a:t>N</a:t>
            </a:r>
            <a:r>
              <a:rPr lang="en-FI" sz="2800" dirty="0"/>
              <a:t> – u)</a:t>
            </a:r>
          </a:p>
          <a:p>
            <a:endParaRPr lang="en-FI" sz="2800" dirty="0"/>
          </a:p>
        </p:txBody>
      </p:sp>
      <p:sp>
        <p:nvSpPr>
          <p:cNvPr id="3" name="Right Arrow 2">
            <a:extLst>
              <a:ext uri="{FF2B5EF4-FFF2-40B4-BE49-F238E27FC236}">
                <a16:creationId xmlns:a16="http://schemas.microsoft.com/office/drawing/2014/main" id="{1DDF25E7-478D-3E81-DBE3-EB7C7A2A2AAB}"/>
              </a:ext>
            </a:extLst>
          </p:cNvPr>
          <p:cNvSpPr/>
          <p:nvPr/>
        </p:nvSpPr>
        <p:spPr>
          <a:xfrm>
            <a:off x="1912404" y="3628608"/>
            <a:ext cx="715260" cy="966573"/>
          </a:xfrm>
          <a:prstGeom prst="rightArrow">
            <a:avLst>
              <a:gd name="adj1" fmla="val 50000"/>
              <a:gd name="adj2" fmla="val 45920"/>
            </a:avLst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FI"/>
          </a:p>
        </p:txBody>
      </p:sp>
      <p:sp>
        <p:nvSpPr>
          <p:cNvPr id="15" name="Right Arrow 14">
            <a:extLst>
              <a:ext uri="{FF2B5EF4-FFF2-40B4-BE49-F238E27FC236}">
                <a16:creationId xmlns:a16="http://schemas.microsoft.com/office/drawing/2014/main" id="{94A905F8-EEDD-8F18-9B4D-3E75A45BE806}"/>
              </a:ext>
            </a:extLst>
          </p:cNvPr>
          <p:cNvSpPr/>
          <p:nvPr/>
        </p:nvSpPr>
        <p:spPr>
          <a:xfrm rot="10800000">
            <a:off x="3167728" y="3647818"/>
            <a:ext cx="715260" cy="966573"/>
          </a:xfrm>
          <a:prstGeom prst="rightArrow">
            <a:avLst>
              <a:gd name="adj1" fmla="val 50000"/>
              <a:gd name="adj2" fmla="val 45920"/>
            </a:avLst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FI"/>
          </a:p>
        </p:txBody>
      </p:sp>
      <p:sp>
        <p:nvSpPr>
          <p:cNvPr id="16" name="Right Arrow 15">
            <a:extLst>
              <a:ext uri="{FF2B5EF4-FFF2-40B4-BE49-F238E27FC236}">
                <a16:creationId xmlns:a16="http://schemas.microsoft.com/office/drawing/2014/main" id="{869F6F2A-6C33-C415-0BCB-D5BA91E9D256}"/>
              </a:ext>
            </a:extLst>
          </p:cNvPr>
          <p:cNvSpPr/>
          <p:nvPr/>
        </p:nvSpPr>
        <p:spPr>
          <a:xfrm rot="5400000">
            <a:off x="2532091" y="3086586"/>
            <a:ext cx="715260" cy="966573"/>
          </a:xfrm>
          <a:prstGeom prst="rightArrow">
            <a:avLst>
              <a:gd name="adj1" fmla="val 50000"/>
              <a:gd name="adj2" fmla="val 45920"/>
            </a:avLst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FI"/>
          </a:p>
        </p:txBody>
      </p:sp>
      <p:sp>
        <p:nvSpPr>
          <p:cNvPr id="17" name="Right Arrow 16">
            <a:extLst>
              <a:ext uri="{FF2B5EF4-FFF2-40B4-BE49-F238E27FC236}">
                <a16:creationId xmlns:a16="http://schemas.microsoft.com/office/drawing/2014/main" id="{FA9381DB-2161-4302-C2E7-FE0F9B3E31AC}"/>
              </a:ext>
            </a:extLst>
          </p:cNvPr>
          <p:cNvSpPr/>
          <p:nvPr/>
        </p:nvSpPr>
        <p:spPr>
          <a:xfrm rot="16200000">
            <a:off x="2520753" y="4283156"/>
            <a:ext cx="715260" cy="966573"/>
          </a:xfrm>
          <a:prstGeom prst="rightArrow">
            <a:avLst>
              <a:gd name="adj1" fmla="val 50000"/>
              <a:gd name="adj2" fmla="val 45920"/>
            </a:avLst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FI"/>
          </a:p>
        </p:txBody>
      </p:sp>
    </p:spTree>
    <p:extLst>
      <p:ext uri="{BB962C8B-B14F-4D97-AF65-F5344CB8AC3E}">
        <p14:creationId xmlns:p14="http://schemas.microsoft.com/office/powerpoint/2010/main" val="365058040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6772B8-8A0F-9A8E-DEC1-2C953410EF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14D0C4-1E95-D23D-311A-E3253E923E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FI" dirty="0"/>
              <a:t>Let’s see if these numbers add up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99451EE-9838-C618-7C10-690272D736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214" y="1551250"/>
            <a:ext cx="5025381" cy="49416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655F913-F44C-9285-E859-685AD8A7CC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414" y="3219599"/>
            <a:ext cx="4940160" cy="160492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86459B6-252F-AB68-1116-966E75A81E1B}"/>
              </a:ext>
            </a:extLst>
          </p:cNvPr>
          <p:cNvSpPr txBox="1"/>
          <p:nvPr/>
        </p:nvSpPr>
        <p:spPr>
          <a:xfrm>
            <a:off x="1013410" y="4933507"/>
            <a:ext cx="4402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dirty="0"/>
              <a:t>Recall that our inspiration was the 1D case</a:t>
            </a:r>
          </a:p>
        </p:txBody>
      </p:sp>
    </p:spTree>
    <p:extLst>
      <p:ext uri="{BB962C8B-B14F-4D97-AF65-F5344CB8AC3E}">
        <p14:creationId xmlns:p14="http://schemas.microsoft.com/office/powerpoint/2010/main" val="33067037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7FBF85-5535-0CEC-160E-00796DAD5F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FI" dirty="0"/>
              <a:t>We need to solve a matrix equation for u&amp;v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54831FA-7D24-D1B2-5DAE-BA2004B52D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590" y="2402958"/>
            <a:ext cx="10539822" cy="362238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E9BF7CF-8005-7D69-DB3E-E06D73C6DD64}"/>
              </a:ext>
            </a:extLst>
          </p:cNvPr>
          <p:cNvSpPr txBox="1"/>
          <p:nvPr/>
        </p:nvSpPr>
        <p:spPr>
          <a:xfrm>
            <a:off x="10667412" y="3806456"/>
            <a:ext cx="4315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3600" dirty="0"/>
              <a:t>=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5F45350-8625-1FC3-44B9-BE8EC2611E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63300" y="2296632"/>
            <a:ext cx="913854" cy="3903625"/>
          </a:xfrm>
          <a:prstGeom prst="rect">
            <a:avLst/>
          </a:prstGeom>
        </p:spPr>
      </p:pic>
      <p:pic>
        <p:nvPicPr>
          <p:cNvPr id="4" name="Picture 3" descr="A grid of numbers with a grid of numbers&#10;&#10;AI-generated content may be incorrect.">
            <a:extLst>
              <a:ext uri="{FF2B5EF4-FFF2-40B4-BE49-F238E27FC236}">
                <a16:creationId xmlns:a16="http://schemas.microsoft.com/office/drawing/2014/main" id="{69871497-7CA2-0966-B322-CA64CCADAC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371" y="2275632"/>
            <a:ext cx="9446385" cy="3928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16401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CD2775F-BC1B-3E0C-D6A3-68320B2C53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731" y="1573619"/>
            <a:ext cx="5401900" cy="488743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125CD5C-1524-57BE-A045-8FB1D362E9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8141" y="1926634"/>
            <a:ext cx="4155590" cy="4181401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DEDA9FD5-3FF3-B617-0BF5-426A31C81D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FI" dirty="0"/>
              <a:t>Correct solution of the 2D problem</a:t>
            </a:r>
          </a:p>
        </p:txBody>
      </p:sp>
    </p:spTree>
    <p:extLst>
      <p:ext uri="{BB962C8B-B14F-4D97-AF65-F5344CB8AC3E}">
        <p14:creationId xmlns:p14="http://schemas.microsoft.com/office/powerpoint/2010/main" val="219882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13B8DD-C18A-206A-971C-6F5FA381D4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9B0E44E-B7FB-88F5-7235-EE4EE6C3992E}"/>
              </a:ext>
            </a:extLst>
          </p:cNvPr>
          <p:cNvSpPr/>
          <p:nvPr/>
        </p:nvSpPr>
        <p:spPr>
          <a:xfrm>
            <a:off x="-180753" y="-116958"/>
            <a:ext cx="12599581" cy="7070651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FI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DF6A60-F7BB-7A5C-215D-5F889EE4A8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709" y="0"/>
            <a:ext cx="10630581" cy="6871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78482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99ED5833-B85B-4103-8A3B-CAB0308E6C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94F87A-42EE-88E4-F9DD-99F94B4693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8604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52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Next point: EIT is nonlinear</a:t>
            </a:r>
          </a:p>
        </p:txBody>
      </p:sp>
      <p:pic>
        <p:nvPicPr>
          <p:cNvPr id="5" name="Picture 4" descr="A green square with black squares&#10;&#10;AI-generated content may be incorrect.">
            <a:extLst>
              <a:ext uri="{FF2B5EF4-FFF2-40B4-BE49-F238E27FC236}">
                <a16:creationId xmlns:a16="http://schemas.microsoft.com/office/drawing/2014/main" id="{6A31A4E8-920D-119E-6FE3-AEC2BDC2F9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298" y="1796306"/>
            <a:ext cx="5061694" cy="5061694"/>
          </a:xfrm>
          <a:prstGeom prst="rect">
            <a:avLst/>
          </a:prstGeom>
        </p:spPr>
      </p:pic>
      <p:pic>
        <p:nvPicPr>
          <p:cNvPr id="7" name="Picture 6" descr="A square grid with black squares&#10;&#10;AI-generated content may be incorrect.">
            <a:extLst>
              <a:ext uri="{FF2B5EF4-FFF2-40B4-BE49-F238E27FC236}">
                <a16:creationId xmlns:a16="http://schemas.microsoft.com/office/drawing/2014/main" id="{10FA4575-DA9C-D3FD-D613-AD719B76F4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0569" y="1796306"/>
            <a:ext cx="5061694" cy="506169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AB257C7-F349-1DD4-3392-BD723EB95016}"/>
              </a:ext>
            </a:extLst>
          </p:cNvPr>
          <p:cNvSpPr txBox="1"/>
          <p:nvPr/>
        </p:nvSpPr>
        <p:spPr>
          <a:xfrm>
            <a:off x="4422740" y="2504708"/>
            <a:ext cx="4587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4000" dirty="0"/>
              <a:t>1</a:t>
            </a:r>
            <a:endParaRPr lang="en-FI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82C4557-D786-15F0-549E-FF330A78F2BB}"/>
              </a:ext>
            </a:extLst>
          </p:cNvPr>
          <p:cNvSpPr txBox="1"/>
          <p:nvPr/>
        </p:nvSpPr>
        <p:spPr>
          <a:xfrm>
            <a:off x="8602032" y="5031029"/>
            <a:ext cx="8787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4000" dirty="0"/>
              <a:t>0.5</a:t>
            </a:r>
            <a:endParaRPr lang="en-FI" sz="32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13386A2-CEF8-4ACB-E0FD-64C3EBD88357}"/>
              </a:ext>
            </a:extLst>
          </p:cNvPr>
          <p:cNvSpPr txBox="1"/>
          <p:nvPr/>
        </p:nvSpPr>
        <p:spPr>
          <a:xfrm>
            <a:off x="2600761" y="5031029"/>
            <a:ext cx="8787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4000" dirty="0"/>
              <a:t>1.5</a:t>
            </a:r>
            <a:endParaRPr lang="en-FI" sz="32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E368806-4761-04C0-152A-C73F7E8D9E92}"/>
              </a:ext>
            </a:extLst>
          </p:cNvPr>
          <p:cNvSpPr txBox="1"/>
          <p:nvPr/>
        </p:nvSpPr>
        <p:spPr>
          <a:xfrm>
            <a:off x="978196" y="1924480"/>
            <a:ext cx="18880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dirty="0"/>
              <a:t>First conductivity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8A50ACB-C204-2C92-E4B8-45E44CC7D71B}"/>
              </a:ext>
            </a:extLst>
          </p:cNvPr>
          <p:cNvSpPr txBox="1"/>
          <p:nvPr/>
        </p:nvSpPr>
        <p:spPr>
          <a:xfrm>
            <a:off x="6978503" y="1926276"/>
            <a:ext cx="2210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dirty="0"/>
              <a:t>Second conductivity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11DDA5-2AC7-4A49-E83E-204AF1FC4165}"/>
              </a:ext>
            </a:extLst>
          </p:cNvPr>
          <p:cNvSpPr txBox="1"/>
          <p:nvPr/>
        </p:nvSpPr>
        <p:spPr>
          <a:xfrm>
            <a:off x="8562542" y="2948820"/>
            <a:ext cx="8787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4000" dirty="0"/>
              <a:t>1.5</a:t>
            </a:r>
            <a:endParaRPr lang="en-FI" sz="3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9C64709-7592-430C-543F-27FF7D0A8D4A}"/>
              </a:ext>
            </a:extLst>
          </p:cNvPr>
          <p:cNvSpPr txBox="1"/>
          <p:nvPr/>
        </p:nvSpPr>
        <p:spPr>
          <a:xfrm>
            <a:off x="2600761" y="2948820"/>
            <a:ext cx="8787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4000" dirty="0"/>
              <a:t>0.5</a:t>
            </a:r>
            <a:endParaRPr lang="en-FI" sz="32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F4F076C-DC7E-EAF8-342A-EEAD73A03FA0}"/>
              </a:ext>
            </a:extLst>
          </p:cNvPr>
          <p:cNvSpPr txBox="1"/>
          <p:nvPr/>
        </p:nvSpPr>
        <p:spPr>
          <a:xfrm>
            <a:off x="7189639" y="2483156"/>
            <a:ext cx="4587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4000" dirty="0"/>
              <a:t>1</a:t>
            </a:r>
            <a:endParaRPr lang="en-FI" sz="3200" dirty="0"/>
          </a:p>
        </p:txBody>
      </p:sp>
    </p:spTree>
    <p:extLst>
      <p:ext uri="{BB962C8B-B14F-4D97-AF65-F5344CB8AC3E}">
        <p14:creationId xmlns:p14="http://schemas.microsoft.com/office/powerpoint/2010/main" val="301640455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7C98A213-5994-475E-B327-DC6EC27FBA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51837BE-283C-63C5-9C9F-7A48EFD971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881" y="670218"/>
            <a:ext cx="10909640" cy="1065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6600" dirty="0"/>
              <a:t>Same current feeds for all</a:t>
            </a:r>
          </a:p>
        </p:txBody>
      </p:sp>
      <p:sp>
        <p:nvSpPr>
          <p:cNvPr id="16" name="sketch line">
            <a:extLst>
              <a:ext uri="{FF2B5EF4-FFF2-40B4-BE49-F238E27FC236}">
                <a16:creationId xmlns:a16="http://schemas.microsoft.com/office/drawing/2014/main" id="{4B030A0D-0DAD-4A99-89BB-419527D6A6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389376" y="1800088"/>
            <a:ext cx="5410200" cy="18288"/>
          </a:xfrm>
          <a:custGeom>
            <a:avLst/>
            <a:gdLst>
              <a:gd name="connsiteX0" fmla="*/ 0 w 5410200"/>
              <a:gd name="connsiteY0" fmla="*/ 0 h 18288"/>
              <a:gd name="connsiteX1" fmla="*/ 568071 w 5410200"/>
              <a:gd name="connsiteY1" fmla="*/ 0 h 18288"/>
              <a:gd name="connsiteX2" fmla="*/ 1298448 w 5410200"/>
              <a:gd name="connsiteY2" fmla="*/ 0 h 18288"/>
              <a:gd name="connsiteX3" fmla="*/ 1920621 w 5410200"/>
              <a:gd name="connsiteY3" fmla="*/ 0 h 18288"/>
              <a:gd name="connsiteX4" fmla="*/ 2488692 w 5410200"/>
              <a:gd name="connsiteY4" fmla="*/ 0 h 18288"/>
              <a:gd name="connsiteX5" fmla="*/ 3219069 w 5410200"/>
              <a:gd name="connsiteY5" fmla="*/ 0 h 18288"/>
              <a:gd name="connsiteX6" fmla="*/ 3895344 w 5410200"/>
              <a:gd name="connsiteY6" fmla="*/ 0 h 18288"/>
              <a:gd name="connsiteX7" fmla="*/ 4571619 w 5410200"/>
              <a:gd name="connsiteY7" fmla="*/ 0 h 18288"/>
              <a:gd name="connsiteX8" fmla="*/ 5410200 w 5410200"/>
              <a:gd name="connsiteY8" fmla="*/ 0 h 18288"/>
              <a:gd name="connsiteX9" fmla="*/ 5410200 w 5410200"/>
              <a:gd name="connsiteY9" fmla="*/ 18288 h 18288"/>
              <a:gd name="connsiteX10" fmla="*/ 4842129 w 5410200"/>
              <a:gd name="connsiteY10" fmla="*/ 18288 h 18288"/>
              <a:gd name="connsiteX11" fmla="*/ 4328160 w 5410200"/>
              <a:gd name="connsiteY11" fmla="*/ 18288 h 18288"/>
              <a:gd name="connsiteX12" fmla="*/ 3597783 w 5410200"/>
              <a:gd name="connsiteY12" fmla="*/ 18288 h 18288"/>
              <a:gd name="connsiteX13" fmla="*/ 3029712 w 5410200"/>
              <a:gd name="connsiteY13" fmla="*/ 18288 h 18288"/>
              <a:gd name="connsiteX14" fmla="*/ 2299335 w 5410200"/>
              <a:gd name="connsiteY14" fmla="*/ 18288 h 18288"/>
              <a:gd name="connsiteX15" fmla="*/ 1514856 w 5410200"/>
              <a:gd name="connsiteY15" fmla="*/ 18288 h 18288"/>
              <a:gd name="connsiteX16" fmla="*/ 892683 w 5410200"/>
              <a:gd name="connsiteY16" fmla="*/ 18288 h 18288"/>
              <a:gd name="connsiteX17" fmla="*/ 0 w 5410200"/>
              <a:gd name="connsiteY17" fmla="*/ 18288 h 18288"/>
              <a:gd name="connsiteX18" fmla="*/ 0 w 5410200"/>
              <a:gd name="connsiteY1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10200" h="18288" fill="none" extrusionOk="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w="5410200" h="18288" stroke="0" extrusionOk="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group of arrows pointing to a square&#10;&#10;AI-generated content may be incorrect.">
            <a:extLst>
              <a:ext uri="{FF2B5EF4-FFF2-40B4-BE49-F238E27FC236}">
                <a16:creationId xmlns:a16="http://schemas.microsoft.com/office/drawing/2014/main" id="{212F73A3-BA7B-9CFF-A6AE-682B6ED49A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679" y="2619784"/>
            <a:ext cx="3600041" cy="3600041"/>
          </a:xfrm>
          <a:prstGeom prst="rect">
            <a:avLst/>
          </a:prstGeom>
        </p:spPr>
      </p:pic>
      <p:pic>
        <p:nvPicPr>
          <p:cNvPr id="9" name="Picture 8" descr="A group of arrows pointing to a grid&#10;&#10;AI-generated content may be incorrect.">
            <a:extLst>
              <a:ext uri="{FF2B5EF4-FFF2-40B4-BE49-F238E27FC236}">
                <a16:creationId xmlns:a16="http://schemas.microsoft.com/office/drawing/2014/main" id="{F55143D7-02B5-0CFA-F27B-BB767DBAC5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979" y="2619784"/>
            <a:ext cx="3600041" cy="3600041"/>
          </a:xfrm>
          <a:prstGeom prst="rect">
            <a:avLst/>
          </a:prstGeom>
        </p:spPr>
      </p:pic>
      <p:pic>
        <p:nvPicPr>
          <p:cNvPr id="7" name="Picture 6" descr="A grid with arrows pointing to the center&#10;&#10;AI-generated content may be incorrect.">
            <a:extLst>
              <a:ext uri="{FF2B5EF4-FFF2-40B4-BE49-F238E27FC236}">
                <a16:creationId xmlns:a16="http://schemas.microsoft.com/office/drawing/2014/main" id="{9BD60E72-6860-5F3B-C5F9-CF7615F80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0279" y="2619784"/>
            <a:ext cx="3600041" cy="360004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4CCF806-3A0A-6DFF-FAB3-8740D8F88F6D}"/>
              </a:ext>
            </a:extLst>
          </p:cNvPr>
          <p:cNvSpPr txBox="1"/>
          <p:nvPr/>
        </p:nvSpPr>
        <p:spPr>
          <a:xfrm>
            <a:off x="399460" y="2221606"/>
            <a:ext cx="18880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dirty="0"/>
              <a:t>First conductivity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DBA132-C780-C30A-FB2C-CC9266532A35}"/>
              </a:ext>
            </a:extLst>
          </p:cNvPr>
          <p:cNvSpPr txBox="1"/>
          <p:nvPr/>
        </p:nvSpPr>
        <p:spPr>
          <a:xfrm>
            <a:off x="4293011" y="2221606"/>
            <a:ext cx="2210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dirty="0"/>
              <a:t>Second conductivity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BC6830D-D370-0BE3-B4AF-33887DB7C863}"/>
              </a:ext>
            </a:extLst>
          </p:cNvPr>
          <p:cNvSpPr txBox="1"/>
          <p:nvPr/>
        </p:nvSpPr>
        <p:spPr>
          <a:xfrm>
            <a:off x="8211694" y="2221606"/>
            <a:ext cx="3524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dirty="0"/>
              <a:t>Conductivity equals 2 everywhere</a:t>
            </a:r>
          </a:p>
        </p:txBody>
      </p:sp>
    </p:spTree>
    <p:extLst>
      <p:ext uri="{BB962C8B-B14F-4D97-AF65-F5344CB8AC3E}">
        <p14:creationId xmlns:p14="http://schemas.microsoft.com/office/powerpoint/2010/main" val="56355022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C04A5EBD-C270-CB9C-CD11-CB00AA92C676}"/>
              </a:ext>
            </a:extLst>
          </p:cNvPr>
          <p:cNvSpPr/>
          <p:nvPr/>
        </p:nvSpPr>
        <p:spPr>
          <a:xfrm>
            <a:off x="0" y="-85060"/>
            <a:ext cx="12301870" cy="704938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FI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8FCEEF-3742-4C8D-D033-1CA25F5624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FI" dirty="0"/>
              <a:t>Voltages as numbers. They do not add up!</a:t>
            </a:r>
          </a:p>
        </p:txBody>
      </p:sp>
      <p:pic>
        <p:nvPicPr>
          <p:cNvPr id="13" name="Picture 12" descr="A grid of numbers with numbers in the center&#10;&#10;AI-generated content may be incorrect.">
            <a:extLst>
              <a:ext uri="{FF2B5EF4-FFF2-40B4-BE49-F238E27FC236}">
                <a16:creationId xmlns:a16="http://schemas.microsoft.com/office/drawing/2014/main" id="{CDB8AD83-61C6-FE87-B06F-EE6FFBD97C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467" y="1796894"/>
            <a:ext cx="3558289" cy="3558289"/>
          </a:xfrm>
          <a:prstGeom prst="rect">
            <a:avLst/>
          </a:prstGeom>
        </p:spPr>
      </p:pic>
      <p:pic>
        <p:nvPicPr>
          <p:cNvPr id="15" name="Picture 14" descr="A grid of numbers with numbers in the center&#10;&#10;AI-generated content may be incorrect.">
            <a:extLst>
              <a:ext uri="{FF2B5EF4-FFF2-40B4-BE49-F238E27FC236}">
                <a16:creationId xmlns:a16="http://schemas.microsoft.com/office/drawing/2014/main" id="{73E137D0-A4AD-FA05-45CA-5B7F7A1C50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6856" y="1796894"/>
            <a:ext cx="3558289" cy="3558289"/>
          </a:xfrm>
          <a:prstGeom prst="rect">
            <a:avLst/>
          </a:prstGeom>
        </p:spPr>
      </p:pic>
      <p:pic>
        <p:nvPicPr>
          <p:cNvPr id="17" name="Picture 16" descr="A grid of numbers with numbers in the center&#10;&#10;AI-generated content may be incorrect.">
            <a:extLst>
              <a:ext uri="{FF2B5EF4-FFF2-40B4-BE49-F238E27FC236}">
                <a16:creationId xmlns:a16="http://schemas.microsoft.com/office/drawing/2014/main" id="{5B596031-D59C-D747-4619-34CF387698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74244" y="1796894"/>
            <a:ext cx="3558289" cy="3558289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84175EC0-5384-782E-4B5E-1E16CBC7B81A}"/>
              </a:ext>
            </a:extLst>
          </p:cNvPr>
          <p:cNvSpPr txBox="1"/>
          <p:nvPr/>
        </p:nvSpPr>
        <p:spPr>
          <a:xfrm>
            <a:off x="3785857" y="3064810"/>
            <a:ext cx="59503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6000" dirty="0">
                <a:solidFill>
                  <a:srgbClr val="C00000"/>
                </a:solidFill>
              </a:rPr>
              <a:t>+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F922349-5756-EA21-F7D2-0FE25C392FB3}"/>
              </a:ext>
            </a:extLst>
          </p:cNvPr>
          <p:cNvSpPr txBox="1"/>
          <p:nvPr/>
        </p:nvSpPr>
        <p:spPr>
          <a:xfrm>
            <a:off x="7826935" y="3064810"/>
            <a:ext cx="59503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6000" dirty="0">
                <a:solidFill>
                  <a:srgbClr val="C00000"/>
                </a:solidFill>
              </a:rPr>
              <a:t>=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4810C9F-7AFA-25A8-32D4-A580A62A4000}"/>
              </a:ext>
            </a:extLst>
          </p:cNvPr>
          <p:cNvCxnSpPr/>
          <p:nvPr/>
        </p:nvCxnSpPr>
        <p:spPr>
          <a:xfrm flipH="1">
            <a:off x="8067519" y="3272814"/>
            <a:ext cx="115781" cy="552893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3" name="Picture 22" descr="A green square with black squares&#10;&#10;AI-generated content may be incorrect.">
            <a:extLst>
              <a:ext uri="{FF2B5EF4-FFF2-40B4-BE49-F238E27FC236}">
                <a16:creationId xmlns:a16="http://schemas.microsoft.com/office/drawing/2014/main" id="{E9CAE199-CC31-44F6-FCD1-1684290318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74345" y="5567422"/>
            <a:ext cx="1128532" cy="1128532"/>
          </a:xfrm>
          <a:prstGeom prst="rect">
            <a:avLst/>
          </a:prstGeom>
        </p:spPr>
      </p:pic>
      <p:pic>
        <p:nvPicPr>
          <p:cNvPr id="24" name="Picture 23" descr="A square grid with black squares&#10;&#10;AI-generated content may be incorrect.">
            <a:extLst>
              <a:ext uri="{FF2B5EF4-FFF2-40B4-BE49-F238E27FC236}">
                <a16:creationId xmlns:a16="http://schemas.microsoft.com/office/drawing/2014/main" id="{B71E7E0A-618B-34F7-4426-7CD75AF4423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31734" y="5567422"/>
            <a:ext cx="1128532" cy="1128532"/>
          </a:xfrm>
          <a:prstGeom prst="rect">
            <a:avLst/>
          </a:prstGeom>
        </p:spPr>
      </p:pic>
      <p:pic>
        <p:nvPicPr>
          <p:cNvPr id="26" name="Picture 25" descr="A grid with numbers on it&#10;&#10;AI-generated content may be incorrect.">
            <a:extLst>
              <a:ext uri="{FF2B5EF4-FFF2-40B4-BE49-F238E27FC236}">
                <a16:creationId xmlns:a16="http://schemas.microsoft.com/office/drawing/2014/main" id="{FFEBF531-A021-0E18-545B-436499968A8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89122" y="5564083"/>
            <a:ext cx="1128532" cy="1131871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06404967-4944-2353-86D2-E9D3E2353A60}"/>
              </a:ext>
            </a:extLst>
          </p:cNvPr>
          <p:cNvSpPr txBox="1"/>
          <p:nvPr/>
        </p:nvSpPr>
        <p:spPr>
          <a:xfrm>
            <a:off x="3779704" y="5651923"/>
            <a:ext cx="59503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6000" dirty="0"/>
              <a:t>+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B922DE2-742F-0B54-6EB1-485D0B9209F2}"/>
              </a:ext>
            </a:extLst>
          </p:cNvPr>
          <p:cNvSpPr txBox="1"/>
          <p:nvPr/>
        </p:nvSpPr>
        <p:spPr>
          <a:xfrm>
            <a:off x="7826935" y="5635607"/>
            <a:ext cx="59503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6000" dirty="0"/>
              <a:t>=</a:t>
            </a:r>
          </a:p>
        </p:txBody>
      </p:sp>
      <p:pic>
        <p:nvPicPr>
          <p:cNvPr id="4" name="Picture 3" descr="A grid of numbers with numbers in the center&#10;&#10;AI-generated content may be incorrect.">
            <a:extLst>
              <a:ext uri="{FF2B5EF4-FFF2-40B4-BE49-F238E27FC236}">
                <a16:creationId xmlns:a16="http://schemas.microsoft.com/office/drawing/2014/main" id="{FA222F05-6340-685C-F559-11AFAC09917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91387" y="1796894"/>
            <a:ext cx="3541146" cy="3541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93506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1B8B9E-CA69-34EB-5320-6C39A32C8D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2B5848-2E08-457E-7F2F-C1180938E5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FI" dirty="0"/>
              <a:t>Next point: more resolution, and </a:t>
            </a:r>
            <a:br>
              <a:rPr lang="en-FI" dirty="0"/>
            </a:br>
            <a:r>
              <a:rPr lang="en-FI" dirty="0"/>
              <a:t>current patterns &amp; voltage matrices</a:t>
            </a:r>
          </a:p>
        </p:txBody>
      </p:sp>
    </p:spTree>
    <p:extLst>
      <p:ext uri="{BB962C8B-B14F-4D97-AF65-F5344CB8AC3E}">
        <p14:creationId xmlns:p14="http://schemas.microsoft.com/office/powerpoint/2010/main" val="171009508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99ED5833-B85B-4103-8A3B-CAB0308E6C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CD4B973-A0BD-1FC0-B148-ABC12F8346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86040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52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Let’s study a 9x9 case. Left: constant conductivity 1, right: two inclusions </a:t>
            </a:r>
          </a:p>
        </p:txBody>
      </p:sp>
      <p:pic>
        <p:nvPicPr>
          <p:cNvPr id="9" name="Picture 8" descr="A grid of squares&#10;&#10;AI-generated content may be incorrect.">
            <a:extLst>
              <a:ext uri="{FF2B5EF4-FFF2-40B4-BE49-F238E27FC236}">
                <a16:creationId xmlns:a16="http://schemas.microsoft.com/office/drawing/2014/main" id="{47277574-2AE6-F404-C8C1-53D6E9EE8D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986" y="2365285"/>
            <a:ext cx="3938756" cy="3938756"/>
          </a:xfrm>
          <a:prstGeom prst="rect">
            <a:avLst/>
          </a:prstGeom>
        </p:spPr>
      </p:pic>
      <p:pic>
        <p:nvPicPr>
          <p:cNvPr id="11" name="Picture 10" descr="A grid with squares in it&#10;&#10;AI-generated content may be incorrect.">
            <a:extLst>
              <a:ext uri="{FF2B5EF4-FFF2-40B4-BE49-F238E27FC236}">
                <a16:creationId xmlns:a16="http://schemas.microsoft.com/office/drawing/2014/main" id="{753FD0C0-55C0-EF65-5233-D5DB742DB4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7257" y="2365285"/>
            <a:ext cx="3938756" cy="3938756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1974D6D-7676-33E9-1B24-D0966E29EE7C}"/>
              </a:ext>
            </a:extLst>
          </p:cNvPr>
          <p:cNvCxnSpPr/>
          <p:nvPr/>
        </p:nvCxnSpPr>
        <p:spPr>
          <a:xfrm flipH="1" flipV="1">
            <a:off x="7127257" y="2905246"/>
            <a:ext cx="1218090" cy="428263"/>
          </a:xfrm>
          <a:prstGeom prst="line">
            <a:avLst/>
          </a:prstGeom>
          <a:ln w="7620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D7C6B93B-0EC0-3DFC-E58A-8F402B59E734}"/>
              </a:ext>
            </a:extLst>
          </p:cNvPr>
          <p:cNvSpPr txBox="1"/>
          <p:nvPr/>
        </p:nvSpPr>
        <p:spPr>
          <a:xfrm>
            <a:off x="6317420" y="2582080"/>
            <a:ext cx="80983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3600" dirty="0"/>
              <a:t>0.1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7899C2EA-BA72-B1D9-E09B-862EBCF3A9F0}"/>
              </a:ext>
            </a:extLst>
          </p:cNvPr>
          <p:cNvCxnSpPr>
            <a:cxnSpLocks/>
          </p:cNvCxnSpPr>
          <p:nvPr/>
        </p:nvCxnSpPr>
        <p:spPr>
          <a:xfrm flipH="1" flipV="1">
            <a:off x="10142149" y="5142795"/>
            <a:ext cx="501044" cy="950486"/>
          </a:xfrm>
          <a:prstGeom prst="line">
            <a:avLst/>
          </a:prstGeom>
          <a:ln w="7620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E25930BE-258D-DD23-12B6-2F3C0A215FEC}"/>
              </a:ext>
            </a:extLst>
          </p:cNvPr>
          <p:cNvSpPr txBox="1"/>
          <p:nvPr/>
        </p:nvSpPr>
        <p:spPr>
          <a:xfrm>
            <a:off x="10640858" y="5993884"/>
            <a:ext cx="4315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3600" dirty="0"/>
              <a:t>3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09D3873-6360-7966-077D-25EEBB1ECA7C}"/>
              </a:ext>
            </a:extLst>
          </p:cNvPr>
          <p:cNvCxnSpPr>
            <a:cxnSpLocks/>
          </p:cNvCxnSpPr>
          <p:nvPr/>
        </p:nvCxnSpPr>
        <p:spPr>
          <a:xfrm flipH="1" flipV="1">
            <a:off x="6408804" y="4753176"/>
            <a:ext cx="1596399" cy="428263"/>
          </a:xfrm>
          <a:prstGeom prst="line">
            <a:avLst/>
          </a:prstGeom>
          <a:ln w="7620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B0E78521-5AA2-157B-593C-D5251678D4B1}"/>
              </a:ext>
            </a:extLst>
          </p:cNvPr>
          <p:cNvSpPr txBox="1"/>
          <p:nvPr/>
        </p:nvSpPr>
        <p:spPr>
          <a:xfrm>
            <a:off x="5998542" y="4430010"/>
            <a:ext cx="4315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3600" dirty="0"/>
              <a:t>1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64A0F0E-0B91-892C-9751-435ED1C97674}"/>
              </a:ext>
            </a:extLst>
          </p:cNvPr>
          <p:cNvCxnSpPr>
            <a:cxnSpLocks/>
          </p:cNvCxnSpPr>
          <p:nvPr/>
        </p:nvCxnSpPr>
        <p:spPr>
          <a:xfrm flipH="1">
            <a:off x="4500502" y="4753175"/>
            <a:ext cx="1503817" cy="436600"/>
          </a:xfrm>
          <a:prstGeom prst="line">
            <a:avLst/>
          </a:prstGeom>
          <a:ln w="7620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627121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blue and yellow square with diagonal lines&#10;&#10;AI-generated content may be incorrect.">
            <a:extLst>
              <a:ext uri="{FF2B5EF4-FFF2-40B4-BE49-F238E27FC236}">
                <a16:creationId xmlns:a16="http://schemas.microsoft.com/office/drawing/2014/main" id="{82C5D191-CED1-65B9-D795-9CB8B4971F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16000" y="1250066"/>
            <a:ext cx="7870088" cy="590256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AFED2E4-C6F4-E85F-AF0E-BCF6ED00D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FI" dirty="0"/>
              <a:t>We apply a set of skip-4 current patterns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54AC8DE-BA92-BC89-D7F3-D013C79FC2F0}"/>
              </a:ext>
            </a:extLst>
          </p:cNvPr>
          <p:cNvSpPr txBox="1"/>
          <p:nvPr/>
        </p:nvSpPr>
        <p:spPr>
          <a:xfrm>
            <a:off x="6450733" y="1967157"/>
            <a:ext cx="5566396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2400" dirty="0"/>
              <a:t>Each column is a current pattern:</a:t>
            </a:r>
            <a:br>
              <a:rPr lang="en-FI" sz="2400" dirty="0"/>
            </a:br>
            <a:r>
              <a:rPr lang="en-FI" sz="2400" dirty="0"/>
              <a:t>a vertical 32-vector listing the currents </a:t>
            </a:r>
            <a:br>
              <a:rPr lang="en-FI" sz="2400" dirty="0"/>
            </a:br>
            <a:r>
              <a:rPr lang="en-FI" sz="2400" dirty="0"/>
              <a:t>through each of the electrodes. </a:t>
            </a:r>
          </a:p>
          <a:p>
            <a:endParaRPr lang="en-FI" sz="2400" dirty="0"/>
          </a:p>
          <a:p>
            <a:r>
              <a:rPr lang="en-FI" sz="2400" dirty="0"/>
              <a:t>Every pattern has one electrode injecting</a:t>
            </a:r>
            <a:br>
              <a:rPr lang="en-FI" sz="2400" dirty="0"/>
            </a:br>
            <a:r>
              <a:rPr lang="en-FI" sz="2400" dirty="0"/>
              <a:t>current into the domain. That current</a:t>
            </a:r>
            <a:br>
              <a:rPr lang="en-FI" sz="2400" dirty="0"/>
            </a:br>
            <a:r>
              <a:rPr lang="en-FI" sz="2400" dirty="0"/>
              <a:t>comes out from another electrode four</a:t>
            </a:r>
            <a:br>
              <a:rPr lang="en-FI" sz="2400" dirty="0"/>
            </a:br>
            <a:r>
              <a:rPr lang="en-FI" sz="2400" dirty="0"/>
              <a:t>steps away from the injecting one. </a:t>
            </a:r>
          </a:p>
        </p:txBody>
      </p:sp>
    </p:spTree>
    <p:extLst>
      <p:ext uri="{BB962C8B-B14F-4D97-AF65-F5344CB8AC3E}">
        <p14:creationId xmlns:p14="http://schemas.microsoft.com/office/powerpoint/2010/main" val="390721409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DCD9F6-E287-FA0E-C6F2-5E5A5E4D9F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FI" dirty="0"/>
              <a:t>Away from the inclusions, the two targets produce very similar data</a:t>
            </a:r>
          </a:p>
        </p:txBody>
      </p:sp>
      <p:pic>
        <p:nvPicPr>
          <p:cNvPr id="9" name="Picture 8" descr="A grid with arrows pointing to the center&#10;&#10;AI-generated content may be incorrect.">
            <a:extLst>
              <a:ext uri="{FF2B5EF4-FFF2-40B4-BE49-F238E27FC236}">
                <a16:creationId xmlns:a16="http://schemas.microsoft.com/office/drawing/2014/main" id="{0254746D-737A-5215-1D0A-B89960554A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90688"/>
            <a:ext cx="5167312" cy="5167312"/>
          </a:xfrm>
          <a:prstGeom prst="rect">
            <a:avLst/>
          </a:prstGeom>
        </p:spPr>
      </p:pic>
      <p:pic>
        <p:nvPicPr>
          <p:cNvPr id="11" name="Picture 10" descr="A grid with arrows pointing to the center&#10;&#10;AI-generated content may be incorrect.">
            <a:extLst>
              <a:ext uri="{FF2B5EF4-FFF2-40B4-BE49-F238E27FC236}">
                <a16:creationId xmlns:a16="http://schemas.microsoft.com/office/drawing/2014/main" id="{0E602B44-F9A8-BB57-1A04-ABCF8C9F77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4688" y="1690688"/>
            <a:ext cx="5167312" cy="516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77094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79C16B-5803-E6EA-1A66-743CAF598B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953443-1548-7D9F-10E6-EBD405816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FI" dirty="0"/>
              <a:t>When the current passes through the resistive inclusion a lot, we see a big difference</a:t>
            </a:r>
          </a:p>
        </p:txBody>
      </p:sp>
      <p:pic>
        <p:nvPicPr>
          <p:cNvPr id="5" name="Picture 4" descr="A grid with arrows and dots&#10;&#10;AI-generated content may be incorrect.">
            <a:extLst>
              <a:ext uri="{FF2B5EF4-FFF2-40B4-BE49-F238E27FC236}">
                <a16:creationId xmlns:a16="http://schemas.microsoft.com/office/drawing/2014/main" id="{4B417635-22F8-3377-7D87-6C90A2BBB8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690689"/>
            <a:ext cx="5167312" cy="5167312"/>
          </a:xfrm>
          <a:prstGeom prst="rect">
            <a:avLst/>
          </a:prstGeom>
        </p:spPr>
      </p:pic>
      <p:pic>
        <p:nvPicPr>
          <p:cNvPr id="7" name="Picture 6" descr="A grid with arrows and dots&#10;&#10;AI-generated content may be incorrect.">
            <a:extLst>
              <a:ext uri="{FF2B5EF4-FFF2-40B4-BE49-F238E27FC236}">
                <a16:creationId xmlns:a16="http://schemas.microsoft.com/office/drawing/2014/main" id="{C37E7311-3EBD-26AC-8AA7-1F86B79B1D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4688" y="1690688"/>
            <a:ext cx="5167312" cy="516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51474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3683DA-AA13-ECF5-05B3-7701F7B834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66187-92DC-19C0-F772-A6D7455212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FI" dirty="0"/>
              <a:t>Difference is not as great with the conductive inclusion</a:t>
            </a:r>
          </a:p>
        </p:txBody>
      </p:sp>
      <p:pic>
        <p:nvPicPr>
          <p:cNvPr id="10" name="Picture 9" descr="A grid with arrows pointing to the center&#10;&#10;AI-generated content may be incorrect.">
            <a:extLst>
              <a:ext uri="{FF2B5EF4-FFF2-40B4-BE49-F238E27FC236}">
                <a16:creationId xmlns:a16="http://schemas.microsoft.com/office/drawing/2014/main" id="{950D6087-A559-0700-4E27-525AFD132E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90688"/>
            <a:ext cx="5167312" cy="5167312"/>
          </a:xfrm>
          <a:prstGeom prst="rect">
            <a:avLst/>
          </a:prstGeom>
        </p:spPr>
      </p:pic>
      <p:pic>
        <p:nvPicPr>
          <p:cNvPr id="12" name="Picture 11" descr="A grid with arrows pointing to the center&#10;&#10;AI-generated content may be incorrect.">
            <a:extLst>
              <a:ext uri="{FF2B5EF4-FFF2-40B4-BE49-F238E27FC236}">
                <a16:creationId xmlns:a16="http://schemas.microsoft.com/office/drawing/2014/main" id="{30DAE4CE-9993-7172-6F46-6597433D0D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4688" y="1690688"/>
            <a:ext cx="5167312" cy="516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52783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6D2770-57C9-DB2D-7986-691FCF3EF5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FI" dirty="0"/>
              <a:t>Two different conductivities yield two different voltage matrices with the same current matrix</a:t>
            </a:r>
          </a:p>
        </p:txBody>
      </p:sp>
      <p:pic>
        <p:nvPicPr>
          <p:cNvPr id="5" name="Picture 4" descr="A grid of squares&#10;&#10;AI-generated content may be incorrect.">
            <a:extLst>
              <a:ext uri="{FF2B5EF4-FFF2-40B4-BE49-F238E27FC236}">
                <a16:creationId xmlns:a16="http://schemas.microsoft.com/office/drawing/2014/main" id="{AF63CDF2-45AB-4E0E-E9CF-9B9B7D769D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2945" y="1719258"/>
            <a:ext cx="2562224" cy="2562224"/>
          </a:xfrm>
          <a:prstGeom prst="rect">
            <a:avLst/>
          </a:prstGeom>
        </p:spPr>
      </p:pic>
      <p:pic>
        <p:nvPicPr>
          <p:cNvPr id="7" name="Picture 6" descr="A grid with squares in it&#10;&#10;AI-generated content may be incorrect.">
            <a:extLst>
              <a:ext uri="{FF2B5EF4-FFF2-40B4-BE49-F238E27FC236}">
                <a16:creationId xmlns:a16="http://schemas.microsoft.com/office/drawing/2014/main" id="{0C57DACD-3AA7-F8EE-87CB-698473F038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2945" y="4281485"/>
            <a:ext cx="2562224" cy="2562224"/>
          </a:xfrm>
          <a:prstGeom prst="rect">
            <a:avLst/>
          </a:prstGeom>
        </p:spPr>
      </p:pic>
      <p:pic>
        <p:nvPicPr>
          <p:cNvPr id="11" name="Picture 10" descr="A blue and yellow square with a yellow center&#10;&#10;AI-generated content may be incorrect.">
            <a:extLst>
              <a:ext uri="{FF2B5EF4-FFF2-40B4-BE49-F238E27FC236}">
                <a16:creationId xmlns:a16="http://schemas.microsoft.com/office/drawing/2014/main" id="{8FBD0C66-F8B6-6FEC-37A1-E713CDC682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39125" y="4267198"/>
            <a:ext cx="2590799" cy="2590799"/>
          </a:xfrm>
          <a:prstGeom prst="rect">
            <a:avLst/>
          </a:prstGeom>
        </p:spPr>
      </p:pic>
      <p:pic>
        <p:nvPicPr>
          <p:cNvPr id="13" name="Picture 12" descr="A blue and yellow diagonal line&#10;&#10;AI-generated content may be incorrect.">
            <a:extLst>
              <a:ext uri="{FF2B5EF4-FFF2-40B4-BE49-F238E27FC236}">
                <a16:creationId xmlns:a16="http://schemas.microsoft.com/office/drawing/2014/main" id="{B1C6A377-E80A-CF79-9DEF-F9BBE97218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188" y="1704970"/>
            <a:ext cx="2590800" cy="2590800"/>
          </a:xfrm>
          <a:prstGeom prst="rect">
            <a:avLst/>
          </a:prstGeom>
        </p:spPr>
      </p:pic>
      <p:pic>
        <p:nvPicPr>
          <p:cNvPr id="14" name="Picture 13" descr="A blue and yellow diagonal line&#10;&#10;AI-generated content may be incorrect.">
            <a:extLst>
              <a:ext uri="{FF2B5EF4-FFF2-40B4-BE49-F238E27FC236}">
                <a16:creationId xmlns:a16="http://schemas.microsoft.com/office/drawing/2014/main" id="{45481011-990C-F036-0ECF-2E9393F7AC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188" y="4267197"/>
            <a:ext cx="2590800" cy="2590800"/>
          </a:xfrm>
          <a:prstGeom prst="rect">
            <a:avLst/>
          </a:prstGeom>
        </p:spPr>
      </p:pic>
      <p:pic>
        <p:nvPicPr>
          <p:cNvPr id="9" name="Picture 8" descr="A blue and yellow squares&#10;&#10;AI-generated content may be incorrect.">
            <a:extLst>
              <a:ext uri="{FF2B5EF4-FFF2-40B4-BE49-F238E27FC236}">
                <a16:creationId xmlns:a16="http://schemas.microsoft.com/office/drawing/2014/main" id="{44EC0C41-D829-B5D9-96E5-0A986960959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39125" y="1704970"/>
            <a:ext cx="2590800" cy="2590800"/>
          </a:xfrm>
          <a:prstGeom prst="rect">
            <a:avLst/>
          </a:prstGeom>
        </p:spPr>
      </p:pic>
      <p:sp>
        <p:nvSpPr>
          <p:cNvPr id="15" name="Right Arrow 14">
            <a:extLst>
              <a:ext uri="{FF2B5EF4-FFF2-40B4-BE49-F238E27FC236}">
                <a16:creationId xmlns:a16="http://schemas.microsoft.com/office/drawing/2014/main" id="{EF5CEE34-6B9F-4EAA-B4FC-408A825C9B08}"/>
              </a:ext>
            </a:extLst>
          </p:cNvPr>
          <p:cNvSpPr/>
          <p:nvPr/>
        </p:nvSpPr>
        <p:spPr>
          <a:xfrm>
            <a:off x="3637617" y="2786060"/>
            <a:ext cx="865327" cy="428620"/>
          </a:xfrm>
          <a:prstGeom prst="rightArrow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FI"/>
          </a:p>
        </p:txBody>
      </p:sp>
      <p:sp>
        <p:nvSpPr>
          <p:cNvPr id="16" name="Right Arrow 15">
            <a:extLst>
              <a:ext uri="{FF2B5EF4-FFF2-40B4-BE49-F238E27FC236}">
                <a16:creationId xmlns:a16="http://schemas.microsoft.com/office/drawing/2014/main" id="{8E8363F9-8230-B2A9-317E-32F25F0C2500}"/>
              </a:ext>
            </a:extLst>
          </p:cNvPr>
          <p:cNvSpPr/>
          <p:nvPr/>
        </p:nvSpPr>
        <p:spPr>
          <a:xfrm>
            <a:off x="3637617" y="5348284"/>
            <a:ext cx="865327" cy="428620"/>
          </a:xfrm>
          <a:prstGeom prst="rightArrow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FI"/>
          </a:p>
        </p:txBody>
      </p:sp>
      <p:sp>
        <p:nvSpPr>
          <p:cNvPr id="17" name="Right Arrow 16">
            <a:extLst>
              <a:ext uri="{FF2B5EF4-FFF2-40B4-BE49-F238E27FC236}">
                <a16:creationId xmlns:a16="http://schemas.microsoft.com/office/drawing/2014/main" id="{0823A856-F72A-1843-4A30-1F0BAC4D18C8}"/>
              </a:ext>
            </a:extLst>
          </p:cNvPr>
          <p:cNvSpPr/>
          <p:nvPr/>
        </p:nvSpPr>
        <p:spPr>
          <a:xfrm>
            <a:off x="7174963" y="2786060"/>
            <a:ext cx="865327" cy="428620"/>
          </a:xfrm>
          <a:prstGeom prst="rightArrow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FI"/>
          </a:p>
        </p:txBody>
      </p:sp>
      <p:sp>
        <p:nvSpPr>
          <p:cNvPr id="18" name="Right Arrow 17">
            <a:extLst>
              <a:ext uri="{FF2B5EF4-FFF2-40B4-BE49-F238E27FC236}">
                <a16:creationId xmlns:a16="http://schemas.microsoft.com/office/drawing/2014/main" id="{5BDF6788-E953-4145-3B14-6140A5D7CF8E}"/>
              </a:ext>
            </a:extLst>
          </p:cNvPr>
          <p:cNvSpPr/>
          <p:nvPr/>
        </p:nvSpPr>
        <p:spPr>
          <a:xfrm>
            <a:off x="7174963" y="5348284"/>
            <a:ext cx="865327" cy="428620"/>
          </a:xfrm>
          <a:prstGeom prst="rightArrow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FI"/>
          </a:p>
        </p:txBody>
      </p:sp>
    </p:spTree>
    <p:extLst>
      <p:ext uri="{BB962C8B-B14F-4D97-AF65-F5344CB8AC3E}">
        <p14:creationId xmlns:p14="http://schemas.microsoft.com/office/powerpoint/2010/main" val="22948050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B2E21E-F9D3-4EA9-47D4-86D1CAF196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FI" dirty="0"/>
              <a:t>Voltage-to-current measurement, PDE-style</a:t>
            </a:r>
          </a:p>
        </p:txBody>
      </p:sp>
      <p:pic>
        <p:nvPicPr>
          <p:cNvPr id="5" name="Content Placeholder 4" descr="A white paper with text and symbols&#10;&#10;AI-generated content may be incorrect.">
            <a:extLst>
              <a:ext uri="{FF2B5EF4-FFF2-40B4-BE49-F238E27FC236}">
                <a16:creationId xmlns:a16="http://schemas.microsoft.com/office/drawing/2014/main" id="{83A35CE7-AD30-5D7B-2C33-5DC49C510B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506649"/>
            <a:ext cx="8622323" cy="5147947"/>
          </a:xfrm>
        </p:spPr>
      </p:pic>
    </p:spTree>
    <p:extLst>
      <p:ext uri="{BB962C8B-B14F-4D97-AF65-F5344CB8AC3E}">
        <p14:creationId xmlns:p14="http://schemas.microsoft.com/office/powerpoint/2010/main" val="96755703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blue rectangle with yellow and green lines&#10;&#10;AI-generated content may be incorrect.">
            <a:extLst>
              <a:ext uri="{FF2B5EF4-FFF2-40B4-BE49-F238E27FC236}">
                <a16:creationId xmlns:a16="http://schemas.microsoft.com/office/drawing/2014/main" id="{48F38345-5504-9329-722F-0A84922D07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689755" y="-338667"/>
            <a:ext cx="12903021" cy="9677266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74D8747-40B7-033F-0AEC-69E86B1E41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FI" dirty="0"/>
              <a:t>Information about the inclusions is encoded into the voltage matrices in a nonlinear way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4647997-25F4-1AE5-ECF3-CF295459B89E}"/>
              </a:ext>
            </a:extLst>
          </p:cNvPr>
          <p:cNvSpPr/>
          <p:nvPr/>
        </p:nvSpPr>
        <p:spPr>
          <a:xfrm>
            <a:off x="965398" y="2629786"/>
            <a:ext cx="9982002" cy="340950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FI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510CF67-1A1F-08AE-E468-9D9F55A383B3}"/>
              </a:ext>
            </a:extLst>
          </p:cNvPr>
          <p:cNvCxnSpPr/>
          <p:nvPr/>
        </p:nvCxnSpPr>
        <p:spPr>
          <a:xfrm>
            <a:off x="4318198" y="2629786"/>
            <a:ext cx="0" cy="340950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518E68F-F012-3733-0042-DF3192F83F73}"/>
              </a:ext>
            </a:extLst>
          </p:cNvPr>
          <p:cNvCxnSpPr/>
          <p:nvPr/>
        </p:nvCxnSpPr>
        <p:spPr>
          <a:xfrm>
            <a:off x="7643432" y="2629786"/>
            <a:ext cx="0" cy="340950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A9F5CA49-58CA-327E-2DFE-DD43E512E634}"/>
              </a:ext>
            </a:extLst>
          </p:cNvPr>
          <p:cNvSpPr txBox="1"/>
          <p:nvPr/>
        </p:nvSpPr>
        <p:spPr>
          <a:xfrm>
            <a:off x="908246" y="2200275"/>
            <a:ext cx="79467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dirty="0"/>
              <a:t>Voltage matrix: conductivity 1          Voltage matrix: inclusions                 Difference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26B90F8-6708-AD1C-0A43-540A19C79834}"/>
              </a:ext>
            </a:extLst>
          </p:cNvPr>
          <p:cNvSpPr txBox="1"/>
          <p:nvPr/>
        </p:nvSpPr>
        <p:spPr>
          <a:xfrm>
            <a:off x="2125970" y="6273225"/>
            <a:ext cx="79400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3200" dirty="0">
                <a:solidFill>
                  <a:srgbClr val="C00000"/>
                </a:solidFill>
              </a:rPr>
              <a:t>Here the three images have the same scale. </a:t>
            </a:r>
          </a:p>
        </p:txBody>
      </p:sp>
    </p:spTree>
    <p:extLst>
      <p:ext uri="{BB962C8B-B14F-4D97-AF65-F5344CB8AC3E}">
        <p14:creationId xmlns:p14="http://schemas.microsoft.com/office/powerpoint/2010/main" val="205674819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EFE528-2C31-E0F3-FEC6-DB43A5709F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904BF7-8029-B7F1-ADCF-7B533121ED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FI" dirty="0"/>
              <a:t>Now we apply trigonometric current patterns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CD4E3B-4388-4E54-8C34-F8D11FD7A64E}"/>
              </a:ext>
            </a:extLst>
          </p:cNvPr>
          <p:cNvSpPr txBox="1"/>
          <p:nvPr/>
        </p:nvSpPr>
        <p:spPr>
          <a:xfrm>
            <a:off x="6450733" y="1967157"/>
            <a:ext cx="530414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2400" dirty="0"/>
              <a:t>Each column is a current pattern:</a:t>
            </a:r>
            <a:br>
              <a:rPr lang="en-FI" sz="2400" dirty="0"/>
            </a:br>
            <a:r>
              <a:rPr lang="en-FI" sz="2400" dirty="0"/>
              <a:t>a vertical 32-vector listing the currents </a:t>
            </a:r>
            <a:br>
              <a:rPr lang="en-FI" sz="2400" dirty="0"/>
            </a:br>
            <a:r>
              <a:rPr lang="en-FI" sz="2400" dirty="0"/>
              <a:t>through each of the electrodes. </a:t>
            </a:r>
          </a:p>
          <a:p>
            <a:endParaRPr lang="en-FI" sz="2400" dirty="0"/>
          </a:p>
        </p:txBody>
      </p:sp>
      <p:pic>
        <p:nvPicPr>
          <p:cNvPr id="4" name="Picture 3" descr="A colorful squares with a spiral pattern&#10;&#10;AI-generated content may be incorrect.">
            <a:extLst>
              <a:ext uri="{FF2B5EF4-FFF2-40B4-BE49-F238E27FC236}">
                <a16:creationId xmlns:a16="http://schemas.microsoft.com/office/drawing/2014/main" id="{5A77C21F-3B4A-02F6-091B-C327E2CF51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786" y="1528518"/>
            <a:ext cx="5329482" cy="532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33723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E337E3-8B08-C0E9-2215-1B51DB2D2F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7158DC-F81C-0571-44AB-5CA863B16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FI" dirty="0"/>
              <a:t>The first current pattern probes the domain with quite evenly distributed power</a:t>
            </a:r>
          </a:p>
        </p:txBody>
      </p:sp>
      <p:pic>
        <p:nvPicPr>
          <p:cNvPr id="4" name="Picture 3" descr="A grid of arrows with blue and purple squares&#10;&#10;AI-generated content may be incorrect.">
            <a:extLst>
              <a:ext uri="{FF2B5EF4-FFF2-40B4-BE49-F238E27FC236}">
                <a16:creationId xmlns:a16="http://schemas.microsoft.com/office/drawing/2014/main" id="{5EB654B0-C1AC-D12C-F5A5-B3EE4C9088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695691"/>
            <a:ext cx="5162309" cy="5162309"/>
          </a:xfrm>
          <a:prstGeom prst="rect">
            <a:avLst/>
          </a:prstGeom>
        </p:spPr>
      </p:pic>
      <p:pic>
        <p:nvPicPr>
          <p:cNvPr id="6" name="Picture 5" descr="A grid of arrows with yellow arrows&#10;&#10;AI-generated content may be incorrect.">
            <a:extLst>
              <a:ext uri="{FF2B5EF4-FFF2-40B4-BE49-F238E27FC236}">
                <a16:creationId xmlns:a16="http://schemas.microsoft.com/office/drawing/2014/main" id="{F5251DA5-408A-7C5C-FE12-3CC95F660C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9691" y="1695691"/>
            <a:ext cx="5162309" cy="5162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80822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F18969-0202-F29E-7831-9959E3EEAC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2A6CA0-9B33-5EDC-F8AA-AD0CC1254B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FI" dirty="0"/>
              <a:t>Current pattern 9</a:t>
            </a:r>
          </a:p>
        </p:txBody>
      </p:sp>
      <p:pic>
        <p:nvPicPr>
          <p:cNvPr id="4" name="Picture 3" descr="A grid of arrows with many points&#10;&#10;AI-generated content may be incorrect.">
            <a:extLst>
              <a:ext uri="{FF2B5EF4-FFF2-40B4-BE49-F238E27FC236}">
                <a16:creationId xmlns:a16="http://schemas.microsoft.com/office/drawing/2014/main" id="{E566CD32-2DE9-FB9E-C5DF-CEC5FA005B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90688"/>
            <a:ext cx="5167312" cy="5167312"/>
          </a:xfrm>
          <a:prstGeom prst="rect">
            <a:avLst/>
          </a:prstGeom>
        </p:spPr>
      </p:pic>
      <p:pic>
        <p:nvPicPr>
          <p:cNvPr id="8" name="Picture 7" descr="A grid of arrows and lines&#10;&#10;AI-generated content may be incorrect.">
            <a:extLst>
              <a:ext uri="{FF2B5EF4-FFF2-40B4-BE49-F238E27FC236}">
                <a16:creationId xmlns:a16="http://schemas.microsoft.com/office/drawing/2014/main" id="{21FFEF74-46CC-4DC3-7D0C-80DAB8FBB7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4688" y="1690688"/>
            <a:ext cx="5167312" cy="516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46713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8D460C-7776-4235-7DAF-BE106205A3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3A9EB1-ACAC-6CD6-CA24-0F21ED2A92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FI" dirty="0"/>
              <a:t>Last, most oscillatory pattern 31</a:t>
            </a:r>
          </a:p>
        </p:txBody>
      </p:sp>
      <p:pic>
        <p:nvPicPr>
          <p:cNvPr id="4" name="Picture 3" descr="A blue and yellow squares with yellow arrows&#10;&#10;AI-generated content may be incorrect.">
            <a:extLst>
              <a:ext uri="{FF2B5EF4-FFF2-40B4-BE49-F238E27FC236}">
                <a16:creationId xmlns:a16="http://schemas.microsoft.com/office/drawing/2014/main" id="{1CC8EA00-5744-4E4C-86AB-67FCE356DB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90688"/>
            <a:ext cx="5167312" cy="5167312"/>
          </a:xfrm>
          <a:prstGeom prst="rect">
            <a:avLst/>
          </a:prstGeom>
        </p:spPr>
      </p:pic>
      <p:pic>
        <p:nvPicPr>
          <p:cNvPr id="6" name="Picture 5" descr="A grid with arrows and lines&#10;&#10;AI-generated content may be incorrect.">
            <a:extLst>
              <a:ext uri="{FF2B5EF4-FFF2-40B4-BE49-F238E27FC236}">
                <a16:creationId xmlns:a16="http://schemas.microsoft.com/office/drawing/2014/main" id="{824CEA3F-9D36-10E4-9364-35A1743D52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4688" y="1690688"/>
            <a:ext cx="5167312" cy="516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36577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39316B-F5DE-2614-C6F1-2E5D32333C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A81B7F-F991-5E16-1DF0-762A83298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FI" dirty="0"/>
              <a:t>Two different conductivities yield two different voltage matrices with the same current matrix</a:t>
            </a:r>
          </a:p>
        </p:txBody>
      </p:sp>
      <p:pic>
        <p:nvPicPr>
          <p:cNvPr id="5" name="Picture 4" descr="A grid of squares&#10;&#10;AI-generated content may be incorrect.">
            <a:extLst>
              <a:ext uri="{FF2B5EF4-FFF2-40B4-BE49-F238E27FC236}">
                <a16:creationId xmlns:a16="http://schemas.microsoft.com/office/drawing/2014/main" id="{D46232CB-0C16-B979-9DD1-E9882E7676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2945" y="1719258"/>
            <a:ext cx="2562224" cy="2562224"/>
          </a:xfrm>
          <a:prstGeom prst="rect">
            <a:avLst/>
          </a:prstGeom>
        </p:spPr>
      </p:pic>
      <p:pic>
        <p:nvPicPr>
          <p:cNvPr id="7" name="Picture 6" descr="A grid with squares in it&#10;&#10;AI-generated content may be incorrect.">
            <a:extLst>
              <a:ext uri="{FF2B5EF4-FFF2-40B4-BE49-F238E27FC236}">
                <a16:creationId xmlns:a16="http://schemas.microsoft.com/office/drawing/2014/main" id="{34ED523B-C109-E713-0B6F-02F45CCBE9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2945" y="4281485"/>
            <a:ext cx="2562224" cy="2562224"/>
          </a:xfrm>
          <a:prstGeom prst="rect">
            <a:avLst/>
          </a:prstGeom>
        </p:spPr>
      </p:pic>
      <p:pic>
        <p:nvPicPr>
          <p:cNvPr id="13" name="Picture 12" descr="A blue and yellow diagonal line&#10;&#10;AI-generated content may be incorrect.">
            <a:extLst>
              <a:ext uri="{FF2B5EF4-FFF2-40B4-BE49-F238E27FC236}">
                <a16:creationId xmlns:a16="http://schemas.microsoft.com/office/drawing/2014/main" id="{BF21038D-89E9-BD3B-F05E-BDB4E1E0B7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188" y="1704970"/>
            <a:ext cx="2590800" cy="2590800"/>
          </a:xfrm>
          <a:prstGeom prst="rect">
            <a:avLst/>
          </a:prstGeom>
        </p:spPr>
      </p:pic>
      <p:sp>
        <p:nvSpPr>
          <p:cNvPr id="15" name="Right Arrow 14">
            <a:extLst>
              <a:ext uri="{FF2B5EF4-FFF2-40B4-BE49-F238E27FC236}">
                <a16:creationId xmlns:a16="http://schemas.microsoft.com/office/drawing/2014/main" id="{385E1C24-B9EB-63C8-2E73-49323B84008E}"/>
              </a:ext>
            </a:extLst>
          </p:cNvPr>
          <p:cNvSpPr/>
          <p:nvPr/>
        </p:nvSpPr>
        <p:spPr>
          <a:xfrm>
            <a:off x="3637617" y="2786060"/>
            <a:ext cx="865327" cy="428620"/>
          </a:xfrm>
          <a:prstGeom prst="rightArrow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FI"/>
          </a:p>
        </p:txBody>
      </p:sp>
      <p:sp>
        <p:nvSpPr>
          <p:cNvPr id="16" name="Right Arrow 15">
            <a:extLst>
              <a:ext uri="{FF2B5EF4-FFF2-40B4-BE49-F238E27FC236}">
                <a16:creationId xmlns:a16="http://schemas.microsoft.com/office/drawing/2014/main" id="{A91878D4-2E69-A5B4-A9B5-B654CF27EDDF}"/>
              </a:ext>
            </a:extLst>
          </p:cNvPr>
          <p:cNvSpPr/>
          <p:nvPr/>
        </p:nvSpPr>
        <p:spPr>
          <a:xfrm>
            <a:off x="3637617" y="5348284"/>
            <a:ext cx="865327" cy="428620"/>
          </a:xfrm>
          <a:prstGeom prst="rightArrow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FI"/>
          </a:p>
        </p:txBody>
      </p:sp>
      <p:sp>
        <p:nvSpPr>
          <p:cNvPr id="17" name="Right Arrow 16">
            <a:extLst>
              <a:ext uri="{FF2B5EF4-FFF2-40B4-BE49-F238E27FC236}">
                <a16:creationId xmlns:a16="http://schemas.microsoft.com/office/drawing/2014/main" id="{01F9EAD5-C099-6E46-FABB-0B8C6C29D09A}"/>
              </a:ext>
            </a:extLst>
          </p:cNvPr>
          <p:cNvSpPr/>
          <p:nvPr/>
        </p:nvSpPr>
        <p:spPr>
          <a:xfrm>
            <a:off x="7174963" y="2786060"/>
            <a:ext cx="865327" cy="428620"/>
          </a:xfrm>
          <a:prstGeom prst="rightArrow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FI"/>
          </a:p>
        </p:txBody>
      </p:sp>
      <p:sp>
        <p:nvSpPr>
          <p:cNvPr id="18" name="Right Arrow 17">
            <a:extLst>
              <a:ext uri="{FF2B5EF4-FFF2-40B4-BE49-F238E27FC236}">
                <a16:creationId xmlns:a16="http://schemas.microsoft.com/office/drawing/2014/main" id="{3BD31383-E652-42DF-B917-1E55412E1386}"/>
              </a:ext>
            </a:extLst>
          </p:cNvPr>
          <p:cNvSpPr/>
          <p:nvPr/>
        </p:nvSpPr>
        <p:spPr>
          <a:xfrm>
            <a:off x="7174963" y="5348284"/>
            <a:ext cx="865327" cy="428620"/>
          </a:xfrm>
          <a:prstGeom prst="rightArrow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FI"/>
          </a:p>
        </p:txBody>
      </p:sp>
      <p:pic>
        <p:nvPicPr>
          <p:cNvPr id="3" name="Picture 2" descr="A colorful squares with a spiral pattern&#10;&#10;AI-generated content may be incorrect.">
            <a:extLst>
              <a:ext uri="{FF2B5EF4-FFF2-40B4-BE49-F238E27FC236}">
                <a16:creationId xmlns:a16="http://schemas.microsoft.com/office/drawing/2014/main" id="{96983325-9DD0-92D1-76BF-0DAABB5107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3304" y="1726535"/>
            <a:ext cx="2554947" cy="2554947"/>
          </a:xfrm>
          <a:prstGeom prst="rect">
            <a:avLst/>
          </a:prstGeom>
        </p:spPr>
      </p:pic>
      <p:pic>
        <p:nvPicPr>
          <p:cNvPr id="4" name="Picture 3" descr="A colorful squares with a spiral pattern&#10;&#10;AI-generated content may be incorrect.">
            <a:extLst>
              <a:ext uri="{FF2B5EF4-FFF2-40B4-BE49-F238E27FC236}">
                <a16:creationId xmlns:a16="http://schemas.microsoft.com/office/drawing/2014/main" id="{2E3DCB94-96DE-33A1-AB35-C9CAA0524DD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3304" y="4295770"/>
            <a:ext cx="2554947" cy="2554947"/>
          </a:xfrm>
          <a:prstGeom prst="rect">
            <a:avLst/>
          </a:prstGeom>
        </p:spPr>
      </p:pic>
      <p:pic>
        <p:nvPicPr>
          <p:cNvPr id="8" name="Picture 7" descr="A colorful squares with a white background&#10;&#10;AI-generated content may be incorrect.">
            <a:extLst>
              <a:ext uri="{FF2B5EF4-FFF2-40B4-BE49-F238E27FC236}">
                <a16:creationId xmlns:a16="http://schemas.microsoft.com/office/drawing/2014/main" id="{8FA7D9E0-7AF1-D38C-9585-E6C7E2C4C1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39125" y="1726535"/>
            <a:ext cx="2590798" cy="2590798"/>
          </a:xfrm>
          <a:prstGeom prst="rect">
            <a:avLst/>
          </a:prstGeom>
        </p:spPr>
      </p:pic>
      <p:pic>
        <p:nvPicPr>
          <p:cNvPr id="12" name="Picture 11" descr="A green and blue squares&#10;&#10;AI-generated content may be incorrect.">
            <a:extLst>
              <a:ext uri="{FF2B5EF4-FFF2-40B4-BE49-F238E27FC236}">
                <a16:creationId xmlns:a16="http://schemas.microsoft.com/office/drawing/2014/main" id="{D3AD7E3F-388E-95E0-8D1A-204A14B8EF0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39123" y="4281482"/>
            <a:ext cx="25908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77453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B47277-726B-3882-EA35-0D1806BBAE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een and blue pixelated background&#10;&#10;AI-generated content may be incorrect.">
            <a:extLst>
              <a:ext uri="{FF2B5EF4-FFF2-40B4-BE49-F238E27FC236}">
                <a16:creationId xmlns:a16="http://schemas.microsoft.com/office/drawing/2014/main" id="{7C1EC585-035F-1FA7-69C2-DD7493881A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59" y="2471740"/>
            <a:ext cx="10347337" cy="374167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6A5EE9C-92C5-1992-0AE1-7DAC9D3EDD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FI" dirty="0"/>
              <a:t>Information about the inclusions is encoded into the voltage matrices in a nonlinear way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F6733AD-80F7-DEA4-7EC4-D98DA105D0B2}"/>
              </a:ext>
            </a:extLst>
          </p:cNvPr>
          <p:cNvSpPr/>
          <p:nvPr/>
        </p:nvSpPr>
        <p:spPr>
          <a:xfrm>
            <a:off x="965398" y="2629786"/>
            <a:ext cx="9982002" cy="3409507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FI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D941947-818A-B79B-E79D-C4639BED69DD}"/>
              </a:ext>
            </a:extLst>
          </p:cNvPr>
          <p:cNvCxnSpPr/>
          <p:nvPr/>
        </p:nvCxnSpPr>
        <p:spPr>
          <a:xfrm>
            <a:off x="4318198" y="2629786"/>
            <a:ext cx="0" cy="340950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8E8ABED-7A1D-B6D5-9BD4-8C40E28A3A1E}"/>
              </a:ext>
            </a:extLst>
          </p:cNvPr>
          <p:cNvCxnSpPr/>
          <p:nvPr/>
        </p:nvCxnSpPr>
        <p:spPr>
          <a:xfrm>
            <a:off x="7643432" y="2629786"/>
            <a:ext cx="0" cy="340950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92236C4F-52F0-E75F-6C25-FE7B41595EBA}"/>
              </a:ext>
            </a:extLst>
          </p:cNvPr>
          <p:cNvSpPr txBox="1"/>
          <p:nvPr/>
        </p:nvSpPr>
        <p:spPr>
          <a:xfrm>
            <a:off x="908246" y="2200275"/>
            <a:ext cx="79467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dirty="0"/>
              <a:t>Voltage matrix: conductivity 1          Voltage matrix: inclusions                 Difference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62F8732-15A7-2981-7667-0433CD504A60}"/>
              </a:ext>
            </a:extLst>
          </p:cNvPr>
          <p:cNvSpPr txBox="1"/>
          <p:nvPr/>
        </p:nvSpPr>
        <p:spPr>
          <a:xfrm>
            <a:off x="2125970" y="6273225"/>
            <a:ext cx="79400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3200" dirty="0">
                <a:solidFill>
                  <a:srgbClr val="C00000"/>
                </a:solidFill>
              </a:rPr>
              <a:t>Here the three images have the same scale. </a:t>
            </a:r>
          </a:p>
        </p:txBody>
      </p:sp>
    </p:spTree>
    <p:extLst>
      <p:ext uri="{BB962C8B-B14F-4D97-AF65-F5344CB8AC3E}">
        <p14:creationId xmlns:p14="http://schemas.microsoft.com/office/powerpoint/2010/main" val="405942705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C3EFB2-1B0A-7A59-0060-B99232A4D4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381B95-5EC5-5DF1-3AE0-F88CFE9C48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FI" dirty="0"/>
              <a:t>Next point: it is easier to probe near the boundary than to see deep inside</a:t>
            </a:r>
          </a:p>
        </p:txBody>
      </p:sp>
    </p:spTree>
    <p:extLst>
      <p:ext uri="{BB962C8B-B14F-4D97-AF65-F5344CB8AC3E}">
        <p14:creationId xmlns:p14="http://schemas.microsoft.com/office/powerpoint/2010/main" val="245701232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6AEE39-6B71-5669-7592-C41D48F4CA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grid with a square in it&#10;&#10;AI-generated content may be incorrect.">
            <a:extLst>
              <a:ext uri="{FF2B5EF4-FFF2-40B4-BE49-F238E27FC236}">
                <a16:creationId xmlns:a16="http://schemas.microsoft.com/office/drawing/2014/main" id="{05562E0D-7DD9-1066-3437-3DB69BC997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7559" y="3118760"/>
            <a:ext cx="2832069" cy="2832069"/>
          </a:xfrm>
          <a:prstGeom prst="rect">
            <a:avLst/>
          </a:prstGeom>
        </p:spPr>
      </p:pic>
      <p:pic>
        <p:nvPicPr>
          <p:cNvPr id="14" name="Picture 13" descr="A grid with a square in the center&#10;&#10;AI-generated content may be incorrect.">
            <a:extLst>
              <a:ext uri="{FF2B5EF4-FFF2-40B4-BE49-F238E27FC236}">
                <a16:creationId xmlns:a16="http://schemas.microsoft.com/office/drawing/2014/main" id="{05D5C858-BB92-C32B-A6F5-9474429CAF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87187" y="3118760"/>
            <a:ext cx="2832069" cy="2832069"/>
          </a:xfrm>
          <a:prstGeom prst="rect">
            <a:avLst/>
          </a:prstGeom>
        </p:spPr>
      </p:pic>
      <p:pic>
        <p:nvPicPr>
          <p:cNvPr id="12" name="Picture 11" descr="A grid with a diamond in it&#10;&#10;AI-generated content may be incorrect.">
            <a:extLst>
              <a:ext uri="{FF2B5EF4-FFF2-40B4-BE49-F238E27FC236}">
                <a16:creationId xmlns:a16="http://schemas.microsoft.com/office/drawing/2014/main" id="{D1D0AA3E-F5E8-45F9-6F44-73ED4E61E7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2373" y="3118760"/>
            <a:ext cx="2832069" cy="2832069"/>
          </a:xfrm>
          <a:prstGeom prst="rect">
            <a:avLst/>
          </a:prstGeom>
        </p:spPr>
      </p:pic>
      <p:pic>
        <p:nvPicPr>
          <p:cNvPr id="8" name="Picture 7" descr="A grid with a square in it&#10;&#10;AI-generated content may be incorrect.">
            <a:extLst>
              <a:ext uri="{FF2B5EF4-FFF2-40B4-BE49-F238E27FC236}">
                <a16:creationId xmlns:a16="http://schemas.microsoft.com/office/drawing/2014/main" id="{C5AB77F1-354D-7F22-D49E-7BB07FBDBEF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2745" y="3118760"/>
            <a:ext cx="2832069" cy="2832069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6D0D566F-29D1-AC55-CBA8-24C4C85529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881" y="457200"/>
            <a:ext cx="10909640" cy="136861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400" dirty="0"/>
              <a:t>Four conductivities, with the same inclusion </a:t>
            </a:r>
            <a:br>
              <a:rPr lang="en-US" sz="4400" dirty="0"/>
            </a:br>
            <a:r>
              <a:rPr lang="en-US" sz="4400" dirty="0"/>
              <a:t>but located differently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278227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37D5F4-B550-3C1D-F022-74666446B1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grid with a square in it&#10;&#10;AI-generated content may be incorrect.">
            <a:extLst>
              <a:ext uri="{FF2B5EF4-FFF2-40B4-BE49-F238E27FC236}">
                <a16:creationId xmlns:a16="http://schemas.microsoft.com/office/drawing/2014/main" id="{1FBB30D9-DE0C-B80A-465C-14357D2CA8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7559" y="3118760"/>
            <a:ext cx="2832069" cy="2832069"/>
          </a:xfrm>
          <a:prstGeom prst="rect">
            <a:avLst/>
          </a:prstGeom>
        </p:spPr>
      </p:pic>
      <p:pic>
        <p:nvPicPr>
          <p:cNvPr id="14" name="Picture 13" descr="A grid with a square in the center&#10;&#10;AI-generated content may be incorrect.">
            <a:extLst>
              <a:ext uri="{FF2B5EF4-FFF2-40B4-BE49-F238E27FC236}">
                <a16:creationId xmlns:a16="http://schemas.microsoft.com/office/drawing/2014/main" id="{3BEE070C-6B39-F5D3-3830-A003ACBA4D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87187" y="3118760"/>
            <a:ext cx="2832069" cy="2832069"/>
          </a:xfrm>
          <a:prstGeom prst="rect">
            <a:avLst/>
          </a:prstGeom>
        </p:spPr>
      </p:pic>
      <p:pic>
        <p:nvPicPr>
          <p:cNvPr id="12" name="Picture 11" descr="A grid with a diamond in it&#10;&#10;AI-generated content may be incorrect.">
            <a:extLst>
              <a:ext uri="{FF2B5EF4-FFF2-40B4-BE49-F238E27FC236}">
                <a16:creationId xmlns:a16="http://schemas.microsoft.com/office/drawing/2014/main" id="{845EEE68-D3ED-17EF-0E10-B0E7B47B77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2373" y="3118760"/>
            <a:ext cx="2832069" cy="2832069"/>
          </a:xfrm>
          <a:prstGeom prst="rect">
            <a:avLst/>
          </a:prstGeom>
        </p:spPr>
      </p:pic>
      <p:pic>
        <p:nvPicPr>
          <p:cNvPr id="8" name="Picture 7" descr="A grid with a square in it&#10;&#10;AI-generated content may be incorrect.">
            <a:extLst>
              <a:ext uri="{FF2B5EF4-FFF2-40B4-BE49-F238E27FC236}">
                <a16:creationId xmlns:a16="http://schemas.microsoft.com/office/drawing/2014/main" id="{07385FA8-645A-30A5-9725-E64887B6958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2745" y="3118760"/>
            <a:ext cx="2832069" cy="2832069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2605E69F-B5C1-3E35-C3BB-AF4A7D5BD5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881" y="457200"/>
            <a:ext cx="10909640" cy="136861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We choose the inclusion to be more conductive than background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4E618EB-B9D4-1F54-E682-C1CCF1528010}"/>
              </a:ext>
            </a:extLst>
          </p:cNvPr>
          <p:cNvCxnSpPr>
            <a:cxnSpLocks/>
          </p:cNvCxnSpPr>
          <p:nvPr/>
        </p:nvCxnSpPr>
        <p:spPr>
          <a:xfrm flipV="1">
            <a:off x="4013642" y="2807004"/>
            <a:ext cx="3716228" cy="1658679"/>
          </a:xfrm>
          <a:prstGeom prst="line">
            <a:avLst/>
          </a:prstGeom>
          <a:ln w="7620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141AB4D-FCC1-8DEB-7881-A87A603148E7}"/>
              </a:ext>
            </a:extLst>
          </p:cNvPr>
          <p:cNvSpPr txBox="1"/>
          <p:nvPr/>
        </p:nvSpPr>
        <p:spPr>
          <a:xfrm>
            <a:off x="7647332" y="2038474"/>
            <a:ext cx="59503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sz="6000" dirty="0"/>
              <a:t>5</a:t>
            </a:r>
            <a:endParaRPr lang="en-FI" sz="3600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93FF1EA-819F-7CF3-B4D9-BDCCCAD9C53F}"/>
              </a:ext>
            </a:extLst>
          </p:cNvPr>
          <p:cNvCxnSpPr>
            <a:cxnSpLocks/>
            <a:endCxn id="7" idx="1"/>
          </p:cNvCxnSpPr>
          <p:nvPr/>
        </p:nvCxnSpPr>
        <p:spPr>
          <a:xfrm flipV="1">
            <a:off x="638881" y="2546306"/>
            <a:ext cx="7008451" cy="1919377"/>
          </a:xfrm>
          <a:prstGeom prst="line">
            <a:avLst/>
          </a:prstGeom>
          <a:ln w="7620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8A9F9B6-5F29-1584-C9D4-0AE6531B30DE}"/>
              </a:ext>
            </a:extLst>
          </p:cNvPr>
          <p:cNvCxnSpPr>
            <a:cxnSpLocks/>
          </p:cNvCxnSpPr>
          <p:nvPr/>
        </p:nvCxnSpPr>
        <p:spPr>
          <a:xfrm flipV="1">
            <a:off x="7242701" y="2913329"/>
            <a:ext cx="653999" cy="1606344"/>
          </a:xfrm>
          <a:prstGeom prst="line">
            <a:avLst/>
          </a:prstGeom>
          <a:ln w="7620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44CBE7E-C3C9-77F2-41D1-E6D3A1BC8C86}"/>
              </a:ext>
            </a:extLst>
          </p:cNvPr>
          <p:cNvCxnSpPr>
            <a:cxnSpLocks/>
          </p:cNvCxnSpPr>
          <p:nvPr/>
        </p:nvCxnSpPr>
        <p:spPr>
          <a:xfrm flipH="1" flipV="1">
            <a:off x="8151146" y="2807004"/>
            <a:ext cx="2388277" cy="1658679"/>
          </a:xfrm>
          <a:prstGeom prst="line">
            <a:avLst/>
          </a:prstGeom>
          <a:ln w="76200"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28684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F2F6EF-2E14-3CB7-BA3C-238B06307F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CD6BF5-1D95-DBF8-CF55-87D43D0FE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FI" dirty="0"/>
              <a:t>Current-to-voltage measurement, PDE-style</a:t>
            </a:r>
          </a:p>
        </p:txBody>
      </p:sp>
      <p:pic>
        <p:nvPicPr>
          <p:cNvPr id="7" name="Content Placeholder 6" descr="A math equations on a white background&#10;&#10;AI-generated content may be incorrect.">
            <a:extLst>
              <a:ext uri="{FF2B5EF4-FFF2-40B4-BE49-F238E27FC236}">
                <a16:creationId xmlns:a16="http://schemas.microsoft.com/office/drawing/2014/main" id="{B6733406-B1DE-B590-F625-9FCC0FD5C0B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2471" y="1497379"/>
            <a:ext cx="8614267" cy="5046228"/>
          </a:xfrm>
        </p:spPr>
      </p:pic>
    </p:spTree>
    <p:extLst>
      <p:ext uri="{BB962C8B-B14F-4D97-AF65-F5344CB8AC3E}">
        <p14:creationId xmlns:p14="http://schemas.microsoft.com/office/powerpoint/2010/main" val="303187976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32EB67-3B15-7C3C-8267-80E6A57C17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C67F76-402A-B3F9-9750-F4C824A576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881" y="457200"/>
            <a:ext cx="10909640" cy="136861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Here are the voltage matrices </a:t>
            </a:r>
            <a:br>
              <a:rPr lang="en-US" dirty="0"/>
            </a:br>
            <a:r>
              <a:rPr lang="en-US" dirty="0"/>
              <a:t>resulting from trig currents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35B6584-9B8A-C7B0-B3B9-F8FFFB44FB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166" y="3195079"/>
            <a:ext cx="2654042" cy="2654042"/>
          </a:xfrm>
          <a:prstGeom prst="rect">
            <a:avLst/>
          </a:prstGeom>
        </p:spPr>
      </p:pic>
      <p:pic>
        <p:nvPicPr>
          <p:cNvPr id="8" name="Picture 7" descr="A colorful squares with a blue and yellow center&#10;&#10;AI-generated content may be incorrect.">
            <a:extLst>
              <a:ext uri="{FF2B5EF4-FFF2-40B4-BE49-F238E27FC236}">
                <a16:creationId xmlns:a16="http://schemas.microsoft.com/office/drawing/2014/main" id="{35FB0570-1FCD-7308-7A15-4C73F73201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4374" y="3195078"/>
            <a:ext cx="2654043" cy="2654043"/>
          </a:xfrm>
          <a:prstGeom prst="rect">
            <a:avLst/>
          </a:prstGeom>
        </p:spPr>
      </p:pic>
      <p:pic>
        <p:nvPicPr>
          <p:cNvPr id="9" name="Picture 8" descr="A colorful squares with a blue and yellow center&#10;&#10;AI-generated content may be incorrect.">
            <a:extLst>
              <a:ext uri="{FF2B5EF4-FFF2-40B4-BE49-F238E27FC236}">
                <a16:creationId xmlns:a16="http://schemas.microsoft.com/office/drawing/2014/main" id="{D89F8E51-A7F2-C23B-81D7-96C0EEEB33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3583" y="3195078"/>
            <a:ext cx="2654043" cy="2654043"/>
          </a:xfrm>
          <a:prstGeom prst="rect">
            <a:avLst/>
          </a:prstGeom>
        </p:spPr>
      </p:pic>
      <p:pic>
        <p:nvPicPr>
          <p:cNvPr id="10" name="Picture 9" descr="A colorful squares with a blue and yellow center&#10;&#10;AI-generated content may be incorrect.">
            <a:extLst>
              <a:ext uri="{FF2B5EF4-FFF2-40B4-BE49-F238E27FC236}">
                <a16:creationId xmlns:a16="http://schemas.microsoft.com/office/drawing/2014/main" id="{E3D57714-3B87-F6F6-FF2A-55219982BC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22792" y="3195078"/>
            <a:ext cx="2654043" cy="2654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04710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52E1CF-F830-70EF-7EB7-5ABE4D0EE0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98C7A9-7363-F0A2-EF14-E632810B08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881" y="457200"/>
            <a:ext cx="10909640" cy="136861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Here are the voltage matrices </a:t>
            </a:r>
            <a:br>
              <a:rPr lang="en-US" dirty="0"/>
            </a:br>
            <a:r>
              <a:rPr lang="en-US" dirty="0"/>
              <a:t>resulting from trig currents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FA9E4AC-E7DA-97C2-9D46-1C4773772F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166" y="3195079"/>
            <a:ext cx="2654042" cy="2654042"/>
          </a:xfrm>
          <a:prstGeom prst="rect">
            <a:avLst/>
          </a:prstGeom>
        </p:spPr>
      </p:pic>
      <p:pic>
        <p:nvPicPr>
          <p:cNvPr id="8" name="Picture 7" descr="A colorful squares with a blue and yellow center&#10;&#10;AI-generated content may be incorrect.">
            <a:extLst>
              <a:ext uri="{FF2B5EF4-FFF2-40B4-BE49-F238E27FC236}">
                <a16:creationId xmlns:a16="http://schemas.microsoft.com/office/drawing/2014/main" id="{F1F8846A-184B-A058-2EF8-9F54162775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4374" y="3195078"/>
            <a:ext cx="2654043" cy="2654043"/>
          </a:xfrm>
          <a:prstGeom prst="rect">
            <a:avLst/>
          </a:prstGeom>
        </p:spPr>
      </p:pic>
      <p:pic>
        <p:nvPicPr>
          <p:cNvPr id="9" name="Picture 8" descr="A colorful squares with a blue and yellow center&#10;&#10;AI-generated content may be incorrect.">
            <a:extLst>
              <a:ext uri="{FF2B5EF4-FFF2-40B4-BE49-F238E27FC236}">
                <a16:creationId xmlns:a16="http://schemas.microsoft.com/office/drawing/2014/main" id="{A3703060-1347-2762-8F34-346DAE4BA1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3583" y="3195078"/>
            <a:ext cx="2654043" cy="2654043"/>
          </a:xfrm>
          <a:prstGeom prst="rect">
            <a:avLst/>
          </a:prstGeom>
        </p:spPr>
      </p:pic>
      <p:pic>
        <p:nvPicPr>
          <p:cNvPr id="10" name="Picture 9" descr="A colorful squares with a blue and yellow center&#10;&#10;AI-generated content may be incorrect.">
            <a:extLst>
              <a:ext uri="{FF2B5EF4-FFF2-40B4-BE49-F238E27FC236}">
                <a16:creationId xmlns:a16="http://schemas.microsoft.com/office/drawing/2014/main" id="{86D16696-4C17-83FC-3CD6-BEA3634BAB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22792" y="3195078"/>
            <a:ext cx="2654043" cy="2654043"/>
          </a:xfrm>
          <a:prstGeom prst="rect">
            <a:avLst/>
          </a:prstGeom>
        </p:spPr>
      </p:pic>
      <p:pic>
        <p:nvPicPr>
          <p:cNvPr id="11" name="Picture 10" descr="A colorful squares with a white background&#10;&#10;AI-generated content may be incorrect.">
            <a:extLst>
              <a:ext uri="{FF2B5EF4-FFF2-40B4-BE49-F238E27FC236}">
                <a16:creationId xmlns:a16="http://schemas.microsoft.com/office/drawing/2014/main" id="{B6B63CB5-A1F7-6AFE-B552-7B8B3C74485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22791" y="331158"/>
            <a:ext cx="2654043" cy="265404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C15E00B-639B-9720-0BDA-B977D17FD6EE}"/>
              </a:ext>
            </a:extLst>
          </p:cNvPr>
          <p:cNvSpPr txBox="1"/>
          <p:nvPr/>
        </p:nvSpPr>
        <p:spPr>
          <a:xfrm>
            <a:off x="5938417" y="1935126"/>
            <a:ext cx="2638223" cy="64633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en-FI" b="1" dirty="0">
                <a:solidFill>
                  <a:srgbClr val="C00000"/>
                </a:solidFill>
              </a:rPr>
              <a:t>Voltage matrix of </a:t>
            </a:r>
            <a:br>
              <a:rPr lang="en-FI" b="1" dirty="0">
                <a:solidFill>
                  <a:srgbClr val="C00000"/>
                </a:solidFill>
              </a:rPr>
            </a:br>
            <a:r>
              <a:rPr lang="en-FI" b="1" dirty="0">
                <a:solidFill>
                  <a:srgbClr val="C00000"/>
                </a:solidFill>
              </a:rPr>
              <a:t>constant conductivity 1</a:t>
            </a:r>
          </a:p>
        </p:txBody>
      </p:sp>
      <p:sp>
        <p:nvSpPr>
          <p:cNvPr id="4" name="Right Arrow 3">
            <a:extLst>
              <a:ext uri="{FF2B5EF4-FFF2-40B4-BE49-F238E27FC236}">
                <a16:creationId xmlns:a16="http://schemas.microsoft.com/office/drawing/2014/main" id="{1A9DE542-A1A0-3592-50D5-4D8E5C5C2DFD}"/>
              </a:ext>
            </a:extLst>
          </p:cNvPr>
          <p:cNvSpPr/>
          <p:nvPr/>
        </p:nvSpPr>
        <p:spPr>
          <a:xfrm>
            <a:off x="8644270" y="1935126"/>
            <a:ext cx="578521" cy="504309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FI"/>
          </a:p>
        </p:txBody>
      </p:sp>
    </p:spTree>
    <p:extLst>
      <p:ext uri="{BB962C8B-B14F-4D97-AF65-F5344CB8AC3E}">
        <p14:creationId xmlns:p14="http://schemas.microsoft.com/office/powerpoint/2010/main" val="209997108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15107E-83DE-1696-064A-16FFA082A3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and yellow squares&#10;&#10;AI-generated content may be incorrect.">
            <a:extLst>
              <a:ext uri="{FF2B5EF4-FFF2-40B4-BE49-F238E27FC236}">
                <a16:creationId xmlns:a16="http://schemas.microsoft.com/office/drawing/2014/main" id="{AE847F46-5730-CCFB-859D-FC6FC55F5E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166" y="3195078"/>
            <a:ext cx="2654043" cy="2654043"/>
          </a:xfrm>
          <a:prstGeom prst="rect">
            <a:avLst/>
          </a:prstGeom>
        </p:spPr>
      </p:pic>
      <p:pic>
        <p:nvPicPr>
          <p:cNvPr id="7" name="Picture 6" descr="A blue square with yellow and green lines&#10;&#10;AI-generated content may be incorrect.">
            <a:extLst>
              <a:ext uri="{FF2B5EF4-FFF2-40B4-BE49-F238E27FC236}">
                <a16:creationId xmlns:a16="http://schemas.microsoft.com/office/drawing/2014/main" id="{2A0B4D4F-87CD-FB62-47C1-6DE1C81707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4375" y="3195078"/>
            <a:ext cx="2654043" cy="2654043"/>
          </a:xfrm>
          <a:prstGeom prst="rect">
            <a:avLst/>
          </a:prstGeom>
        </p:spPr>
      </p:pic>
      <p:pic>
        <p:nvPicPr>
          <p:cNvPr id="12" name="Picture 11" descr="A blue square with a white background&#10;&#10;AI-generated content may be incorrect.">
            <a:extLst>
              <a:ext uri="{FF2B5EF4-FFF2-40B4-BE49-F238E27FC236}">
                <a16:creationId xmlns:a16="http://schemas.microsoft.com/office/drawing/2014/main" id="{437B8560-8C0C-9572-756C-C4470FA2D1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3584" y="3195078"/>
            <a:ext cx="2654043" cy="2654043"/>
          </a:xfrm>
          <a:prstGeom prst="rect">
            <a:avLst/>
          </a:prstGeom>
        </p:spPr>
      </p:pic>
      <p:pic>
        <p:nvPicPr>
          <p:cNvPr id="14" name="Picture 13" descr="A blue square with a white background&#10;&#10;AI-generated content may be incorrect.">
            <a:extLst>
              <a:ext uri="{FF2B5EF4-FFF2-40B4-BE49-F238E27FC236}">
                <a16:creationId xmlns:a16="http://schemas.microsoft.com/office/drawing/2014/main" id="{927A4C60-1CFF-3D1C-36F1-010008B899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22793" y="3195079"/>
            <a:ext cx="2654042" cy="2654042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CA0CE3AB-DF75-F374-17E4-13C54BA77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881" y="457200"/>
            <a:ext cx="10909640" cy="136861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Subtracting the </a:t>
            </a:r>
            <a:r>
              <a:rPr lang="en-US" dirty="0" err="1"/>
              <a:t>cond</a:t>
            </a:r>
            <a:r>
              <a:rPr lang="en-US" dirty="0"/>
              <a:t>=1 voltage matrix from the measurements reveals effect of the inclusion</a:t>
            </a:r>
          </a:p>
        </p:txBody>
      </p:sp>
      <p:pic>
        <p:nvPicPr>
          <p:cNvPr id="19" name="Picture 18" descr="A grid with a square in it&#10;&#10;AI-generated content may be incorrect.">
            <a:extLst>
              <a:ext uri="{FF2B5EF4-FFF2-40B4-BE49-F238E27FC236}">
                <a16:creationId xmlns:a16="http://schemas.microsoft.com/office/drawing/2014/main" id="{99B97705-B3A7-C4E4-2A98-1625AD3A514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36172" y="1964969"/>
            <a:ext cx="1090954" cy="1090954"/>
          </a:xfrm>
          <a:prstGeom prst="rect">
            <a:avLst/>
          </a:prstGeom>
        </p:spPr>
      </p:pic>
      <p:pic>
        <p:nvPicPr>
          <p:cNvPr id="20" name="Picture 19" descr="A grid with a square in the center&#10;&#10;AI-generated content may be incorrect.">
            <a:extLst>
              <a:ext uri="{FF2B5EF4-FFF2-40B4-BE49-F238E27FC236}">
                <a16:creationId xmlns:a16="http://schemas.microsoft.com/office/drawing/2014/main" id="{6BD17D1F-6901-1C08-CE0A-1573B1B05F3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45800" y="1964969"/>
            <a:ext cx="1090954" cy="1090954"/>
          </a:xfrm>
          <a:prstGeom prst="rect">
            <a:avLst/>
          </a:prstGeom>
        </p:spPr>
      </p:pic>
      <p:pic>
        <p:nvPicPr>
          <p:cNvPr id="21" name="Picture 20" descr="A grid with a diamond in it&#10;&#10;AI-generated content may be incorrect.">
            <a:extLst>
              <a:ext uri="{FF2B5EF4-FFF2-40B4-BE49-F238E27FC236}">
                <a16:creationId xmlns:a16="http://schemas.microsoft.com/office/drawing/2014/main" id="{B952D402-1739-9471-E331-B56562420A5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40986" y="1964969"/>
            <a:ext cx="1090954" cy="1090954"/>
          </a:xfrm>
          <a:prstGeom prst="rect">
            <a:avLst/>
          </a:prstGeom>
        </p:spPr>
      </p:pic>
      <p:pic>
        <p:nvPicPr>
          <p:cNvPr id="22" name="Picture 21" descr="A grid with a square in it&#10;&#10;AI-generated content may be incorrect.">
            <a:extLst>
              <a:ext uri="{FF2B5EF4-FFF2-40B4-BE49-F238E27FC236}">
                <a16:creationId xmlns:a16="http://schemas.microsoft.com/office/drawing/2014/main" id="{36B68AAD-E87B-5C47-B54F-D2E29D51125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31358" y="1964969"/>
            <a:ext cx="1090954" cy="1090954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CB65C423-173F-600F-0444-FBDB366E92C7}"/>
              </a:ext>
            </a:extLst>
          </p:cNvPr>
          <p:cNvSpPr txBox="1"/>
          <p:nvPr/>
        </p:nvSpPr>
        <p:spPr>
          <a:xfrm>
            <a:off x="392665" y="5849121"/>
            <a:ext cx="1148416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FI" dirty="0"/>
              <a:t>The deeper the inclusion is located, the less effect it has on EIT data. For the theoretical foundation of this fact, see</a:t>
            </a:r>
          </a:p>
          <a:p>
            <a:r>
              <a:rPr lang="en-GB" dirty="0"/>
              <a:t>David Isaacson, "Distinguishability of Conductivities by Electric Current Computed Tomography," </a:t>
            </a:r>
            <a:br>
              <a:rPr lang="en-GB" dirty="0"/>
            </a:br>
            <a:r>
              <a:rPr lang="en-GB" dirty="0"/>
              <a:t>in IEEE Transactions on Medical Imaging, vol. 5, no. 2, pp. 91-95, June 1986, </a:t>
            </a:r>
            <a:r>
              <a:rPr lang="en-GB" dirty="0" err="1">
                <a:hlinkClick r:id="rId10"/>
              </a:rPr>
              <a:t>doi</a:t>
            </a:r>
            <a:r>
              <a:rPr lang="en-GB" dirty="0">
                <a:hlinkClick r:id="rId10"/>
              </a:rPr>
              <a:t>: 10.1109/TMI.1986.4307752</a:t>
            </a:r>
            <a:r>
              <a:rPr lang="en-GB" dirty="0"/>
              <a:t>.</a:t>
            </a:r>
            <a:br>
              <a:rPr lang="en-FI" dirty="0"/>
            </a:br>
            <a:endParaRPr lang="en-FI" dirty="0"/>
          </a:p>
        </p:txBody>
      </p:sp>
    </p:spTree>
    <p:extLst>
      <p:ext uri="{BB962C8B-B14F-4D97-AF65-F5344CB8AC3E}">
        <p14:creationId xmlns:p14="http://schemas.microsoft.com/office/powerpoint/2010/main" val="155584820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DEDC78-2B4F-A09D-5F5E-4CFD886544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FI" dirty="0"/>
              <a:t>Further points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621E1F-B16B-9689-2E29-C3AE098626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94884"/>
            <a:ext cx="10515600" cy="5092995"/>
          </a:xfrm>
        </p:spPr>
        <p:txBody>
          <a:bodyPr>
            <a:normAutofit fontScale="92500" lnSpcReduction="10000"/>
          </a:bodyPr>
          <a:lstStyle/>
          <a:p>
            <a:r>
              <a:rPr lang="en-FI" dirty="0"/>
              <a:t>Does adding electrodes give arbitrarily accurate reconstructions? No, since the accuracy of each electrode should improve as well.</a:t>
            </a:r>
          </a:p>
          <a:p>
            <a:r>
              <a:rPr lang="en-FI" dirty="0"/>
              <a:t>Optimal current patterns in the “distinguishability” sense of David Isaacson</a:t>
            </a:r>
          </a:p>
          <a:p>
            <a:r>
              <a:rPr lang="en-FI" dirty="0"/>
              <a:t>2D versus 3D: what happens “off the plane”?</a:t>
            </a:r>
          </a:p>
          <a:p>
            <a:r>
              <a:rPr lang="en-FI" dirty="0"/>
              <a:t>Complex impedance (alternating current)</a:t>
            </a:r>
          </a:p>
          <a:p>
            <a:r>
              <a:rPr lang="en-FI" dirty="0"/>
              <a:t>Electrode models (gap, shunt, complete)</a:t>
            </a:r>
          </a:p>
          <a:p>
            <a:r>
              <a:rPr lang="en-FI" dirty="0"/>
              <a:t>Boundary shape may be irregular or even unknown</a:t>
            </a:r>
          </a:p>
          <a:p>
            <a:r>
              <a:rPr lang="en-FI" dirty="0"/>
              <a:t>How about reconstructions? What is the most basic method? Linearization, Calderón’s method, back-propagation (Barber-Brown)</a:t>
            </a:r>
          </a:p>
          <a:p>
            <a:r>
              <a:rPr lang="en-FI" dirty="0"/>
              <a:t>Let’s collect the fundamental papers in one place</a:t>
            </a:r>
          </a:p>
          <a:p>
            <a:r>
              <a:rPr lang="en-FI" dirty="0"/>
              <a:t>At some point: Wikipedia update</a:t>
            </a:r>
          </a:p>
        </p:txBody>
      </p:sp>
    </p:spTree>
    <p:extLst>
      <p:ext uri="{BB962C8B-B14F-4D97-AF65-F5344CB8AC3E}">
        <p14:creationId xmlns:p14="http://schemas.microsoft.com/office/powerpoint/2010/main" val="107714385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9E6A22-6A45-75A3-7DE4-33235790D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A6E4D1-E310-0F01-8B2A-0980C7CE72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FI"/>
          </a:p>
        </p:txBody>
      </p:sp>
    </p:spTree>
    <p:extLst>
      <p:ext uri="{BB962C8B-B14F-4D97-AF65-F5344CB8AC3E}">
        <p14:creationId xmlns:p14="http://schemas.microsoft.com/office/powerpoint/2010/main" val="372397839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5FE0BD-6E35-12E6-C448-26942A7EF1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FI" dirty="0"/>
              <a:t>The following stuff is draft material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E45A69-4C31-5E8B-C6D7-5248F53314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FI"/>
          </a:p>
        </p:txBody>
      </p:sp>
    </p:spTree>
    <p:extLst>
      <p:ext uri="{BB962C8B-B14F-4D97-AF65-F5344CB8AC3E}">
        <p14:creationId xmlns:p14="http://schemas.microsoft.com/office/powerpoint/2010/main" val="22349258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A268E1C-0478-57B2-DBEB-FDF4DC32F535}"/>
              </a:ext>
            </a:extLst>
          </p:cNvPr>
          <p:cNvSpPr/>
          <p:nvPr/>
        </p:nvSpPr>
        <p:spPr>
          <a:xfrm>
            <a:off x="2386361" y="1471960"/>
            <a:ext cx="1092819" cy="1092819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FI" sz="70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3676358-8EC7-404E-69D4-7A95A4E21A93}"/>
              </a:ext>
            </a:extLst>
          </p:cNvPr>
          <p:cNvSpPr/>
          <p:nvPr/>
        </p:nvSpPr>
        <p:spPr>
          <a:xfrm>
            <a:off x="3479180" y="1471960"/>
            <a:ext cx="1092819" cy="1092819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FI" sz="7000" dirty="0">
                <a:solidFill>
                  <a:schemeClr val="tx1"/>
                </a:solidFill>
              </a:rPr>
              <a:t>2</a:t>
            </a:r>
            <a:endParaRPr lang="en-FI" sz="7000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6620E22-E004-0128-6E74-3F9E3B37290A}"/>
              </a:ext>
            </a:extLst>
          </p:cNvPr>
          <p:cNvSpPr/>
          <p:nvPr/>
        </p:nvSpPr>
        <p:spPr>
          <a:xfrm>
            <a:off x="4571999" y="1471960"/>
            <a:ext cx="1092819" cy="1092819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FI" sz="7000" dirty="0">
                <a:solidFill>
                  <a:schemeClr val="tx1"/>
                </a:solidFill>
              </a:rPr>
              <a:t>2</a:t>
            </a:r>
            <a:endParaRPr lang="en-FI" sz="70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89DE0D9-FB70-4DC9-A164-788AD1C7B092}"/>
              </a:ext>
            </a:extLst>
          </p:cNvPr>
          <p:cNvSpPr/>
          <p:nvPr/>
        </p:nvSpPr>
        <p:spPr>
          <a:xfrm>
            <a:off x="2386360" y="2564779"/>
            <a:ext cx="1092819" cy="1092819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FI" sz="7000" dirty="0">
                <a:solidFill>
                  <a:schemeClr val="tx1"/>
                </a:solidFill>
              </a:rPr>
              <a:t>2</a:t>
            </a:r>
            <a:endParaRPr lang="en-FI" sz="70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4043BCE-CAB0-3915-6B8A-3B7BF034C273}"/>
              </a:ext>
            </a:extLst>
          </p:cNvPr>
          <p:cNvSpPr/>
          <p:nvPr/>
        </p:nvSpPr>
        <p:spPr>
          <a:xfrm>
            <a:off x="3479179" y="2564779"/>
            <a:ext cx="1092819" cy="1092819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FI" sz="7000" dirty="0">
                <a:solidFill>
                  <a:schemeClr val="tx1"/>
                </a:solidFill>
              </a:rPr>
              <a:t>2</a:t>
            </a:r>
            <a:endParaRPr lang="en-FI" sz="700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50BCB7C-74D0-670F-AF1D-5692A70B50AC}"/>
              </a:ext>
            </a:extLst>
          </p:cNvPr>
          <p:cNvSpPr/>
          <p:nvPr/>
        </p:nvSpPr>
        <p:spPr>
          <a:xfrm>
            <a:off x="4571998" y="2564779"/>
            <a:ext cx="1092819" cy="1092819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FI" sz="7000" dirty="0">
                <a:solidFill>
                  <a:schemeClr val="tx1"/>
                </a:solidFill>
              </a:rPr>
              <a:t>2</a:t>
            </a:r>
            <a:endParaRPr lang="en-FI" sz="700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174BB39-B123-DC9D-5D98-1FB265B6AE5C}"/>
              </a:ext>
            </a:extLst>
          </p:cNvPr>
          <p:cNvSpPr/>
          <p:nvPr/>
        </p:nvSpPr>
        <p:spPr>
          <a:xfrm>
            <a:off x="2386360" y="3657598"/>
            <a:ext cx="1092819" cy="1092819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FI" sz="7000" dirty="0">
                <a:solidFill>
                  <a:schemeClr val="tx1"/>
                </a:solidFill>
              </a:rPr>
              <a:t>2</a:t>
            </a:r>
            <a:endParaRPr lang="en-FI" sz="700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D12B22D-6720-6307-307F-896A62C0FB3B}"/>
              </a:ext>
            </a:extLst>
          </p:cNvPr>
          <p:cNvSpPr/>
          <p:nvPr/>
        </p:nvSpPr>
        <p:spPr>
          <a:xfrm>
            <a:off x="3479179" y="3657598"/>
            <a:ext cx="1092819" cy="1092819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FI" sz="7000" dirty="0">
                <a:solidFill>
                  <a:schemeClr val="tx1"/>
                </a:solidFill>
              </a:rPr>
              <a:t>2</a:t>
            </a:r>
            <a:endParaRPr lang="en-FI" sz="7000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B15AD46-880F-6F76-B7D9-0909E4168EC7}"/>
              </a:ext>
            </a:extLst>
          </p:cNvPr>
          <p:cNvSpPr/>
          <p:nvPr/>
        </p:nvSpPr>
        <p:spPr>
          <a:xfrm>
            <a:off x="4571998" y="3657598"/>
            <a:ext cx="1092819" cy="1092819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FI" sz="7000" dirty="0">
                <a:solidFill>
                  <a:schemeClr val="tx1"/>
                </a:solidFill>
              </a:rPr>
              <a:t>2</a:t>
            </a:r>
            <a:endParaRPr lang="en-FI" sz="7000" dirty="0"/>
          </a:p>
        </p:txBody>
      </p:sp>
    </p:spTree>
    <p:extLst>
      <p:ext uri="{BB962C8B-B14F-4D97-AF65-F5344CB8AC3E}">
        <p14:creationId xmlns:p14="http://schemas.microsoft.com/office/powerpoint/2010/main" val="321061864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C354E8-4CD8-FD34-976D-77D4FB2802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D68E79B7-08DD-FB51-E897-C73192FB28C5}"/>
              </a:ext>
            </a:extLst>
          </p:cNvPr>
          <p:cNvGrpSpPr/>
          <p:nvPr/>
        </p:nvGrpSpPr>
        <p:grpSpPr>
          <a:xfrm>
            <a:off x="2386360" y="1471960"/>
            <a:ext cx="3278458" cy="3278457"/>
            <a:chOff x="2386360" y="1471960"/>
            <a:chExt cx="3278458" cy="3278457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47FD25CB-A095-3AFE-180F-1B78CBE57BBF}"/>
                </a:ext>
              </a:extLst>
            </p:cNvPr>
            <p:cNvSpPr/>
            <p:nvPr/>
          </p:nvSpPr>
          <p:spPr>
            <a:xfrm>
              <a:off x="2386361" y="1471960"/>
              <a:ext cx="1092819" cy="1092819"/>
            </a:xfrm>
            <a:prstGeom prst="rect">
              <a:avLst/>
            </a:prstGeom>
            <a:noFill/>
            <a:ln w="571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FI" sz="7000" dirty="0">
                <a:solidFill>
                  <a:schemeClr val="tx1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94D8A5D-9909-4E1B-BE15-32902DD53639}"/>
                </a:ext>
              </a:extLst>
            </p:cNvPr>
            <p:cNvSpPr/>
            <p:nvPr/>
          </p:nvSpPr>
          <p:spPr>
            <a:xfrm>
              <a:off x="3479180" y="1471960"/>
              <a:ext cx="1092819" cy="1092819"/>
            </a:xfrm>
            <a:prstGeom prst="rect">
              <a:avLst/>
            </a:prstGeom>
            <a:noFill/>
            <a:ln w="571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FI" sz="7000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749DF9C-0B5D-08DB-970E-8BC5ED8EEBAA}"/>
                </a:ext>
              </a:extLst>
            </p:cNvPr>
            <p:cNvSpPr/>
            <p:nvPr/>
          </p:nvSpPr>
          <p:spPr>
            <a:xfrm>
              <a:off x="4571999" y="1471960"/>
              <a:ext cx="1092819" cy="1092819"/>
            </a:xfrm>
            <a:prstGeom prst="rect">
              <a:avLst/>
            </a:prstGeom>
            <a:noFill/>
            <a:ln w="571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FI" sz="7000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3D777A8-BAB2-2934-D8C3-B93877779F2E}"/>
                </a:ext>
              </a:extLst>
            </p:cNvPr>
            <p:cNvSpPr/>
            <p:nvPr/>
          </p:nvSpPr>
          <p:spPr>
            <a:xfrm>
              <a:off x="2386360" y="2564779"/>
              <a:ext cx="1092819" cy="1092819"/>
            </a:xfrm>
            <a:prstGeom prst="rect">
              <a:avLst/>
            </a:prstGeom>
            <a:noFill/>
            <a:ln w="571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FI" sz="7000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4D26178-6F82-2743-7DD5-589F8CADDEAA}"/>
                </a:ext>
              </a:extLst>
            </p:cNvPr>
            <p:cNvSpPr/>
            <p:nvPr/>
          </p:nvSpPr>
          <p:spPr>
            <a:xfrm>
              <a:off x="3479179" y="2564779"/>
              <a:ext cx="1092819" cy="1092819"/>
            </a:xfrm>
            <a:prstGeom prst="rect">
              <a:avLst/>
            </a:prstGeom>
            <a:noFill/>
            <a:ln w="571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FI" sz="7000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FB8DB80-6EDA-8339-BBD9-39D99BCE4509}"/>
                </a:ext>
              </a:extLst>
            </p:cNvPr>
            <p:cNvSpPr/>
            <p:nvPr/>
          </p:nvSpPr>
          <p:spPr>
            <a:xfrm>
              <a:off x="4571998" y="2564779"/>
              <a:ext cx="1092819" cy="1092819"/>
            </a:xfrm>
            <a:prstGeom prst="rect">
              <a:avLst/>
            </a:prstGeom>
            <a:noFill/>
            <a:ln w="571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FI" sz="7000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56B6625-DF91-F8DF-9E69-E826249C654E}"/>
                </a:ext>
              </a:extLst>
            </p:cNvPr>
            <p:cNvSpPr/>
            <p:nvPr/>
          </p:nvSpPr>
          <p:spPr>
            <a:xfrm>
              <a:off x="2386360" y="3657598"/>
              <a:ext cx="1092819" cy="1092819"/>
            </a:xfrm>
            <a:prstGeom prst="rect">
              <a:avLst/>
            </a:prstGeom>
            <a:noFill/>
            <a:ln w="571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FI" sz="7000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8A956BB9-3F24-13E6-02C2-A7241D087D3F}"/>
                </a:ext>
              </a:extLst>
            </p:cNvPr>
            <p:cNvSpPr/>
            <p:nvPr/>
          </p:nvSpPr>
          <p:spPr>
            <a:xfrm>
              <a:off x="3479179" y="3657598"/>
              <a:ext cx="1092819" cy="1092819"/>
            </a:xfrm>
            <a:prstGeom prst="rect">
              <a:avLst/>
            </a:prstGeom>
            <a:noFill/>
            <a:ln w="571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FI" sz="7000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1FDCE6C-2320-D2B3-8B14-07697E8378EF}"/>
                </a:ext>
              </a:extLst>
            </p:cNvPr>
            <p:cNvSpPr/>
            <p:nvPr/>
          </p:nvSpPr>
          <p:spPr>
            <a:xfrm>
              <a:off x="4571998" y="3657598"/>
              <a:ext cx="1092819" cy="1092819"/>
            </a:xfrm>
            <a:prstGeom prst="rect">
              <a:avLst/>
            </a:prstGeom>
            <a:noFill/>
            <a:ln w="571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FI" sz="7000" dirty="0"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141FA0E0-3314-AC19-8A42-075D3622D583}"/>
              </a:ext>
            </a:extLst>
          </p:cNvPr>
          <p:cNvSpPr txBox="1"/>
          <p:nvPr/>
        </p:nvSpPr>
        <p:spPr>
          <a:xfrm>
            <a:off x="3249789" y="1694987"/>
            <a:ext cx="458780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FI" sz="4000" dirty="0"/>
              <a:t>2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F171F1-EAB6-B641-39BF-60E645DF4335}"/>
              </a:ext>
            </a:extLst>
          </p:cNvPr>
          <p:cNvSpPr txBox="1"/>
          <p:nvPr/>
        </p:nvSpPr>
        <p:spPr>
          <a:xfrm>
            <a:off x="4342607" y="1694987"/>
            <a:ext cx="458780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FI" sz="4000" dirty="0"/>
              <a:t>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A6D55B7-ACA3-B254-571E-55445AC8E8E4}"/>
              </a:ext>
            </a:extLst>
          </p:cNvPr>
          <p:cNvSpPr txBox="1"/>
          <p:nvPr/>
        </p:nvSpPr>
        <p:spPr>
          <a:xfrm>
            <a:off x="4342607" y="2772525"/>
            <a:ext cx="458780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FI" sz="4000" dirty="0"/>
              <a:t>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2DD331-5107-240B-0914-4C8FC9976C71}"/>
              </a:ext>
            </a:extLst>
          </p:cNvPr>
          <p:cNvSpPr txBox="1"/>
          <p:nvPr/>
        </p:nvSpPr>
        <p:spPr>
          <a:xfrm>
            <a:off x="4342607" y="3850064"/>
            <a:ext cx="458780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FI" sz="4000" dirty="0"/>
              <a:t>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CF040D1-7FDA-60EA-55B7-7E5424A386E5}"/>
              </a:ext>
            </a:extLst>
          </p:cNvPr>
          <p:cNvSpPr txBox="1"/>
          <p:nvPr/>
        </p:nvSpPr>
        <p:spPr>
          <a:xfrm>
            <a:off x="3249789" y="3850064"/>
            <a:ext cx="458780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FI" sz="4000" dirty="0"/>
              <a:t>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994FD7B-5E50-BE51-F6C3-23ADFC6706ED}"/>
              </a:ext>
            </a:extLst>
          </p:cNvPr>
          <p:cNvSpPr txBox="1"/>
          <p:nvPr/>
        </p:nvSpPr>
        <p:spPr>
          <a:xfrm>
            <a:off x="3249789" y="2772525"/>
            <a:ext cx="458780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FI" sz="4000" dirty="0"/>
              <a:t>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92456D2-8838-8DA9-7D78-80655626BE0C}"/>
              </a:ext>
            </a:extLst>
          </p:cNvPr>
          <p:cNvSpPr txBox="1"/>
          <p:nvPr/>
        </p:nvSpPr>
        <p:spPr>
          <a:xfrm>
            <a:off x="4873077" y="2236033"/>
            <a:ext cx="458780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FI" sz="4000" dirty="0"/>
              <a:t>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182CDFC-2BDC-C3DF-D400-17E8434CCB68}"/>
              </a:ext>
            </a:extLst>
          </p:cNvPr>
          <p:cNvSpPr txBox="1"/>
          <p:nvPr/>
        </p:nvSpPr>
        <p:spPr>
          <a:xfrm>
            <a:off x="2741621" y="2236033"/>
            <a:ext cx="458780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FI" sz="4000" dirty="0"/>
              <a:t>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3DF4815-2ACD-5398-BA48-99C874B2ECFA}"/>
              </a:ext>
            </a:extLst>
          </p:cNvPr>
          <p:cNvSpPr txBox="1"/>
          <p:nvPr/>
        </p:nvSpPr>
        <p:spPr>
          <a:xfrm>
            <a:off x="3807349" y="2236033"/>
            <a:ext cx="458780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FI" sz="4000" dirty="0"/>
              <a:t>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E54DC1A-E5AE-15EC-CB93-53BDE2AE8AB5}"/>
              </a:ext>
            </a:extLst>
          </p:cNvPr>
          <p:cNvSpPr txBox="1"/>
          <p:nvPr/>
        </p:nvSpPr>
        <p:spPr>
          <a:xfrm>
            <a:off x="4873077" y="3328852"/>
            <a:ext cx="458780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FI" sz="4000" dirty="0"/>
              <a:t>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ED0470C-A283-C46C-6B69-B6FC3003CAB0}"/>
              </a:ext>
            </a:extLst>
          </p:cNvPr>
          <p:cNvSpPr txBox="1"/>
          <p:nvPr/>
        </p:nvSpPr>
        <p:spPr>
          <a:xfrm>
            <a:off x="2741621" y="3328852"/>
            <a:ext cx="458780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FI" sz="4000" dirty="0"/>
              <a:t>2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12B698A-0BD7-8B60-DD46-89407143121A}"/>
              </a:ext>
            </a:extLst>
          </p:cNvPr>
          <p:cNvSpPr txBox="1"/>
          <p:nvPr/>
        </p:nvSpPr>
        <p:spPr>
          <a:xfrm>
            <a:off x="3807349" y="3328852"/>
            <a:ext cx="458780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FI" sz="40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42874548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6F73D4-12C5-14E4-161E-D17EB3AD80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FI" dirty="0"/>
              <a:t>Termejä suomeksi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65C0CC-169B-3375-D80A-175E5A2F81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83035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FI" dirty="0"/>
              <a:t>Capacitance = kapasitanssi</a:t>
            </a:r>
            <a:br>
              <a:rPr lang="en-FI" dirty="0"/>
            </a:br>
            <a:r>
              <a:rPr lang="en-FI" dirty="0"/>
              <a:t>Conductivity = johtavuus</a:t>
            </a:r>
            <a:br>
              <a:rPr lang="en-FI" dirty="0"/>
            </a:br>
            <a:r>
              <a:rPr lang="en-FI" dirty="0"/>
              <a:t>Conductance = konduktanssi</a:t>
            </a:r>
            <a:br>
              <a:rPr lang="en-FI" dirty="0"/>
            </a:br>
            <a:r>
              <a:rPr lang="en-FI" dirty="0"/>
              <a:t>Current = virta</a:t>
            </a:r>
            <a:br>
              <a:rPr lang="en-FI" dirty="0"/>
            </a:br>
            <a:r>
              <a:rPr lang="en-FI" dirty="0"/>
              <a:t>Ground = maa</a:t>
            </a:r>
            <a:br>
              <a:rPr lang="en-FI" dirty="0"/>
            </a:br>
            <a:r>
              <a:rPr lang="en-FI" dirty="0"/>
              <a:t>Grounded = maadoitettu</a:t>
            </a:r>
            <a:br>
              <a:rPr lang="en-FI" dirty="0"/>
            </a:br>
            <a:r>
              <a:rPr lang="en-FI" dirty="0"/>
              <a:t>Impedance = impedanssi</a:t>
            </a:r>
            <a:br>
              <a:rPr lang="en-FI" dirty="0"/>
            </a:br>
            <a:r>
              <a:rPr lang="en-FI" dirty="0"/>
              <a:t>Inductance = induktanssi</a:t>
            </a:r>
            <a:br>
              <a:rPr lang="en-FI" dirty="0"/>
            </a:br>
            <a:r>
              <a:rPr lang="en-FI" dirty="0"/>
              <a:t>Resistivity = sähkönvastus</a:t>
            </a:r>
            <a:br>
              <a:rPr lang="en-FI" dirty="0"/>
            </a:br>
            <a:r>
              <a:rPr lang="en-FI" dirty="0"/>
              <a:t>Resistor = vastus</a:t>
            </a:r>
            <a:br>
              <a:rPr lang="en-FI" dirty="0"/>
            </a:br>
            <a:r>
              <a:rPr lang="en-FI" dirty="0"/>
              <a:t>Tomografia = viipalekuvaus*</a:t>
            </a:r>
            <a:br>
              <a:rPr lang="en-FI" dirty="0"/>
            </a:br>
            <a:r>
              <a:rPr lang="en-FI" dirty="0"/>
              <a:t>Voltage = jännite</a:t>
            </a:r>
          </a:p>
          <a:p>
            <a:pPr marL="0" indent="0">
              <a:buNone/>
            </a:pPr>
            <a:endParaRPr lang="en-FI" dirty="0"/>
          </a:p>
          <a:p>
            <a:pPr marL="0" indent="0">
              <a:buNone/>
            </a:pPr>
            <a:r>
              <a:rPr lang="en-FI" dirty="0"/>
              <a:t>*vaikka EIT:n tapauksessa ei kuvata viipaleita </a:t>
            </a:r>
          </a:p>
        </p:txBody>
      </p:sp>
    </p:spTree>
    <p:extLst>
      <p:ext uri="{BB962C8B-B14F-4D97-AF65-F5344CB8AC3E}">
        <p14:creationId xmlns:p14="http://schemas.microsoft.com/office/powerpoint/2010/main" val="19623868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217847-CCA8-DF02-EEEA-BE34A8ABDD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0AD2FD-5263-F5A2-5862-BD6FDFA3B4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FI" dirty="0"/>
              <a:t>First observation: EIT does not make sense </a:t>
            </a:r>
            <a:br>
              <a:rPr lang="en-FI" dirty="0"/>
            </a:br>
            <a:r>
              <a:rPr lang="en-FI" dirty="0"/>
              <a:t>in dimension one</a:t>
            </a:r>
          </a:p>
        </p:txBody>
      </p:sp>
    </p:spTree>
    <p:extLst>
      <p:ext uri="{BB962C8B-B14F-4D97-AF65-F5344CB8AC3E}">
        <p14:creationId xmlns:p14="http://schemas.microsoft.com/office/powerpoint/2010/main" val="28892418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ack text on a white background&#10;&#10;AI-generated content may be incorrect.">
            <a:extLst>
              <a:ext uri="{FF2B5EF4-FFF2-40B4-BE49-F238E27FC236}">
                <a16:creationId xmlns:a16="http://schemas.microsoft.com/office/drawing/2014/main" id="{7228D033-81AE-0F57-B367-B68BA0F568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7419" y="3731869"/>
            <a:ext cx="4087310" cy="134010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6365B2-30DD-385F-008E-F8B8B9E0BF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FI" dirty="0"/>
              <a:t>The starting point of EIT is Ohm’s Law: U=ZI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AF28DB-48E7-9572-7863-008F706077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33025"/>
            <a:ext cx="10515600" cy="491084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FI" dirty="0"/>
              <a:t>Here U is electric voltage, I is electric current and Z is impedance. Impedance resists the movement of electricity. </a:t>
            </a:r>
          </a:p>
          <a:p>
            <a:pPr marL="0" indent="0">
              <a:buNone/>
            </a:pPr>
            <a:br>
              <a:rPr lang="en-FI" dirty="0"/>
            </a:br>
            <a:r>
              <a:rPr lang="en-FI" dirty="0"/>
              <a:t>For example, in a basic RCL circuit with alternating current of moderate frequency we would have a complex-valued impedance</a:t>
            </a:r>
          </a:p>
          <a:p>
            <a:pPr marL="0" indent="0">
              <a:buNone/>
            </a:pPr>
            <a:endParaRPr lang="en-FI" dirty="0"/>
          </a:p>
          <a:p>
            <a:pPr marL="0" indent="0">
              <a:buNone/>
            </a:pPr>
            <a:endParaRPr lang="en-FI" dirty="0"/>
          </a:p>
          <a:p>
            <a:pPr marL="0" indent="0">
              <a:buNone/>
            </a:pPr>
            <a:r>
              <a:rPr lang="en-FI" dirty="0"/>
              <a:t>where R is resistance, L is inductance, C is capacitance and </a:t>
            </a:r>
            <a:r>
              <a:rPr lang="en-FI" dirty="0">
                <a:latin typeface="Symbol" pitchFamily="2" charset="2"/>
              </a:rPr>
              <a:t>w</a:t>
            </a:r>
            <a:r>
              <a:rPr lang="en-FI" dirty="0"/>
              <a:t> is the angular frequency of a time-harmonic electric current. We can measure the impedance by driving a current of known amplitude through the circuit and measuring the voltage needed to do that.</a:t>
            </a:r>
          </a:p>
        </p:txBody>
      </p:sp>
    </p:spTree>
    <p:extLst>
      <p:ext uri="{BB962C8B-B14F-4D97-AF65-F5344CB8AC3E}">
        <p14:creationId xmlns:p14="http://schemas.microsoft.com/office/powerpoint/2010/main" val="38946078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5392</TotalTime>
  <Words>1926</Words>
  <Application>Microsoft Macintosh PowerPoint</Application>
  <PresentationFormat>Widescreen</PresentationFormat>
  <Paragraphs>267</Paragraphs>
  <Slides>67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67</vt:i4>
      </vt:variant>
    </vt:vector>
  </HeadingPairs>
  <TitlesOfParts>
    <vt:vector size="72" baseType="lpstr">
      <vt:lpstr>Aptos</vt:lpstr>
      <vt:lpstr>Aptos Display</vt:lpstr>
      <vt:lpstr>Arial</vt:lpstr>
      <vt:lpstr>Symbol</vt:lpstr>
      <vt:lpstr>Office Theme</vt:lpstr>
      <vt:lpstr>Lempeä johdatus sähköiseen impedanssitomografiaan Gentle introduction to  Electrical Impedance Tomography</vt:lpstr>
      <vt:lpstr>In EIT, one injects electric currents, measures voltages, and makes an image of the inside</vt:lpstr>
      <vt:lpstr>EIT:ssä syötetään sähkövirtoja, mitataan jännitteitä ja muodostetaan kuva sisuksista</vt:lpstr>
      <vt:lpstr>PowerPoint Presentation</vt:lpstr>
      <vt:lpstr>Voltage-to-current measurement, PDE-style</vt:lpstr>
      <vt:lpstr>Current-to-voltage measurement, PDE-style</vt:lpstr>
      <vt:lpstr>Termejä suomeksi</vt:lpstr>
      <vt:lpstr>First observation: EIT does not make sense  in dimension one</vt:lpstr>
      <vt:lpstr>The starting point of EIT is Ohm’s Law: U=ZI</vt:lpstr>
      <vt:lpstr>We assume zero frequency and consider only voltage, current, and resistance</vt:lpstr>
      <vt:lpstr>We apply an electric voltage U,  measured in volts (V)</vt:lpstr>
      <vt:lpstr>There will be an electric current I, measured  in amperes (A), going from + to -</vt:lpstr>
      <vt:lpstr>The crucial equation is R = U/I</vt:lpstr>
      <vt:lpstr>In EIT studies it is more convenient to work with conductivity instead of resistance</vt:lpstr>
      <vt:lpstr>Modelling variable conductivity with grids</vt:lpstr>
      <vt:lpstr>We consider a simple one-dimensional electric problem</vt:lpstr>
      <vt:lpstr>We feed 1 mA of current into the rod and take it out at the opposite end</vt:lpstr>
      <vt:lpstr>We feed 1 mA of current into the rod and take it out at the opposite end</vt:lpstr>
      <vt:lpstr>The voltages in numbers</vt:lpstr>
      <vt:lpstr>Now let’s have a non-uniform conductivity distribution</vt:lpstr>
      <vt:lpstr>Now the cells 1 and 2 have almost the same color</vt:lpstr>
      <vt:lpstr>Here is the previous result as numbers: cells 1 and 2 have almost the same voltage</vt:lpstr>
      <vt:lpstr>In electrical impedance tomography we would only observe at the boundary</vt:lpstr>
      <vt:lpstr>What if we change the location of the anomalous conductivity?</vt:lpstr>
      <vt:lpstr>Now the cells 2 and 3 have almost the same color</vt:lpstr>
      <vt:lpstr>Here is the previous result as numbers: cells 2 and 3 have almost the same voltage</vt:lpstr>
      <vt:lpstr>Electrical impedance tomography does not see any difference between the two options </vt:lpstr>
      <vt:lpstr>We arrive at the conclusion that  one-dimensional EIT is impossible</vt:lpstr>
      <vt:lpstr>How about EIT in dimension two?</vt:lpstr>
      <vt:lpstr>Current-to-voltage measurement, PDE-style</vt:lpstr>
      <vt:lpstr>Two-dimensional grid of pixels,  with constant conductivity 1</vt:lpstr>
      <vt:lpstr>Do we simply get the same situation than  in the one-dimensional case?</vt:lpstr>
      <vt:lpstr>To answer the previous question, let’s study the rules of electric current flow</vt:lpstr>
      <vt:lpstr>Add conductivities between pixels.</vt:lpstr>
      <vt:lpstr>Consider the flow of electric current from left to the center</vt:lpstr>
      <vt:lpstr>Conservation of charge requires that the four currents sum up to zero</vt:lpstr>
      <vt:lpstr>Let’s see if these numbers add up</vt:lpstr>
      <vt:lpstr>We need to solve a matrix equation for u&amp;v</vt:lpstr>
      <vt:lpstr>Correct solution of the 2D problem</vt:lpstr>
      <vt:lpstr>Next point: EIT is nonlinear</vt:lpstr>
      <vt:lpstr>Same current feeds for all</vt:lpstr>
      <vt:lpstr>Voltages as numbers. They do not add up!</vt:lpstr>
      <vt:lpstr>Next point: more resolution, and  current patterns &amp; voltage matrices</vt:lpstr>
      <vt:lpstr>Let’s study a 9x9 case. Left: constant conductivity 1, right: two inclusions </vt:lpstr>
      <vt:lpstr>We apply a set of skip-4 current patterns</vt:lpstr>
      <vt:lpstr>Away from the inclusions, the two targets produce very similar data</vt:lpstr>
      <vt:lpstr>When the current passes through the resistive inclusion a lot, we see a big difference</vt:lpstr>
      <vt:lpstr>Difference is not as great with the conductive inclusion</vt:lpstr>
      <vt:lpstr>Two different conductivities yield two different voltage matrices with the same current matrix</vt:lpstr>
      <vt:lpstr>Information about the inclusions is encoded into the voltage matrices in a nonlinear way</vt:lpstr>
      <vt:lpstr>Now we apply trigonometric current patterns</vt:lpstr>
      <vt:lpstr>The first current pattern probes the domain with quite evenly distributed power</vt:lpstr>
      <vt:lpstr>Current pattern 9</vt:lpstr>
      <vt:lpstr>Last, most oscillatory pattern 31</vt:lpstr>
      <vt:lpstr>Two different conductivities yield two different voltage matrices with the same current matrix</vt:lpstr>
      <vt:lpstr>Information about the inclusions is encoded into the voltage matrices in a nonlinear way</vt:lpstr>
      <vt:lpstr>Next point: it is easier to probe near the boundary than to see deep inside</vt:lpstr>
      <vt:lpstr>Four conductivities, with the same inclusion  but located differently </vt:lpstr>
      <vt:lpstr>We choose the inclusion to be more conductive than background</vt:lpstr>
      <vt:lpstr>Here are the voltage matrices  resulting from trig currents</vt:lpstr>
      <vt:lpstr>Here are the voltage matrices  resulting from trig currents</vt:lpstr>
      <vt:lpstr>Subtracting the cond=1 voltage matrix from the measurements reveals effect of the inclusion</vt:lpstr>
      <vt:lpstr>Further points</vt:lpstr>
      <vt:lpstr>PowerPoint Presentation</vt:lpstr>
      <vt:lpstr>The following stuff is draft material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Siltanen, M Samuli</dc:creator>
  <cp:lastModifiedBy>Siltanen, M Samuli</cp:lastModifiedBy>
  <cp:revision>312</cp:revision>
  <dcterms:created xsi:type="dcterms:W3CDTF">2025-02-25T14:24:36Z</dcterms:created>
  <dcterms:modified xsi:type="dcterms:W3CDTF">2025-03-20T15:37:42Z</dcterms:modified>
</cp:coreProperties>
</file>