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2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13" autoAdjust="0"/>
    <p:restoredTop sz="90929"/>
  </p:normalViewPr>
  <p:slideViewPr>
    <p:cSldViewPr>
      <p:cViewPr varScale="1">
        <p:scale>
          <a:sx n="74" d="100"/>
          <a:sy n="74" d="100"/>
        </p:scale>
        <p:origin x="72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 smtClean="0"/>
            </a:lvl1pPr>
          </a:lstStyle>
          <a:p>
            <a:pPr>
              <a:defRPr/>
            </a:pPr>
            <a:fld id="{DF836DD8-A677-4BCA-954F-ACF485162A3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60FB4-7522-4016-822B-FB5EAE945DCA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314265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76C8E-B883-41E4-B3BE-51E6E5647129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3243638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5763" y="561975"/>
            <a:ext cx="1916112" cy="5610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4250" y="561975"/>
            <a:ext cx="5599113" cy="5610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24FA7-59D7-4AC7-937C-28C5285DE0D4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36375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AE2D-BAD3-4148-AB86-5FEE091DDCF1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403262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0118B-8AA0-4F67-B4D2-34F44ADCB2E4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137678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4250" y="2057400"/>
            <a:ext cx="37576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263" y="2057400"/>
            <a:ext cx="37576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94223-1459-4426-A927-9D673E3CDAB5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380731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A55489-346E-4A27-B797-41878711BA47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47717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B966E-5A45-4278-BD5D-D173B55E0270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161758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5AA74-47EE-48E8-9F6B-355538309B8C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237025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9ADA1-3AE3-4611-8F57-870D699F9FEF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65894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EB881-84CD-4116-883F-720311A52C01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</p:spTree>
    <p:extLst>
      <p:ext uri="{BB962C8B-B14F-4D97-AF65-F5344CB8AC3E}">
        <p14:creationId xmlns:p14="http://schemas.microsoft.com/office/powerpoint/2010/main" val="357580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26" descr="TUMMAP~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153988"/>
            <a:ext cx="400050" cy="647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984250" y="561975"/>
            <a:ext cx="7667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8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4250" y="2057400"/>
            <a:ext cx="76676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84250" y="6323013"/>
            <a:ext cx="7878763" cy="3063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400" b="0">
                <a:solidFill>
                  <a:srgbClr val="000099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690A9F-D4E0-426B-BEE9-3977B3ED9FFF}" type="datetime1">
              <a:rPr lang="en-US"/>
              <a:pPr>
                <a:defRPr/>
              </a:pPr>
              <a:t>2/20/2017</a:t>
            </a:fld>
            <a:r>
              <a:rPr lang="fi-FI"/>
              <a:t>			  	</a:t>
            </a:r>
          </a:p>
        </p:txBody>
      </p:sp>
      <p:sp>
        <p:nvSpPr>
          <p:cNvPr id="14342" name="Text Box 1030"/>
          <p:cNvSpPr txBox="1">
            <a:spLocks noChangeArrowheads="1"/>
          </p:cNvSpPr>
          <p:nvPr/>
        </p:nvSpPr>
        <p:spPr bwMode="auto">
          <a:xfrm>
            <a:off x="995363" y="198438"/>
            <a:ext cx="2711450" cy="3508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2702" tIns="46351" rIns="92702" bIns="46351">
            <a:spAutoFit/>
          </a:bodyPr>
          <a:lstStyle>
            <a:lvl1pPr algn="l" defTabSz="9271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63550" algn="l" defTabSz="9271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27100" algn="l" defTabSz="9271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90650" algn="l" defTabSz="9271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54200" algn="l" defTabSz="92710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11400" defTabSz="9271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68600" defTabSz="9271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25800" defTabSz="9271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83000" defTabSz="9271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fi-FI" sz="1700" b="0">
                <a:solidFill>
                  <a:srgbClr val="000099"/>
                </a:solidFill>
                <a:latin typeface="Helvetica" pitchFamily="34" charset="0"/>
                <a:cs typeface="+mn-cs"/>
              </a:rPr>
              <a:t>JYVÄSKYLÄN YLIOPISTO</a:t>
            </a:r>
          </a:p>
        </p:txBody>
      </p:sp>
      <p:sp>
        <p:nvSpPr>
          <p:cNvPr id="1031" name="Rectangle 1031"/>
          <p:cNvSpPr>
            <a:spLocks noChangeArrowheads="1"/>
          </p:cNvSpPr>
          <p:nvPr/>
        </p:nvSpPr>
        <p:spPr bwMode="auto">
          <a:xfrm>
            <a:off x="485775" y="155575"/>
            <a:ext cx="8305800" cy="6477000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65000"/>
        <a:buFont typeface="Marlett" pitchFamily="2" charset="2"/>
        <a:buChar char="g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143000"/>
            <a:ext cx="7848600" cy="1143000"/>
          </a:xfrm>
        </p:spPr>
        <p:txBody>
          <a:bodyPr/>
          <a:lstStyle/>
          <a:p>
            <a:pPr algn="ctr"/>
            <a:r>
              <a:rPr lang="fi-FI" altLang="fi-FI" dirty="0"/>
              <a:t>Ns-3 simulaattori</a:t>
            </a:r>
            <a:endParaRPr lang="en-GB" altLang="fi-FI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352800"/>
            <a:ext cx="6400800" cy="1752600"/>
          </a:xfrm>
        </p:spPr>
        <p:txBody>
          <a:bodyPr/>
          <a:lstStyle/>
          <a:p>
            <a:r>
              <a:rPr lang="fi-FI" altLang="fi-FI" sz="1800"/>
              <a:t>TIEA322 Tietoliikenneprotokollat</a:t>
            </a:r>
          </a:p>
          <a:p>
            <a:r>
              <a:rPr lang="fi-FI" altLang="fi-FI" sz="1800"/>
              <a:t>Ari Viinikainen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uorakulmio 29"/>
          <p:cNvSpPr/>
          <p:nvPr/>
        </p:nvSpPr>
        <p:spPr bwMode="auto">
          <a:xfrm>
            <a:off x="1000366" y="1543742"/>
            <a:ext cx="2736304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Suorakulmio 28"/>
          <p:cNvSpPr/>
          <p:nvPr/>
        </p:nvSpPr>
        <p:spPr bwMode="auto">
          <a:xfrm>
            <a:off x="6012160" y="1556792"/>
            <a:ext cx="2736304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Suorakulmio 13"/>
          <p:cNvSpPr/>
          <p:nvPr/>
        </p:nvSpPr>
        <p:spPr bwMode="auto">
          <a:xfrm>
            <a:off x="1000366" y="3212976"/>
            <a:ext cx="7748098" cy="3384376"/>
          </a:xfrm>
          <a:prstGeom prst="rect">
            <a:avLst/>
          </a:prstGeom>
          <a:solidFill>
            <a:srgbClr val="CC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Suorakulmio 14"/>
          <p:cNvSpPr/>
          <p:nvPr/>
        </p:nvSpPr>
        <p:spPr bwMode="auto">
          <a:xfrm>
            <a:off x="1000366" y="4057393"/>
            <a:ext cx="7748098" cy="253995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Suorakulmio 5"/>
          <p:cNvSpPr/>
          <p:nvPr/>
        </p:nvSpPr>
        <p:spPr bwMode="auto">
          <a:xfrm>
            <a:off x="1043608" y="4437112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6300192" y="4422320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Suorakulmio 19"/>
          <p:cNvSpPr/>
          <p:nvPr/>
        </p:nvSpPr>
        <p:spPr bwMode="auto">
          <a:xfrm>
            <a:off x="1043608" y="4437112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6300192" y="4422320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1043608" y="6165304"/>
            <a:ext cx="7608267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317199" y="4462221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18" name="Tekstiruutu 17"/>
          <p:cNvSpPr txBox="1"/>
          <p:nvPr/>
        </p:nvSpPr>
        <p:spPr>
          <a:xfrm>
            <a:off x="3800178" y="6165304"/>
            <a:ext cx="1661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kanava</a:t>
            </a:r>
            <a:endParaRPr lang="en-US" dirty="0"/>
          </a:p>
        </p:txBody>
      </p:sp>
      <p:sp>
        <p:nvSpPr>
          <p:cNvPr id="19" name="Tekstiruutu 18"/>
          <p:cNvSpPr txBox="1"/>
          <p:nvPr/>
        </p:nvSpPr>
        <p:spPr>
          <a:xfrm>
            <a:off x="1032540" y="532281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23" name="Tekstiruutu 22"/>
          <p:cNvSpPr txBox="1"/>
          <p:nvPr/>
        </p:nvSpPr>
        <p:spPr>
          <a:xfrm>
            <a:off x="1010237" y="4437112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4" name="Tekstiruutu 23"/>
          <p:cNvSpPr txBox="1"/>
          <p:nvPr/>
        </p:nvSpPr>
        <p:spPr>
          <a:xfrm>
            <a:off x="6300192" y="530120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13" name="Suorakulmio 12"/>
          <p:cNvSpPr/>
          <p:nvPr/>
        </p:nvSpPr>
        <p:spPr bwMode="auto">
          <a:xfrm>
            <a:off x="1043608" y="3705617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Suorakulmio 25"/>
          <p:cNvSpPr/>
          <p:nvPr/>
        </p:nvSpPr>
        <p:spPr bwMode="auto">
          <a:xfrm>
            <a:off x="6300192" y="3716658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Suorakulmio 24"/>
          <p:cNvSpPr/>
          <p:nvPr/>
        </p:nvSpPr>
        <p:spPr bwMode="auto">
          <a:xfrm>
            <a:off x="1041495" y="3356992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Suorakulmio 26"/>
          <p:cNvSpPr/>
          <p:nvPr/>
        </p:nvSpPr>
        <p:spPr bwMode="auto">
          <a:xfrm>
            <a:off x="6295961" y="3387857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9282" y="1743240"/>
            <a:ext cx="2531189" cy="85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UdpEchoServerHelper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6287E"/>
                </a:solidFill>
                <a:effectLst/>
                <a:latin typeface="Consolas" panose="020B0609020204030204" pitchFamily="49" charset="0"/>
              </a:rPr>
              <a:t>echoServer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ApplicationContainer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800" b="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echoServer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nodes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Get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Start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1.0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Stop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10.0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  <a:r>
              <a:rPr kumimoji="0" lang="en-GB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71600" y="1823482"/>
            <a:ext cx="2635530" cy="669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UdpEchoClientHelper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6287E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interfaces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GetAddress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 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SetAttribute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MaxPackets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UintegerValue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SetAttribute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"Interval"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TimeValue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1.0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SetAttribute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PacketSize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UintegerValue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1024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ApplicationContainer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clientApps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nodes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Get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clientApps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Start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2.0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clientApps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5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Stop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10.0</a:t>
            </a:r>
            <a:r>
              <a:rPr kumimoji="0" lang="en-GB" altLang="en-US" sz="5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  <a:r>
              <a:rPr kumimoji="0" lang="en-GB" altLang="en-US" sz="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89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404813"/>
            <a:ext cx="6167437" cy="556610"/>
          </a:xfrm>
        </p:spPr>
        <p:txBody>
          <a:bodyPr/>
          <a:lstStyle/>
          <a:p>
            <a:r>
              <a:rPr lang="en-US" altLang="fi-FI" dirty="0"/>
              <a:t>Ns-3 </a:t>
            </a:r>
            <a:r>
              <a:rPr lang="en-US" altLang="fi-FI" dirty="0" err="1"/>
              <a:t>rakenne</a:t>
            </a:r>
            <a:endParaRPr lang="en-US" altLang="fi-FI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984250" y="6323013"/>
            <a:ext cx="7878763" cy="306387"/>
          </a:xfrm>
          <a:prstGeom prst="rect">
            <a:avLst/>
          </a:prstGeom>
          <a:extLst/>
        </p:spPr>
        <p:txBody>
          <a:bodyPr lIns="91432" tIns="45716" rIns="91432" bIns="45716"/>
          <a:lstStyle/>
          <a:p>
            <a:pPr>
              <a:defRPr/>
            </a:pPr>
            <a:endParaRPr lang="en-US" sz="1400" b="0" dirty="0">
              <a:solidFill>
                <a:srgbClr val="000099"/>
              </a:solidFill>
              <a:latin typeface="+mn-lt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05800" y="6400800"/>
            <a:ext cx="6254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99"/>
              </a:buClr>
              <a:buSzPct val="65000"/>
              <a:buFont typeface="Marlett" pitchFamily="2" charset="2"/>
              <a:buChar char="g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fld id="{008A2A69-30F4-4B40-B624-10B80887ADCA}" type="slidenum">
              <a:rPr lang="en-US" altLang="fi-FI" sz="1400">
                <a:latin typeface="Times New Roman" panose="02020603050405020304" pitchFamily="18" charset="0"/>
              </a:rPr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lang="en-US" altLang="fi-FI" sz="1400">
              <a:latin typeface="Times New Roman" panose="02020603050405020304" pitchFamily="18" charset="0"/>
            </a:endParaRP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984250" y="1346199"/>
            <a:ext cx="3791519" cy="4976813"/>
          </a:xfrm>
        </p:spPr>
        <p:txBody>
          <a:bodyPr/>
          <a:lstStyle/>
          <a:p>
            <a:r>
              <a:rPr lang="en-US" dirty="0"/>
              <a:t>Node</a:t>
            </a:r>
          </a:p>
          <a:p>
            <a:pPr lvl="1"/>
            <a:r>
              <a:rPr lang="en-US" dirty="0" err="1"/>
              <a:t>Verkkolaite</a:t>
            </a:r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Application</a:t>
            </a:r>
          </a:p>
          <a:p>
            <a:pPr lvl="1"/>
            <a:r>
              <a:rPr lang="en-US" dirty="0" err="1"/>
              <a:t>Sovellus</a:t>
            </a:r>
            <a:r>
              <a:rPr lang="en-US" dirty="0"/>
              <a:t>, </a:t>
            </a:r>
            <a:r>
              <a:rPr lang="en-US" dirty="0" err="1"/>
              <a:t>joka</a:t>
            </a:r>
            <a:r>
              <a:rPr lang="en-US" dirty="0"/>
              <a:t> </a:t>
            </a:r>
            <a:r>
              <a:rPr lang="en-US" dirty="0" err="1"/>
              <a:t>generoi</a:t>
            </a:r>
            <a:r>
              <a:rPr lang="en-US" dirty="0"/>
              <a:t> </a:t>
            </a:r>
            <a:r>
              <a:rPr lang="en-US" dirty="0" err="1"/>
              <a:t>liikennettä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Net Device</a:t>
            </a:r>
          </a:p>
          <a:p>
            <a:pPr lvl="1"/>
            <a:r>
              <a:rPr lang="en-US" dirty="0" err="1"/>
              <a:t>Verkkokortti</a:t>
            </a:r>
            <a:endParaRPr lang="en-US" dirty="0"/>
          </a:p>
          <a:p>
            <a:r>
              <a:rPr lang="en-US" dirty="0">
                <a:solidFill>
                  <a:srgbClr val="FFC000"/>
                </a:solidFill>
              </a:rPr>
              <a:t>Channel</a:t>
            </a:r>
          </a:p>
          <a:p>
            <a:pPr lvl="1"/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siirtotie</a:t>
            </a: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Topology Helpers</a:t>
            </a:r>
          </a:p>
          <a:p>
            <a:pPr lvl="1"/>
            <a:r>
              <a:rPr lang="en-US" dirty="0" err="1"/>
              <a:t>Avustajia</a:t>
            </a:r>
            <a:r>
              <a:rPr lang="en-US" dirty="0"/>
              <a:t> </a:t>
            </a:r>
            <a:r>
              <a:rPr lang="en-US" dirty="0" err="1"/>
              <a:t>verkko-asetusten</a:t>
            </a:r>
            <a:r>
              <a:rPr lang="en-US" dirty="0"/>
              <a:t> ja </a:t>
            </a:r>
            <a:r>
              <a:rPr lang="en-US" dirty="0" err="1"/>
              <a:t>verkkojen</a:t>
            </a:r>
            <a:r>
              <a:rPr lang="en-US" dirty="0"/>
              <a:t> </a:t>
            </a:r>
            <a:r>
              <a:rPr lang="en-US" dirty="0" err="1"/>
              <a:t>määrittämiseen</a:t>
            </a:r>
            <a:endParaRPr lang="en-US" dirty="0"/>
          </a:p>
        </p:txBody>
      </p:sp>
      <p:sp>
        <p:nvSpPr>
          <p:cNvPr id="3" name="Suorakulmio 2"/>
          <p:cNvSpPr/>
          <p:nvPr/>
        </p:nvSpPr>
        <p:spPr bwMode="auto">
          <a:xfrm>
            <a:off x="4788024" y="1445426"/>
            <a:ext cx="3863851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Suorakulmio 3"/>
          <p:cNvSpPr/>
          <p:nvPr/>
        </p:nvSpPr>
        <p:spPr bwMode="auto">
          <a:xfrm>
            <a:off x="4788024" y="1844824"/>
            <a:ext cx="3863851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Application</a:t>
            </a:r>
          </a:p>
        </p:txBody>
      </p:sp>
      <p:sp>
        <p:nvSpPr>
          <p:cNvPr id="12" name="Suorakulmio 11"/>
          <p:cNvSpPr/>
          <p:nvPr/>
        </p:nvSpPr>
        <p:spPr bwMode="auto">
          <a:xfrm>
            <a:off x="4788024" y="5464529"/>
            <a:ext cx="3863851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Channel</a:t>
            </a:r>
          </a:p>
        </p:txBody>
      </p:sp>
      <p:sp>
        <p:nvSpPr>
          <p:cNvPr id="13" name="Suorakulmio 12"/>
          <p:cNvSpPr/>
          <p:nvPr/>
        </p:nvSpPr>
        <p:spPr bwMode="auto">
          <a:xfrm>
            <a:off x="4788025" y="4744449"/>
            <a:ext cx="3876102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Net Device</a:t>
            </a:r>
          </a:p>
        </p:txBody>
      </p:sp>
      <p:sp>
        <p:nvSpPr>
          <p:cNvPr id="14" name="Suorakulmio 13"/>
          <p:cNvSpPr/>
          <p:nvPr/>
        </p:nvSpPr>
        <p:spPr bwMode="auto">
          <a:xfrm>
            <a:off x="4788024" y="2204864"/>
            <a:ext cx="2783731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00B050"/>
                </a:solidFill>
              </a:rPr>
              <a:t>UdpEchoClientApplication</a:t>
            </a:r>
            <a:r>
              <a:rPr lang="en-US" dirty="0"/>
              <a:t>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Suorakulmio 15"/>
          <p:cNvSpPr/>
          <p:nvPr/>
        </p:nvSpPr>
        <p:spPr bwMode="auto">
          <a:xfrm>
            <a:off x="7571754" y="2204864"/>
            <a:ext cx="1092371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…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Suorakulmio 16"/>
          <p:cNvSpPr/>
          <p:nvPr/>
        </p:nvSpPr>
        <p:spPr bwMode="auto">
          <a:xfrm>
            <a:off x="4788024" y="5805264"/>
            <a:ext cx="2376259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FFC000"/>
                </a:solidFill>
              </a:rPr>
              <a:t>PointToPointChannel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</a:endParaRPr>
          </a:p>
        </p:txBody>
      </p:sp>
      <p:sp>
        <p:nvSpPr>
          <p:cNvPr id="18" name="Suorakulmio 17"/>
          <p:cNvSpPr/>
          <p:nvPr/>
        </p:nvSpPr>
        <p:spPr bwMode="auto">
          <a:xfrm>
            <a:off x="7164285" y="5805264"/>
            <a:ext cx="1487589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4788022" y="1434262"/>
            <a:ext cx="63991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Node</a:t>
            </a:r>
          </a:p>
        </p:txBody>
      </p:sp>
      <p:sp>
        <p:nvSpPr>
          <p:cNvPr id="20" name="Suorakulmio 19"/>
          <p:cNvSpPr/>
          <p:nvPr/>
        </p:nvSpPr>
        <p:spPr bwMode="auto">
          <a:xfrm>
            <a:off x="4788023" y="5104489"/>
            <a:ext cx="237626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FF0000"/>
                </a:solidFill>
              </a:rPr>
              <a:t>PointToPointNetDevice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7164288" y="5104489"/>
            <a:ext cx="1487586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…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4788025" y="3573016"/>
            <a:ext cx="1944216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0000FF"/>
                </a:solidFill>
              </a:rPr>
              <a:t>InternetStackHelper</a:t>
            </a:r>
            <a:r>
              <a:rPr lang="en-US" dirty="0"/>
              <a:t>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Suorakulmio 22"/>
          <p:cNvSpPr/>
          <p:nvPr/>
        </p:nvSpPr>
        <p:spPr bwMode="auto">
          <a:xfrm>
            <a:off x="4788024" y="3140968"/>
            <a:ext cx="1944216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>
                <a:solidFill>
                  <a:srgbClr val="0000FF"/>
                </a:solidFill>
              </a:rPr>
              <a:t>Ipv4AddressHelper</a:t>
            </a:r>
            <a:r>
              <a:rPr lang="en-US" dirty="0"/>
              <a:t>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Suorakulmio 23"/>
          <p:cNvSpPr/>
          <p:nvPr/>
        </p:nvSpPr>
        <p:spPr bwMode="auto">
          <a:xfrm>
            <a:off x="4788024" y="2708920"/>
            <a:ext cx="2088232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0000FF"/>
                </a:solidFill>
              </a:rPr>
              <a:t>UdpEchoClientHelper</a:t>
            </a:r>
            <a:r>
              <a:rPr lang="en-US" dirty="0"/>
              <a:t>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Suorakulmio 27"/>
          <p:cNvSpPr/>
          <p:nvPr/>
        </p:nvSpPr>
        <p:spPr bwMode="auto">
          <a:xfrm>
            <a:off x="4788024" y="1104690"/>
            <a:ext cx="2088232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0000FF"/>
                </a:solidFill>
              </a:rPr>
              <a:t>NodeContainer</a:t>
            </a:r>
            <a:r>
              <a:rPr lang="en-US" dirty="0"/>
              <a:t>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Suorakulmio 28"/>
          <p:cNvSpPr/>
          <p:nvPr/>
        </p:nvSpPr>
        <p:spPr bwMode="auto">
          <a:xfrm>
            <a:off x="4775733" y="4416921"/>
            <a:ext cx="1944216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0000FF"/>
                </a:solidFill>
              </a:rPr>
              <a:t>PointToPointHelper</a:t>
            </a:r>
            <a:r>
              <a:rPr lang="en-US" dirty="0"/>
              <a:t>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Suorakulmio 29"/>
          <p:cNvSpPr/>
          <p:nvPr/>
        </p:nvSpPr>
        <p:spPr bwMode="auto">
          <a:xfrm>
            <a:off x="4788024" y="4024369"/>
            <a:ext cx="1944216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 dirty="0" err="1">
                <a:solidFill>
                  <a:srgbClr val="0000FF"/>
                </a:solidFill>
              </a:rPr>
              <a:t>NetDeviceContainer</a:t>
            </a:r>
            <a:r>
              <a:rPr lang="en-US" dirty="0"/>
              <a:t>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Suorakulmio 30"/>
          <p:cNvSpPr/>
          <p:nvPr/>
        </p:nvSpPr>
        <p:spPr bwMode="auto">
          <a:xfrm>
            <a:off x="6876256" y="2708920"/>
            <a:ext cx="1092371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…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7" grpId="0"/>
      <p:bldP spid="20" grpId="0" animBg="1"/>
      <p:bldP spid="21" grpId="0" animBg="1"/>
      <p:bldP spid="22" grpId="0" animBg="1"/>
      <p:bldP spid="23" grpId="0" animBg="1"/>
      <p:bldP spid="24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Suorakulmio 8"/>
          <p:cNvSpPr/>
          <p:nvPr/>
        </p:nvSpPr>
        <p:spPr>
          <a:xfrm>
            <a:off x="971600" y="836711"/>
            <a:ext cx="4572000" cy="65864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30000"/>
              </a:spcBef>
            </a:pPr>
            <a:r>
              <a:rPr lang="en-GB" altLang="en-US" b="0" dirty="0" err="1">
                <a:latin typeface="Consolas" panose="020B0609020204030204" pitchFamily="49" charset="0"/>
              </a:rPr>
              <a:t>NodeContainer</a:t>
            </a:r>
            <a:r>
              <a:rPr lang="en-GB" altLang="en-US" sz="1050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GB" altLang="en-US" b="0" dirty="0">
                <a:latin typeface="Consolas" panose="020B0609020204030204" pitchFamily="49" charset="0"/>
              </a:rPr>
              <a:t>nodes</a:t>
            </a:r>
            <a:r>
              <a:rPr lang="en-GB" altLang="en-US" sz="1050" b="0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</a:p>
          <a:p>
            <a:pPr lvl="0">
              <a:spcBef>
                <a:spcPct val="30000"/>
              </a:spcBef>
            </a:pPr>
            <a:r>
              <a:rPr lang="en-GB" altLang="en-US" b="0" dirty="0" err="1">
                <a:latin typeface="Consolas" panose="020B0609020204030204" pitchFamily="49" charset="0"/>
              </a:rPr>
              <a:t>nodes</a:t>
            </a:r>
            <a:r>
              <a:rPr lang="en-GB" altLang="en-US" sz="1050" b="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GB" altLang="en-US" b="0" dirty="0" err="1">
                <a:latin typeface="Consolas" panose="020B0609020204030204" pitchFamily="49" charset="0"/>
              </a:rPr>
              <a:t>Create</a:t>
            </a:r>
            <a:r>
              <a:rPr lang="en-GB" altLang="en-US" sz="1050" b="0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kumimoji="0" lang="en-GB" altLang="en-US" sz="105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GB" altLang="en-US" sz="1050" b="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GB" altLang="en-US" sz="800" dirty="0">
                <a:latin typeface="Consolas" panose="020B0609020204030204" pitchFamily="49" charset="0"/>
              </a:rPr>
              <a:t> </a:t>
            </a:r>
            <a:endParaRPr lang="en-GB" altLang="en-US" b="0" dirty="0">
              <a:latin typeface="Consolas" panose="020B0609020204030204" pitchFamily="49" charset="0"/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76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Suorakulmio 8"/>
          <p:cNvSpPr/>
          <p:nvPr/>
        </p:nvSpPr>
        <p:spPr>
          <a:xfrm>
            <a:off x="971600" y="836711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30000"/>
              </a:spcBef>
            </a:pPr>
            <a:r>
              <a:rPr lang="en-GB" altLang="en-US" sz="1200" b="0" dirty="0" err="1">
                <a:latin typeface="Consolas" panose="020B0609020204030204" pitchFamily="49" charset="0"/>
              </a:rPr>
              <a:t>PointToPointHelper</a:t>
            </a:r>
            <a:r>
              <a:rPr lang="en-GB" altLang="en-US" b="0" dirty="0">
                <a:latin typeface="Consolas" panose="020B0609020204030204" pitchFamily="49" charset="0"/>
              </a:rPr>
              <a:t> </a:t>
            </a:r>
            <a:r>
              <a:rPr lang="en-GB" altLang="en-US" sz="1200" b="0" dirty="0" err="1">
                <a:latin typeface="Consolas" panose="020B0609020204030204" pitchFamily="49" charset="0"/>
              </a:rPr>
              <a:t>pointToPoint</a:t>
            </a:r>
            <a:r>
              <a:rPr lang="en-GB" altLang="en-US" b="0" dirty="0">
                <a:latin typeface="Consolas" panose="020B0609020204030204" pitchFamily="49" charset="0"/>
              </a:rPr>
              <a:t>;</a:t>
            </a: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Suorakulmio 5"/>
          <p:cNvSpPr/>
          <p:nvPr/>
        </p:nvSpPr>
        <p:spPr bwMode="auto">
          <a:xfrm>
            <a:off x="1043608" y="4437112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6300192" y="4422320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971600" y="1135777"/>
            <a:ext cx="544091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pointToPoint</a:t>
            </a:r>
            <a:r>
              <a:rPr kumimoji="0" lang="en-GB" altLang="en-US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SetDeviceAttribute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900" b="0" i="0" u="none" strike="noStrike" cap="none" normalizeH="0" baseline="0" dirty="0" err="1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DataRate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StringValue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"5Mbps"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  <a:r>
              <a:rPr kumimoji="0" lang="en-GB" altLang="en-US" sz="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971600" y="1351801"/>
            <a:ext cx="520527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pointToPoint</a:t>
            </a:r>
            <a:r>
              <a:rPr kumimoji="0" lang="en-GB" altLang="en-US" sz="9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SetChannelAttribute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"Delay"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StringValue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“2ms"</a:t>
            </a:r>
            <a:r>
              <a:rPr kumimoji="0" lang="en-GB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  <a:r>
              <a:rPr kumimoji="0" lang="en-GB" altLang="en-US" sz="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20" name="Suorakulmio 19"/>
          <p:cNvSpPr/>
          <p:nvPr/>
        </p:nvSpPr>
        <p:spPr bwMode="auto">
          <a:xfrm>
            <a:off x="1043608" y="4437112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6300192" y="4422320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1043608" y="6165304"/>
            <a:ext cx="7608267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1010237" y="4437112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4" name="Tekstiruutu 23"/>
          <p:cNvSpPr txBox="1"/>
          <p:nvPr/>
        </p:nvSpPr>
        <p:spPr>
          <a:xfrm>
            <a:off x="6309586" y="4451786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5" name="Tekstiruutu 24"/>
          <p:cNvSpPr txBox="1"/>
          <p:nvPr/>
        </p:nvSpPr>
        <p:spPr>
          <a:xfrm>
            <a:off x="3800178" y="6165304"/>
            <a:ext cx="1661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kanava</a:t>
            </a:r>
            <a:endParaRPr lang="en-US" dirty="0"/>
          </a:p>
        </p:txBody>
      </p:sp>
      <p:sp>
        <p:nvSpPr>
          <p:cNvPr id="27" name="Tekstiruutu 26"/>
          <p:cNvSpPr txBox="1"/>
          <p:nvPr/>
        </p:nvSpPr>
        <p:spPr>
          <a:xfrm>
            <a:off x="1032540" y="532281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29" name="Tekstiruutu 28"/>
          <p:cNvSpPr txBox="1"/>
          <p:nvPr/>
        </p:nvSpPr>
        <p:spPr>
          <a:xfrm>
            <a:off x="6300192" y="530120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01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3" grpId="0"/>
      <p:bldP spid="14" grpId="0"/>
      <p:bldP spid="20" grpId="0" animBg="1"/>
      <p:bldP spid="21" grpId="0" animBg="1"/>
      <p:bldP spid="22" grpId="0" animBg="1"/>
      <p:bldP spid="23" grpId="0"/>
      <p:bldP spid="24" grpId="0"/>
      <p:bldP spid="25" grpId="0"/>
      <p:bldP spid="27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/>
          <p:nvPr/>
        </p:nvSpPr>
        <p:spPr bwMode="auto">
          <a:xfrm>
            <a:off x="1000366" y="4057393"/>
            <a:ext cx="7748098" cy="253995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Suorakulmio 5"/>
          <p:cNvSpPr/>
          <p:nvPr/>
        </p:nvSpPr>
        <p:spPr bwMode="auto">
          <a:xfrm>
            <a:off x="1043608" y="4437112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6300192" y="4422320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Suorakulmio 19"/>
          <p:cNvSpPr/>
          <p:nvPr/>
        </p:nvSpPr>
        <p:spPr bwMode="auto">
          <a:xfrm>
            <a:off x="1043608" y="4437112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6300192" y="4422320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1043608" y="6165304"/>
            <a:ext cx="7608267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00366" y="908720"/>
            <a:ext cx="25635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NetDeviceContainer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devices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000366" y="1141762"/>
            <a:ext cx="35830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devices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pointToPoint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nodes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6319548" y="4457239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4" name="Tekstiruutu 23"/>
          <p:cNvSpPr txBox="1"/>
          <p:nvPr/>
        </p:nvSpPr>
        <p:spPr>
          <a:xfrm>
            <a:off x="3800178" y="6165304"/>
            <a:ext cx="1661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kanava</a:t>
            </a:r>
            <a:endParaRPr lang="en-US" dirty="0"/>
          </a:p>
        </p:txBody>
      </p:sp>
      <p:sp>
        <p:nvSpPr>
          <p:cNvPr id="25" name="Tekstiruutu 24"/>
          <p:cNvSpPr txBox="1"/>
          <p:nvPr/>
        </p:nvSpPr>
        <p:spPr>
          <a:xfrm>
            <a:off x="1032540" y="532281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26" name="Tekstiruutu 25"/>
          <p:cNvSpPr txBox="1"/>
          <p:nvPr/>
        </p:nvSpPr>
        <p:spPr>
          <a:xfrm>
            <a:off x="1010237" y="4437112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7" name="Tekstiruutu 26"/>
          <p:cNvSpPr txBox="1"/>
          <p:nvPr/>
        </p:nvSpPr>
        <p:spPr>
          <a:xfrm>
            <a:off x="6300192" y="530120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8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14"/>
          <p:cNvSpPr/>
          <p:nvPr/>
        </p:nvSpPr>
        <p:spPr bwMode="auto">
          <a:xfrm>
            <a:off x="1000366" y="4057393"/>
            <a:ext cx="7748098" cy="253995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Suorakulmio 5"/>
          <p:cNvSpPr/>
          <p:nvPr/>
        </p:nvSpPr>
        <p:spPr bwMode="auto">
          <a:xfrm>
            <a:off x="1043608" y="4437112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6300192" y="4422320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Suorakulmio 19"/>
          <p:cNvSpPr/>
          <p:nvPr/>
        </p:nvSpPr>
        <p:spPr bwMode="auto">
          <a:xfrm>
            <a:off x="1043608" y="4437112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6300192" y="4422320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1043608" y="6165304"/>
            <a:ext cx="7608267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00366" y="869607"/>
            <a:ext cx="247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InternetStackHelper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stack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22415" y="1079863"/>
            <a:ext cx="213872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stack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nodes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317199" y="4462221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18" name="Tekstiruutu 17"/>
          <p:cNvSpPr txBox="1"/>
          <p:nvPr/>
        </p:nvSpPr>
        <p:spPr>
          <a:xfrm>
            <a:off x="3800178" y="6165304"/>
            <a:ext cx="1661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kanava</a:t>
            </a:r>
            <a:endParaRPr lang="en-US" dirty="0"/>
          </a:p>
        </p:txBody>
      </p:sp>
      <p:sp>
        <p:nvSpPr>
          <p:cNvPr id="19" name="Tekstiruutu 18"/>
          <p:cNvSpPr txBox="1"/>
          <p:nvPr/>
        </p:nvSpPr>
        <p:spPr>
          <a:xfrm>
            <a:off x="1032540" y="532281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23" name="Tekstiruutu 22"/>
          <p:cNvSpPr txBox="1"/>
          <p:nvPr/>
        </p:nvSpPr>
        <p:spPr>
          <a:xfrm>
            <a:off x="1010237" y="4437112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4" name="Tekstiruutu 23"/>
          <p:cNvSpPr txBox="1"/>
          <p:nvPr/>
        </p:nvSpPr>
        <p:spPr>
          <a:xfrm>
            <a:off x="6300192" y="530120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13" name="Suorakulmio 12"/>
          <p:cNvSpPr/>
          <p:nvPr/>
        </p:nvSpPr>
        <p:spPr bwMode="auto">
          <a:xfrm>
            <a:off x="1043608" y="3705617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Suorakulmio 25"/>
          <p:cNvSpPr/>
          <p:nvPr/>
        </p:nvSpPr>
        <p:spPr bwMode="auto">
          <a:xfrm>
            <a:off x="6300192" y="3716658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3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3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13"/>
          <p:cNvSpPr/>
          <p:nvPr/>
        </p:nvSpPr>
        <p:spPr bwMode="auto">
          <a:xfrm>
            <a:off x="1000366" y="3212976"/>
            <a:ext cx="7748098" cy="3384376"/>
          </a:xfrm>
          <a:prstGeom prst="rect">
            <a:avLst/>
          </a:prstGeom>
          <a:solidFill>
            <a:srgbClr val="CC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Suorakulmio 14"/>
          <p:cNvSpPr/>
          <p:nvPr/>
        </p:nvSpPr>
        <p:spPr bwMode="auto">
          <a:xfrm>
            <a:off x="1000366" y="4057393"/>
            <a:ext cx="7748098" cy="253995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Suorakulmio 5"/>
          <p:cNvSpPr/>
          <p:nvPr/>
        </p:nvSpPr>
        <p:spPr bwMode="auto">
          <a:xfrm>
            <a:off x="1043608" y="4437112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6300192" y="4422320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Suorakulmio 19"/>
          <p:cNvSpPr/>
          <p:nvPr/>
        </p:nvSpPr>
        <p:spPr bwMode="auto">
          <a:xfrm>
            <a:off x="1043608" y="4437112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6300192" y="4422320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1043608" y="6165304"/>
            <a:ext cx="7608267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317199" y="4462221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18" name="Tekstiruutu 17"/>
          <p:cNvSpPr txBox="1"/>
          <p:nvPr/>
        </p:nvSpPr>
        <p:spPr>
          <a:xfrm>
            <a:off x="3800178" y="6165304"/>
            <a:ext cx="1661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kanava</a:t>
            </a:r>
            <a:endParaRPr lang="en-US" dirty="0"/>
          </a:p>
        </p:txBody>
      </p:sp>
      <p:sp>
        <p:nvSpPr>
          <p:cNvPr id="19" name="Tekstiruutu 18"/>
          <p:cNvSpPr txBox="1"/>
          <p:nvPr/>
        </p:nvSpPr>
        <p:spPr>
          <a:xfrm>
            <a:off x="1032540" y="532281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23" name="Tekstiruutu 22"/>
          <p:cNvSpPr txBox="1"/>
          <p:nvPr/>
        </p:nvSpPr>
        <p:spPr>
          <a:xfrm>
            <a:off x="1010237" y="4437112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4" name="Tekstiruutu 23"/>
          <p:cNvSpPr txBox="1"/>
          <p:nvPr/>
        </p:nvSpPr>
        <p:spPr>
          <a:xfrm>
            <a:off x="6300192" y="530120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13" name="Suorakulmio 12"/>
          <p:cNvSpPr/>
          <p:nvPr/>
        </p:nvSpPr>
        <p:spPr bwMode="auto">
          <a:xfrm>
            <a:off x="1043608" y="3705617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Suorakulmio 25"/>
          <p:cNvSpPr/>
          <p:nvPr/>
        </p:nvSpPr>
        <p:spPr bwMode="auto">
          <a:xfrm>
            <a:off x="6300192" y="3716658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68625" y="824808"/>
            <a:ext cx="247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Ipv4AddressHelper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address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968625" y="991759"/>
            <a:ext cx="417774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address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SetBase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"10.1.1.0"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"255.255.255.0"</a:t>
            </a:r>
            <a:r>
              <a:rPr kumimoji="0" lang="en-GB" altLang="en-US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kumimoji="0" lang="en-GB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967563" y="1195912"/>
            <a:ext cx="545213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Ipv4InterfaceContainer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interfaces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address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Assign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devices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25" name="Suorakulmio 24"/>
          <p:cNvSpPr/>
          <p:nvPr/>
        </p:nvSpPr>
        <p:spPr bwMode="auto">
          <a:xfrm>
            <a:off x="1041495" y="3356992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Suorakulmio 26"/>
          <p:cNvSpPr/>
          <p:nvPr/>
        </p:nvSpPr>
        <p:spPr bwMode="auto">
          <a:xfrm>
            <a:off x="6295961" y="3387857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7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" grpId="0"/>
      <p:bldP spid="7" grpId="0"/>
      <p:bldP spid="9" grpId="0"/>
      <p:bldP spid="25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13"/>
          <p:cNvSpPr/>
          <p:nvPr/>
        </p:nvSpPr>
        <p:spPr bwMode="auto">
          <a:xfrm>
            <a:off x="1000366" y="3212976"/>
            <a:ext cx="7748098" cy="3384376"/>
          </a:xfrm>
          <a:prstGeom prst="rect">
            <a:avLst/>
          </a:prstGeom>
          <a:solidFill>
            <a:srgbClr val="CC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Suorakulmio 14"/>
          <p:cNvSpPr/>
          <p:nvPr/>
        </p:nvSpPr>
        <p:spPr bwMode="auto">
          <a:xfrm>
            <a:off x="1000366" y="4057393"/>
            <a:ext cx="7748098" cy="253995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Suorakulmio 5"/>
          <p:cNvSpPr/>
          <p:nvPr/>
        </p:nvSpPr>
        <p:spPr bwMode="auto">
          <a:xfrm>
            <a:off x="1043608" y="4437112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6300192" y="4422320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Suorakulmio 19"/>
          <p:cNvSpPr/>
          <p:nvPr/>
        </p:nvSpPr>
        <p:spPr bwMode="auto">
          <a:xfrm>
            <a:off x="1043608" y="4437112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6300192" y="4422320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1043608" y="6165304"/>
            <a:ext cx="7608267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317199" y="4462221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18" name="Tekstiruutu 17"/>
          <p:cNvSpPr txBox="1"/>
          <p:nvPr/>
        </p:nvSpPr>
        <p:spPr>
          <a:xfrm>
            <a:off x="3800178" y="6165304"/>
            <a:ext cx="1661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kanava</a:t>
            </a:r>
            <a:endParaRPr lang="en-US" dirty="0"/>
          </a:p>
        </p:txBody>
      </p:sp>
      <p:sp>
        <p:nvSpPr>
          <p:cNvPr id="19" name="Tekstiruutu 18"/>
          <p:cNvSpPr txBox="1"/>
          <p:nvPr/>
        </p:nvSpPr>
        <p:spPr>
          <a:xfrm>
            <a:off x="1032540" y="532281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23" name="Tekstiruutu 22"/>
          <p:cNvSpPr txBox="1"/>
          <p:nvPr/>
        </p:nvSpPr>
        <p:spPr>
          <a:xfrm>
            <a:off x="1010237" y="4437112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4" name="Tekstiruutu 23"/>
          <p:cNvSpPr txBox="1"/>
          <p:nvPr/>
        </p:nvSpPr>
        <p:spPr>
          <a:xfrm>
            <a:off x="6300192" y="530120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13" name="Suorakulmio 12"/>
          <p:cNvSpPr/>
          <p:nvPr/>
        </p:nvSpPr>
        <p:spPr bwMode="auto">
          <a:xfrm>
            <a:off x="1043608" y="3705617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Suorakulmio 25"/>
          <p:cNvSpPr/>
          <p:nvPr/>
        </p:nvSpPr>
        <p:spPr bwMode="auto">
          <a:xfrm>
            <a:off x="6300192" y="3716658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Suorakulmio 24"/>
          <p:cNvSpPr/>
          <p:nvPr/>
        </p:nvSpPr>
        <p:spPr bwMode="auto">
          <a:xfrm>
            <a:off x="1041495" y="3356992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Suorakulmio 26"/>
          <p:cNvSpPr/>
          <p:nvPr/>
        </p:nvSpPr>
        <p:spPr bwMode="auto">
          <a:xfrm>
            <a:off x="6295961" y="3387857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95503" y="899710"/>
            <a:ext cx="6879942" cy="997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UdpEchoServerHelper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rgbClr val="06287E"/>
                </a:solidFill>
                <a:effectLst/>
                <a:latin typeface="Consolas" panose="020B0609020204030204" pitchFamily="49" charset="0"/>
              </a:rPr>
              <a:t>echoServer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ApplicationContainer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GB" altLang="en-US" b="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echoServer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nodes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Get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Start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1.0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Stop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10.0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08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 bwMode="auto">
          <a:xfrm>
            <a:off x="6012160" y="1556792"/>
            <a:ext cx="2736304" cy="16561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Suorakulmio 13"/>
          <p:cNvSpPr/>
          <p:nvPr/>
        </p:nvSpPr>
        <p:spPr bwMode="auto">
          <a:xfrm>
            <a:off x="1000366" y="3212976"/>
            <a:ext cx="7748098" cy="3384376"/>
          </a:xfrm>
          <a:prstGeom prst="rect">
            <a:avLst/>
          </a:prstGeom>
          <a:solidFill>
            <a:srgbClr val="CC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Suorakulmio 14"/>
          <p:cNvSpPr/>
          <p:nvPr/>
        </p:nvSpPr>
        <p:spPr bwMode="auto">
          <a:xfrm>
            <a:off x="1000366" y="4057393"/>
            <a:ext cx="7748098" cy="253995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55776" y="260648"/>
            <a:ext cx="6096099" cy="576063"/>
          </a:xfrm>
        </p:spPr>
        <p:txBody>
          <a:bodyPr/>
          <a:lstStyle/>
          <a:p>
            <a:r>
              <a:rPr lang="en-US" dirty="0" err="1"/>
              <a:t>Yksinkertainen</a:t>
            </a:r>
            <a:r>
              <a:rPr lang="en-US" dirty="0"/>
              <a:t> </a:t>
            </a:r>
            <a:r>
              <a:rPr lang="en-US" dirty="0" err="1"/>
              <a:t>topologia</a:t>
            </a:r>
            <a:endParaRPr lang="en-US" dirty="0"/>
          </a:p>
        </p:txBody>
      </p:sp>
      <p:sp>
        <p:nvSpPr>
          <p:cNvPr id="8" name="Suorakulmio 7"/>
          <p:cNvSpPr/>
          <p:nvPr/>
        </p:nvSpPr>
        <p:spPr bwMode="auto">
          <a:xfrm>
            <a:off x="971600" y="836711"/>
            <a:ext cx="7776864" cy="576064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6300192" y="1661451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Suorakulmio 11"/>
          <p:cNvSpPr/>
          <p:nvPr/>
        </p:nvSpPr>
        <p:spPr bwMode="auto">
          <a:xfrm>
            <a:off x="1043608" y="1650410"/>
            <a:ext cx="2351683" cy="479188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Suorakulmio 5"/>
          <p:cNvSpPr/>
          <p:nvPr/>
        </p:nvSpPr>
        <p:spPr bwMode="auto">
          <a:xfrm>
            <a:off x="1043608" y="4437112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Suorakulmio 10"/>
          <p:cNvSpPr/>
          <p:nvPr/>
        </p:nvSpPr>
        <p:spPr bwMode="auto">
          <a:xfrm>
            <a:off x="6300192" y="4422320"/>
            <a:ext cx="2351683" cy="2016224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Suorakulmio 19"/>
          <p:cNvSpPr/>
          <p:nvPr/>
        </p:nvSpPr>
        <p:spPr bwMode="auto">
          <a:xfrm>
            <a:off x="1043608" y="4437112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Suorakulmio 20"/>
          <p:cNvSpPr/>
          <p:nvPr/>
        </p:nvSpPr>
        <p:spPr bwMode="auto">
          <a:xfrm>
            <a:off x="6300192" y="4422320"/>
            <a:ext cx="2351683" cy="864096"/>
          </a:xfrm>
          <a:prstGeom prst="rect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Suorakulmio 21"/>
          <p:cNvSpPr/>
          <p:nvPr/>
        </p:nvSpPr>
        <p:spPr bwMode="auto">
          <a:xfrm>
            <a:off x="1043608" y="6165304"/>
            <a:ext cx="7608267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Tekstiruutu 16"/>
          <p:cNvSpPr txBox="1"/>
          <p:nvPr/>
        </p:nvSpPr>
        <p:spPr>
          <a:xfrm>
            <a:off x="6317199" y="4462221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18" name="Tekstiruutu 17"/>
          <p:cNvSpPr txBox="1"/>
          <p:nvPr/>
        </p:nvSpPr>
        <p:spPr>
          <a:xfrm>
            <a:off x="3800178" y="6165304"/>
            <a:ext cx="1661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kanava</a:t>
            </a:r>
            <a:endParaRPr lang="en-US" dirty="0"/>
          </a:p>
        </p:txBody>
      </p:sp>
      <p:sp>
        <p:nvSpPr>
          <p:cNvPr id="19" name="Tekstiruutu 18"/>
          <p:cNvSpPr txBox="1"/>
          <p:nvPr/>
        </p:nvSpPr>
        <p:spPr>
          <a:xfrm>
            <a:off x="1032540" y="532281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23" name="Tekstiruutu 22"/>
          <p:cNvSpPr txBox="1"/>
          <p:nvPr/>
        </p:nvSpPr>
        <p:spPr>
          <a:xfrm>
            <a:off x="1010237" y="4437112"/>
            <a:ext cx="21070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Verkkokortti</a:t>
            </a:r>
            <a:r>
              <a:rPr lang="en-US" dirty="0"/>
              <a:t> ja </a:t>
            </a:r>
            <a:r>
              <a:rPr lang="en-US" dirty="0" err="1"/>
              <a:t>ajurit</a:t>
            </a:r>
            <a:endParaRPr lang="en-US" dirty="0"/>
          </a:p>
        </p:txBody>
      </p:sp>
      <p:sp>
        <p:nvSpPr>
          <p:cNvPr id="24" name="Tekstiruutu 23"/>
          <p:cNvSpPr txBox="1"/>
          <p:nvPr/>
        </p:nvSpPr>
        <p:spPr>
          <a:xfrm>
            <a:off x="6300192" y="5301208"/>
            <a:ext cx="15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Fyysinen</a:t>
            </a:r>
            <a:r>
              <a:rPr lang="en-US" dirty="0"/>
              <a:t> </a:t>
            </a:r>
            <a:r>
              <a:rPr lang="en-US" dirty="0" err="1"/>
              <a:t>kerros</a:t>
            </a:r>
            <a:endParaRPr lang="en-US" dirty="0"/>
          </a:p>
        </p:txBody>
      </p:sp>
      <p:sp>
        <p:nvSpPr>
          <p:cNvPr id="13" name="Suorakulmio 12"/>
          <p:cNvSpPr/>
          <p:nvPr/>
        </p:nvSpPr>
        <p:spPr bwMode="auto">
          <a:xfrm>
            <a:off x="1043608" y="3705617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" name="Suorakulmio 25"/>
          <p:cNvSpPr/>
          <p:nvPr/>
        </p:nvSpPr>
        <p:spPr bwMode="auto">
          <a:xfrm>
            <a:off x="6300192" y="3716658"/>
            <a:ext cx="2341453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TCP/IP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1600" b="1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protokollapino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Suorakulmio 24"/>
          <p:cNvSpPr/>
          <p:nvPr/>
        </p:nvSpPr>
        <p:spPr bwMode="auto">
          <a:xfrm>
            <a:off x="1041495" y="3356992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Suorakulmio 26"/>
          <p:cNvSpPr/>
          <p:nvPr/>
        </p:nvSpPr>
        <p:spPr bwMode="auto">
          <a:xfrm>
            <a:off x="6295961" y="3387857"/>
            <a:ext cx="2345684" cy="34073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IP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osoite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ja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aliverkko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9282" y="1743240"/>
            <a:ext cx="2531189" cy="855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UdpEchoServerHelper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6287E"/>
                </a:solidFill>
                <a:effectLst/>
                <a:latin typeface="Consolas" panose="020B0609020204030204" pitchFamily="49" charset="0"/>
              </a:rPr>
              <a:t>echoServer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ApplicationContainer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800" b="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echoServer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nodes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Get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Start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1.0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serverApps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Stop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10.0</a:t>
            </a:r>
            <a:r>
              <a:rPr kumimoji="0" lang="en-GB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  <a:r>
              <a:rPr kumimoji="0" lang="en-GB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00366" y="1030377"/>
            <a:ext cx="5316833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UdpEchoClientHelper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6287E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interfaces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GetAddress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), 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SetAttribute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MaxPackets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UintegerValue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SetAttribute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"Interval"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TimeValue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1.0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SetAttribute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PacketSize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4070A0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UintegerValue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1024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ApplicationContainer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clientApps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666666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echoClient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Install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nodes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Get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clientApps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Start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2.0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 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clientApps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kumimoji="0" lang="en-GB" altLang="en-US" sz="1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Stop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Seconds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(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208050"/>
                </a:solidFill>
                <a:effectLst/>
                <a:latin typeface="Consolas" panose="020B0609020204030204" pitchFamily="49" charset="0"/>
              </a:rPr>
              <a:t>10.0</a:t>
            </a:r>
            <a:r>
              <a:rPr kumimoji="0" lang="en-GB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));</a:t>
            </a:r>
            <a:r>
              <a:rPr kumimoji="0" lang="en-GB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en-GB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56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kalvopohja2_2006">
  <a:themeElements>
    <a:clrScheme name="kalvopohja2_200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lvopohja2_2006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kalvopohja2_20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_200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lvopohja2_200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_200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_200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_200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lvopohja2_200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E:\Ari\lis\kalvopohja2_2006.ppt</Template>
  <TotalTime>70436</TotalTime>
  <Words>469</Words>
  <Application>Microsoft Office PowerPoint</Application>
  <PresentationFormat>Näytössä katseltava diaesitys (4:3)</PresentationFormat>
  <Paragraphs>131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8" baseType="lpstr">
      <vt:lpstr>Times New Roman</vt:lpstr>
      <vt:lpstr>Arial</vt:lpstr>
      <vt:lpstr>Helvetica</vt:lpstr>
      <vt:lpstr>Marlett</vt:lpstr>
      <vt:lpstr>Wingdings</vt:lpstr>
      <vt:lpstr>Consolas</vt:lpstr>
      <vt:lpstr>Arial Unicode MS</vt:lpstr>
      <vt:lpstr>kalvopohja2_2006</vt:lpstr>
      <vt:lpstr>Ns-3 simulaattori</vt:lpstr>
      <vt:lpstr>Ns-3 rakenne</vt:lpstr>
      <vt:lpstr>Yksinkertainen topologia</vt:lpstr>
      <vt:lpstr>Yksinkertainen topologia</vt:lpstr>
      <vt:lpstr>Yksinkertainen topologia</vt:lpstr>
      <vt:lpstr>Yksinkertainen topologia</vt:lpstr>
      <vt:lpstr>Yksinkertainen topologia</vt:lpstr>
      <vt:lpstr>Yksinkertainen topologia</vt:lpstr>
      <vt:lpstr>Yksinkertainen topologia</vt:lpstr>
      <vt:lpstr>Yksinkertainen topologia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TIEA322 ns-3</dc:title>
  <dc:creator>Ari Viinikainen</dc:creator>
  <cp:lastModifiedBy>Ari</cp:lastModifiedBy>
  <cp:revision>309</cp:revision>
  <dcterms:created xsi:type="dcterms:W3CDTF">2006-10-16T10:12:05Z</dcterms:created>
  <dcterms:modified xsi:type="dcterms:W3CDTF">2017-02-21T09:55:28Z</dcterms:modified>
</cp:coreProperties>
</file>