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29"/>
  </p:notesMasterIdLst>
  <p:handoutMasterIdLst>
    <p:handoutMasterId r:id="rId30"/>
  </p:handoutMasterIdLst>
  <p:sldIdLst>
    <p:sldId id="256" r:id="rId3"/>
    <p:sldId id="639" r:id="rId4"/>
    <p:sldId id="612" r:id="rId5"/>
    <p:sldId id="579" r:id="rId6"/>
    <p:sldId id="637" r:id="rId7"/>
    <p:sldId id="638" r:id="rId8"/>
    <p:sldId id="523" r:id="rId9"/>
    <p:sldId id="609" r:id="rId10"/>
    <p:sldId id="600" r:id="rId11"/>
    <p:sldId id="607" r:id="rId12"/>
    <p:sldId id="617" r:id="rId13"/>
    <p:sldId id="618" r:id="rId14"/>
    <p:sldId id="619" r:id="rId15"/>
    <p:sldId id="620" r:id="rId16"/>
    <p:sldId id="622" r:id="rId17"/>
    <p:sldId id="624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5" r:id="rId27"/>
    <p:sldId id="63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14" autoAdjust="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Background and motivation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B6362-B18B-43C0-8B7D-6DF50E115DA7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asdasd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DB66-E29C-4295-915B-415EBFD0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4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Background and motivation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CD62-6D65-49E0-A07E-5726F45BB35E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asdasd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559A-9145-495E-AC7B-C123AF64C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4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asdasd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asdasd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asdasd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51CECE5-D23D-4961-9475-8F61006BD2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2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C0B1079-5F1A-4B0D-A17C-6F8C049DD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45C459E-833C-4BC1-8BC7-489A44FDD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3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9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9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0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881F19-7AA0-408B-BEFC-F5B7461E5A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29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2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47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CCCEA70-9683-4623-9BC9-B28053513E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60DF6-98A4-44E0-85EF-E3F85F7ACE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74C0BBD-5B6C-433E-89B7-539E89878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5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B802C9-4DBE-40EB-AB99-6887E529B6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0F7D721-549D-48B3-B4C4-CDA3A4866B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603245-E814-4CF9-B97D-5A73FBDC78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0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FC1DAB3-24FB-4C7D-8ED5-1122D50BAC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FBE32A-5E76-4D17-B9E8-DEFA7D0BFF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Background and motivation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2278F03-8F95-FC45-9C1D-EC5F4562706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2502-C70A-40D2-9FA9-E5112764F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571B-AD99-4058-B5D9-879A4269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5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ScZFq0p3O8k/maxresdefault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  <a14:imgEffect>
                      <a14:colorTemperature colorTemp="7000"/>
                    </a14:imgEffect>
                    <a14:imgEffect>
                      <a14:saturation sat="7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384"/>
            <a:ext cx="12192678" cy="6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96944" cy="3240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Quark matter equation of state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neutron stars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Aleksi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Vuorinen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University of Helsinki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7584" y="4772744"/>
            <a:ext cx="7556884" cy="1752600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Particle Physics Day, University of Jyväskylä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25.11.2016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091"/>
      </p:ext>
    </p:extLst>
  </p:cSld>
  <p:clrMapOvr>
    <a:masterClrMapping/>
  </p:clrMapOvr>
  <p:transition advTm="246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56" y="1556792"/>
            <a:ext cx="16561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C:\Users\arjvuori\Desktop\ERC2016\pr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952"/>
            <a:ext cx="8568951" cy="30940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5536" y="3933056"/>
                <a:ext cx="8424936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2600" dirty="0" smtClean="0">
                    <a:solidFill>
                      <a:prstClr val="black"/>
                    </a:solidFill>
                  </a:rPr>
                  <a:t>Cold quark matter EoS known to three-loop order today: Marked difference to high-</a:t>
                </a:r>
                <a:r>
                  <a:rPr lang="fi-FI" sz="2600" i="1" dirty="0" smtClean="0">
                    <a:solidFill>
                      <a:prstClr val="black"/>
                    </a:solidFill>
                  </a:rPr>
                  <a:t>T</a:t>
                </a:r>
                <a:r>
                  <a:rPr lang="fi-FI" sz="2600" dirty="0" smtClean="0">
                    <a:solidFill>
                      <a:prstClr val="black"/>
                    </a:solidFill>
                  </a:rPr>
                  <a:t> region</a:t>
                </a:r>
                <a:endParaRPr lang="fi-FI" sz="26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600" dirty="0" smtClean="0">
                    <a:solidFill>
                      <a:prstClr val="black"/>
                    </a:solidFill>
                  </a:rPr>
                  <a:t>Effective theory for IR region lacking at high density / low temperature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600" dirty="0" smtClean="0">
                    <a:solidFill>
                      <a:prstClr val="black"/>
                    </a:solidFill>
                  </a:rPr>
                  <a:t>Technology for high loop order computations not </a:t>
                </a:r>
                <a:r>
                  <a:rPr lang="fi-FI" sz="2600" dirty="0" smtClean="0">
                    <a:solidFill>
                      <a:prstClr val="black"/>
                    </a:solidFill>
                  </a:rPr>
                  <a:t>optimally developed </a:t>
                </a:r>
                <a:r>
                  <a:rPr lang="fi-FI" sz="2600" dirty="0" smtClean="0">
                    <a:solidFill>
                      <a:prstClr val="black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fi-FI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fi-FI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i-FI" sz="2600" dirty="0" smtClean="0">
                    <a:solidFill>
                      <a:prstClr val="black"/>
                    </a:solidFill>
                  </a:rPr>
                  <a:t> limit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3056"/>
                <a:ext cx="8424936" cy="2492990"/>
              </a:xfrm>
              <a:prstGeom prst="rect">
                <a:avLst/>
              </a:prstGeom>
              <a:blipFill rotWithShape="1">
                <a:blip r:embed="rId4"/>
                <a:stretch>
                  <a:fillRect l="-1302" t="-1956" r="-2098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III. EoS: State-of-the-art							 	    6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8251"/>
      </p:ext>
    </p:extLst>
  </p:cSld>
  <p:clrMapOvr>
    <a:masterClrMapping/>
  </p:clrMapOvr>
  <p:transition advTm="55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Two examples of recent progress:</a:t>
            </a:r>
          </a:p>
          <a:p>
            <a:pPr marL="342900" indent="-342900">
              <a:buFont typeface="+mj-lt"/>
              <a:buAutoNum type="arabicParenR"/>
            </a:pPr>
            <a:r>
              <a:rPr lang="fi-FI" sz="2800" dirty="0" smtClean="0">
                <a:solidFill>
                  <a:schemeClr val="tx1"/>
                </a:solidFill>
              </a:rPr>
              <a:t>Extension of pQCD EoS to small but nonzero temperatures </a:t>
            </a:r>
            <a:r>
              <a:rPr lang="fi-FI" sz="2800" dirty="0" smtClean="0"/>
              <a:t> </a:t>
            </a:r>
            <a:r>
              <a:rPr lang="fi-FI" dirty="0"/>
              <a:t>[Kurkela, AV, </a:t>
            </a:r>
            <a:r>
              <a:rPr lang="en-US" dirty="0"/>
              <a:t>Phys. Rev. Lett. 117, 042501 (2016)</a:t>
            </a:r>
            <a:r>
              <a:rPr lang="fi-FI" dirty="0"/>
              <a:t>]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fi-FI" sz="2800" dirty="0" smtClean="0"/>
              <a:t>Insights from holography: EoS of strongly coupled quark matter  </a:t>
            </a:r>
            <a:r>
              <a:rPr lang="en-US" dirty="0" smtClean="0"/>
              <a:t>[</a:t>
            </a:r>
            <a:r>
              <a:rPr lang="en-US" dirty="0" err="1" smtClean="0">
                <a:solidFill>
                  <a:prstClr val="black"/>
                </a:solidFill>
              </a:rPr>
              <a:t>Hoyos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Jokela</a:t>
            </a:r>
            <a:r>
              <a:rPr lang="en-US" dirty="0">
                <a:solidFill>
                  <a:prstClr val="black"/>
                </a:solidFill>
              </a:rPr>
              <a:t>, Rodriquez, AV, </a:t>
            </a:r>
            <a:r>
              <a:rPr lang="en-US" dirty="0" smtClean="0">
                <a:solidFill>
                  <a:prstClr val="black"/>
                </a:solidFill>
              </a:rPr>
              <a:t>Phys. Rev. Lett. 117, 032501 (2016)]</a:t>
            </a:r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progress</a:t>
            </a:r>
            <a:r>
              <a:rPr lang="en-US" sz="1400" dirty="0" smtClean="0">
                <a:solidFill>
                  <a:prstClr val="black"/>
                </a:solidFill>
              </a:rPr>
              <a:t>							 	    7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420888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Perturbation theory: expansion of partition function in powers of gauge coupling </a:t>
            </a:r>
            <a:r>
              <a:rPr lang="en-US" sz="2400" i="1" dirty="0" smtClean="0">
                <a:solidFill>
                  <a:prstClr val="black"/>
                </a:solidFill>
              </a:rPr>
              <a:t>g </a:t>
            </a:r>
            <a:r>
              <a:rPr lang="en-US" sz="2400" dirty="0" smtClean="0">
                <a:solidFill>
                  <a:prstClr val="black"/>
                </a:solidFill>
              </a:rPr>
              <a:t>→ Vacuum or bubble diagrams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" y="5580086"/>
            <a:ext cx="3875739" cy="772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41" y="5589240"/>
            <a:ext cx="4579047" cy="8279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626895" cy="18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</a:t>
            </a:r>
            <a:r>
              <a:rPr lang="en-US" sz="1400" dirty="0" smtClean="0">
                <a:solidFill>
                  <a:prstClr val="black"/>
                </a:solidFill>
              </a:rPr>
              <a:t>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20888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Problem in </a:t>
            </a:r>
            <a:r>
              <a:rPr lang="en-US" sz="2400" dirty="0" err="1" smtClean="0">
                <a:solidFill>
                  <a:prstClr val="black"/>
                </a:solidFill>
              </a:rPr>
              <a:t>pQCD</a:t>
            </a:r>
            <a:r>
              <a:rPr lang="en-US" sz="2400" dirty="0" smtClean="0">
                <a:solidFill>
                  <a:prstClr val="black"/>
                </a:solidFill>
              </a:rPr>
              <a:t>: infrared divergences at three-loop order from long-range (static) gauge fields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626895" cy="18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98122"/>
            <a:ext cx="5904656" cy="47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20888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Problem in </a:t>
            </a:r>
            <a:r>
              <a:rPr lang="en-US" sz="2400" dirty="0" err="1">
                <a:solidFill>
                  <a:prstClr val="black"/>
                </a:solidFill>
              </a:rPr>
              <a:t>pQCD</a:t>
            </a:r>
            <a:r>
              <a:rPr lang="en-US" sz="2400" dirty="0">
                <a:solidFill>
                  <a:prstClr val="black"/>
                </a:solidFill>
              </a:rPr>
              <a:t>: infrared </a:t>
            </a:r>
            <a:r>
              <a:rPr lang="en-US" sz="2400" dirty="0" smtClean="0">
                <a:solidFill>
                  <a:prstClr val="black"/>
                </a:solidFill>
              </a:rPr>
              <a:t>divergences at three-loop order from long-range (static) gauge fields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Solution: Resummation of IR sensitive contributions to the EoS: </a:t>
            </a:r>
            <a:r>
              <a:rPr lang="en-US" sz="2400" dirty="0" smtClean="0">
                <a:solidFill>
                  <a:srgbClr val="FF0000"/>
                </a:solidFill>
              </a:rPr>
              <a:t>sum (certain) diagrams to infinite </a:t>
            </a:r>
            <a:r>
              <a:rPr lang="en-US" sz="2400" dirty="0">
                <a:solidFill>
                  <a:srgbClr val="FF0000"/>
                </a:solidFill>
              </a:rPr>
              <a:t>order</a:t>
            </a:r>
            <a:r>
              <a:rPr lang="en-US" sz="2400" dirty="0">
                <a:solidFill>
                  <a:prstClr val="black"/>
                </a:solidFill>
              </a:rPr>
              <a:t> or use </a:t>
            </a:r>
            <a:r>
              <a:rPr lang="en-US" sz="2400" dirty="0" smtClean="0">
                <a:solidFill>
                  <a:prstClr val="black"/>
                </a:solidFill>
              </a:rPr>
              <a:t>EFT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9" y="4647912"/>
            <a:ext cx="7603745" cy="16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20888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Problem in </a:t>
            </a:r>
            <a:r>
              <a:rPr lang="en-US" sz="2400" dirty="0" err="1">
                <a:solidFill>
                  <a:prstClr val="black"/>
                </a:solidFill>
              </a:rPr>
              <a:t>pQCD</a:t>
            </a:r>
            <a:r>
              <a:rPr lang="en-US" sz="2400" dirty="0">
                <a:solidFill>
                  <a:prstClr val="black"/>
                </a:solidFill>
              </a:rPr>
              <a:t>: infrared </a:t>
            </a:r>
            <a:r>
              <a:rPr lang="en-US" sz="2400" dirty="0" smtClean="0">
                <a:solidFill>
                  <a:prstClr val="black"/>
                </a:solidFill>
              </a:rPr>
              <a:t>divergences at three-loop order from long-range (static) gauge fields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Solution: Resummation of IR sensitive contributions to the EoS: </a:t>
            </a:r>
            <a:r>
              <a:rPr lang="en-US" sz="2400" dirty="0">
                <a:solidFill>
                  <a:prstClr val="black"/>
                </a:solidFill>
              </a:rPr>
              <a:t>sum (certain) diagrams to infinite order or </a:t>
            </a:r>
            <a:r>
              <a:rPr lang="en-US" sz="2400" dirty="0">
                <a:solidFill>
                  <a:srgbClr val="FF0000"/>
                </a:solidFill>
              </a:rPr>
              <a:t>use EFT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8" y="4581128"/>
            <a:ext cx="7187975" cy="43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5517232"/>
                <a:ext cx="3600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Effective theory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Matsubara mode. Necessary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000" dirty="0" smtClean="0"/>
                  <a:t>; vanishes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17232"/>
                <a:ext cx="36004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04048" y="5797713"/>
                <a:ext cx="41044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Effective description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Matsubara mode. Dominates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limit.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797713"/>
                <a:ext cx="4104456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634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3131840" y="5013179"/>
            <a:ext cx="1008112" cy="7125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44208" y="5013176"/>
            <a:ext cx="144016" cy="7845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39127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New: analytic result combining DR and HTL resummations →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Small </a:t>
            </a:r>
            <a:r>
              <a:rPr lang="en-US" sz="2400" dirty="0" smtClean="0">
                <a:solidFill>
                  <a:prstClr val="black"/>
                </a:solidFill>
              </a:rPr>
              <a:t>temperatures under control </a:t>
            </a:r>
            <a:r>
              <a:rPr lang="en-US" sz="2400" dirty="0" smtClean="0">
                <a:solidFill>
                  <a:prstClr val="black"/>
                </a:solidFill>
              </a:rPr>
              <a:t>[</a:t>
            </a:r>
            <a:r>
              <a:rPr lang="fi-FI" dirty="0" smtClean="0"/>
              <a:t>Kurkela</a:t>
            </a:r>
            <a:r>
              <a:rPr lang="fi-FI" dirty="0"/>
              <a:t>, AV, </a:t>
            </a:r>
            <a:r>
              <a:rPr lang="en-US" dirty="0"/>
              <a:t>Phys. Rev. Lett. 117, </a:t>
            </a:r>
            <a:r>
              <a:rPr lang="en-US" dirty="0" smtClean="0"/>
              <a:t>042501]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" y="3501008"/>
            <a:ext cx="9152317" cy="308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5537" y="2390400"/>
                <a:ext cx="8352928" cy="391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New: analytic result combining DR and HTL resummations → Small temperatures under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control [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Kurkela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AV, Phys. Rev. Lett. 117, 042501]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Analyticity: result trivially extendible outside beta equilibrium and charge neutrality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i-FI" sz="2400" dirty="0" smtClean="0">
                    <a:solidFill>
                      <a:prstClr val="black"/>
                    </a:solidFill>
                  </a:rPr>
                  <a:t>Leading finite-</a:t>
                </a:r>
                <a:r>
                  <a:rPr lang="fi-FI" sz="2400" i="1" dirty="0" smtClean="0">
                    <a:solidFill>
                      <a:prstClr val="black"/>
                    </a:solidFill>
                  </a:rPr>
                  <a:t>T</a:t>
                </a:r>
                <a:r>
                  <a:rPr lang="fi-FI" sz="2400" dirty="0" smtClean="0">
                    <a:solidFill>
                      <a:prstClr val="black"/>
                    </a:solidFill>
                  </a:rPr>
                  <a:t> correction: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ln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Potential uses in neutron star merger calculations: need finite temperature corrections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on a </a:t>
                </a:r>
                <a:r>
                  <a:rPr lang="en-US" sz="2400" dirty="0">
                    <a:solidFill>
                      <a:prstClr val="black"/>
                    </a:solidFill>
                  </a:rPr>
                  <a:t>large density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interval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Plan: Constrain low-density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EoSs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with new result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390400"/>
                <a:ext cx="8352928" cy="3911327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246" r="-146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" y="476673"/>
            <a:ext cx="8102469" cy="1296143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8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rancis.naukas.com/files/2013/07/dibujo20130730-ads-cft-correspondence-black-hole-quark-gluon-pla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" y="476672"/>
            <a:ext cx="7372697" cy="28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3861048"/>
                <a:ext cx="79208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Maldacena (1997): AdS/CFT conjecture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Some </a:t>
                </a:r>
                <a:r>
                  <a:rPr lang="fi-FI" sz="2400" dirty="0"/>
                  <a:t>(conformal, supersymmetric) gauge </a:t>
                </a:r>
                <a:r>
                  <a:rPr lang="fi-FI" sz="2400" dirty="0" smtClean="0"/>
                  <a:t>theories are </a:t>
                </a:r>
                <a:r>
                  <a:rPr lang="fi-FI" sz="2400" dirty="0"/>
                  <a:t>dual to superstring theory in 10d asymptotically AdS spacetime </a:t>
                </a:r>
                <a:endParaRPr lang="fi-FI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Solvable limit of original conjecture: 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i-FI" sz="2400" dirty="0" smtClean="0"/>
                  <a:t>, strongly coupled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/>
                      </a:rPr>
                      <m:t>𝑁</m:t>
                    </m:r>
                    <m:r>
                      <a:rPr lang="fi-FI" sz="24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fi-FI" sz="2400" dirty="0" smtClean="0"/>
                  <a:t> SYM ↔ IIB Supergravity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b="0" i="1" smtClean="0">
                            <a:latin typeface="Cambria Math"/>
                          </a:rPr>
                          <m:t>𝐴𝑑𝑆</m:t>
                        </m:r>
                      </m:e>
                      <m:sub>
                        <m:r>
                          <a:rPr lang="fi-FI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fi-FI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fi-FI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Gauge theory living at finite temperature </a:t>
                </a:r>
                <a:r>
                  <a:rPr lang="fi-FI" sz="2400" dirty="0"/>
                  <a:t>↔ </a:t>
                </a:r>
                <a:r>
                  <a:rPr lang="fi-FI" sz="2400" dirty="0" smtClean="0"/>
                  <a:t>black hole in AdS space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792088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155" t="-1818" r="-30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9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75740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476672"/>
                <a:ext cx="80648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Holography a very successful tool in heavy ion physics. However, in cold and dense QCD: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Need (finite density of) fundamental flavors, while </a:t>
                </a:r>
                <a14:m>
                  <m:oMath xmlns:m="http://schemas.openxmlformats.org/officeDocument/2006/math">
                    <m:r>
                      <a:rPr lang="fi-FI" sz="2400" i="1">
                        <a:latin typeface="Cambria Math"/>
                      </a:rPr>
                      <m:t>𝑁</m:t>
                    </m:r>
                    <m:r>
                      <a:rPr lang="fi-FI" sz="2400" i="1">
                        <a:latin typeface="Cambria Math"/>
                      </a:rPr>
                      <m:t>=4</m:t>
                    </m:r>
                  </m:oMath>
                </a14:m>
                <a:r>
                  <a:rPr lang="fi-FI" sz="2400" dirty="0"/>
                  <a:t> SYM only contains adjoint fields</a:t>
                </a:r>
                <a:endParaRPr lang="fi-FI" sz="240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=3</m:t>
                    </m:r>
                  </m:oMath>
                </a14:m>
                <a:r>
                  <a:rPr lang="fi-FI" sz="2400" dirty="0"/>
                  <a:t> very important </a:t>
                </a:r>
                <a:r>
                  <a:rPr lang="fi-FI" sz="2400" dirty="0" smtClean="0"/>
                  <a:t>limit: baryon structure, color superconductivity, ...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Need to break SUSY and con</a:t>
                </a:r>
                <a:r>
                  <a:rPr lang="en-US" sz="2400" dirty="0" smtClean="0"/>
                  <a:t>formality &amp; impose confinement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8064896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134" t="-1822" r="-76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10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8859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10445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Background and motivation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Basics of neutron stars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fi-FI" sz="4000" dirty="0" smtClean="0"/>
              <a:t>Neutron star matter EoS: current state of the art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New developments in the description of quark matter</a:t>
            </a:r>
          </a:p>
          <a:p>
            <a:pPr marL="571500" indent="-571500">
              <a:buFont typeface="+mj-lt"/>
              <a:buAutoNum type="romanUcPeriod"/>
            </a:pPr>
            <a:r>
              <a:rPr lang="fi-FI" sz="4000" dirty="0" smtClean="0"/>
              <a:t>Conclusions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75185584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476672"/>
                <a:ext cx="8064896" cy="577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Holography a very successful tool in heavy ion physics. However, in cold and dense QCD: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>
                    <a:solidFill>
                      <a:srgbClr val="FF0000"/>
                    </a:solidFill>
                  </a:rPr>
                  <a:t>Need (finite density of) fundamental flavors, while </a:t>
                </a:r>
                <a14:m>
                  <m:oMath xmlns:m="http://schemas.openxmlformats.org/officeDocument/2006/math">
                    <m:r>
                      <a:rPr lang="fi-FI" sz="24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fi-FI" sz="2400" i="1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fi-FI" sz="2400" dirty="0">
                    <a:solidFill>
                      <a:srgbClr val="FF0000"/>
                    </a:solidFill>
                  </a:rPr>
                  <a:t> SYM only contains adjoint fields</a:t>
                </a:r>
                <a:endParaRPr lang="fi-FI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=3</m:t>
                    </m:r>
                  </m:oMath>
                </a14:m>
                <a:r>
                  <a:rPr lang="fi-FI" sz="2400" dirty="0"/>
                  <a:t> very important </a:t>
                </a:r>
                <a:r>
                  <a:rPr lang="fi-FI" sz="2400" dirty="0" smtClean="0"/>
                  <a:t>limit: baryon structure, color superconductivity, ...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Need to break SUSY and con</a:t>
                </a:r>
                <a:r>
                  <a:rPr lang="en-US" sz="2400" dirty="0" smtClean="0"/>
                  <a:t>formality &amp; impose confinement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sz="2400" dirty="0"/>
              </a:p>
              <a:p>
                <a:r>
                  <a:rPr lang="fi-FI" sz="2400" dirty="0" smtClean="0"/>
                  <a:t>(Fairly) standard: 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D7-branes to geometry ─ corresponds to introduction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fundamental </a:t>
                </a:r>
                <a14:m>
                  <m:oMath xmlns:m="http://schemas.openxmlformats.org/officeDocument/2006/math">
                    <m:r>
                      <a:rPr lang="fi-FI" sz="2400" i="1">
                        <a:latin typeface="Cambria Math"/>
                      </a:rPr>
                      <m:t>𝑁</m:t>
                    </m:r>
                    <m:r>
                      <a:rPr lang="fi-FI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hypermultiplets</a:t>
                </a:r>
                <a:r>
                  <a:rPr lang="en-US" sz="2400" dirty="0" smtClean="0"/>
                  <a:t> to gauge theory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Theory possesses global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i-FI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fi-FI" sz="2400" b="0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fi-FI" sz="2400" b="0" i="1" smtClean="0">
                        <a:latin typeface="Cambria Math"/>
                        <a:ea typeface="Cambria Math"/>
                      </a:rPr>
                      <m:t>𝑆𝑈</m:t>
                    </m:r>
                    <m:r>
                      <a:rPr lang="fi-FI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)</m:t>
                    </m:r>
                    <m:r>
                      <a:rPr lang="fi-FI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i-FI" sz="2400" i="1">
                        <a:latin typeface="Cambria Math"/>
                      </a:rPr>
                      <m:t>𝑈</m:t>
                    </m:r>
                    <m:r>
                      <a:rPr lang="fi-FI" sz="24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 smtClean="0"/>
                  <a:t> symmetry, identifiable with baryon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𝑈</m:t>
                        </m:r>
                        <m:r>
                          <a:rPr lang="fi-FI" sz="2400" i="1">
                            <a:latin typeface="Cambria Math"/>
                          </a:rPr>
                          <m:t>(1)</m:t>
                        </m:r>
                      </m:e>
                      <m:sub>
                        <m:r>
                          <a:rPr lang="fi-FI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fi-FI" sz="2400" dirty="0" smtClean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Finite density: turn on gauge field in D-brane </a:t>
                </a:r>
                <a:r>
                  <a:rPr lang="en-US" sz="2400" dirty="0" err="1" smtClean="0"/>
                  <a:t>worldvolume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Probe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i-FI" sz="2400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: Classical SUGRA with no </a:t>
                </a:r>
                <a:r>
                  <a:rPr lang="en-US" sz="2400" dirty="0" err="1" smtClean="0"/>
                  <a:t>backreaction</a:t>
                </a:r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8064896" cy="5777223"/>
              </a:xfrm>
              <a:prstGeom prst="rect">
                <a:avLst/>
              </a:prstGeom>
              <a:blipFill rotWithShape="1">
                <a:blip r:embed="rId2"/>
                <a:stretch>
                  <a:fillRect l="-1134" t="-844" r="-1058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10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14044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476672"/>
                <a:ext cx="806489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>
                    <a:solidFill>
                      <a:schemeClr val="tx1"/>
                    </a:solidFill>
                  </a:rPr>
                  <a:t>Holography a very successful tool in heavy ion physics. However, in cold and dense QCD: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>
                    <a:solidFill>
                      <a:schemeClr val="tx1"/>
                    </a:solidFill>
                  </a:rPr>
                  <a:t>Need (finite density of) fundamental flavors, while </a:t>
                </a:r>
                <a14:m>
                  <m:oMath xmlns:m="http://schemas.openxmlformats.org/officeDocument/2006/math">
                    <m:r>
                      <a:rPr lang="fi-FI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fi-FI" sz="2400" i="1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SYM only contains adjoint fields</a:t>
                </a:r>
                <a:endParaRPr lang="fi-FI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i-FI" sz="2400" i="1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fi-FI" sz="2400" dirty="0">
                    <a:solidFill>
                      <a:srgbClr val="FF0000"/>
                    </a:solidFill>
                  </a:rPr>
                  <a:t> very important </a:t>
                </a:r>
                <a:r>
                  <a:rPr lang="fi-FI" sz="2400" dirty="0" smtClean="0">
                    <a:solidFill>
                      <a:srgbClr val="FF0000"/>
                    </a:solidFill>
                  </a:rPr>
                  <a:t>limit: baryon structure, color superconductivity, ...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>
                    <a:solidFill>
                      <a:schemeClr val="tx1"/>
                    </a:solidFill>
                  </a:rPr>
                  <a:t>Need to break SUSY and con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formality &amp; impose confinement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sz="2400" dirty="0">
                  <a:solidFill>
                    <a:schemeClr val="tx1"/>
                  </a:solidFill>
                </a:endParaRPr>
              </a:p>
              <a:p>
                <a:r>
                  <a:rPr lang="fi-FI" sz="2400" dirty="0" smtClean="0">
                    <a:solidFill>
                      <a:schemeClr val="tx1"/>
                    </a:solidFill>
                  </a:rPr>
                  <a:t>Extrapolate to three colors in quark matter phase: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D3-D7 always in deconfined phase: apply only for quark matter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Ignoring quark pairing, 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i-FI" sz="2400" dirty="0" smtClean="0"/>
                  <a:t> limit not necessarily a bad approximation – works nicely at high </a:t>
                </a:r>
                <a:r>
                  <a:rPr lang="fi-FI" sz="2400" i="1" dirty="0" smtClean="0"/>
                  <a:t>T</a:t>
                </a:r>
                <a:r>
                  <a:rPr lang="fi-FI" sz="2400" dirty="0" smtClean="0"/>
                  <a:t>, with highly suppressed corrections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8064896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134" t="-926" r="-76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10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06875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476672"/>
                <a:ext cx="806489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>
                    <a:solidFill>
                      <a:schemeClr val="tx1"/>
                    </a:solidFill>
                  </a:rPr>
                  <a:t>Holography a very successful tool in heavy ion physics. However, in cold and dense QCD: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>
                    <a:solidFill>
                      <a:schemeClr val="tx1"/>
                    </a:solidFill>
                  </a:rPr>
                  <a:t>Need (finite density of) fundamental flavors, while </a:t>
                </a:r>
                <a14:m>
                  <m:oMath xmlns:m="http://schemas.openxmlformats.org/officeDocument/2006/math">
                    <m:r>
                      <a:rPr lang="fi-FI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fi-FI" sz="2400" i="1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SYM only contains adjoint fields</a:t>
                </a:r>
                <a:endParaRPr lang="fi-FI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i-FI" sz="2400" i="1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very important </a:t>
                </a:r>
                <a:r>
                  <a:rPr lang="fi-FI" sz="2400" dirty="0" smtClean="0">
                    <a:solidFill>
                      <a:schemeClr val="tx1"/>
                    </a:solidFill>
                  </a:rPr>
                  <a:t>limit: baryon structure, color superconductivity, ...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 smtClean="0">
                    <a:solidFill>
                      <a:srgbClr val="FF0000"/>
                    </a:solidFill>
                  </a:rPr>
                  <a:t>Need to break SUSY and con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formality &amp; impose confinement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sz="2400" dirty="0"/>
              </a:p>
              <a:p>
                <a:r>
                  <a:rPr lang="fi-FI" sz="2400" dirty="0" smtClean="0"/>
                  <a:t>Future work: Sakai-Sugimoto, VQCD,...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Bonus: May be able to describe also the nuclear matter phase!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8064896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134" t="-1173" r="-76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10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82108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3568" y="476672"/>
                <a:ext cx="8064896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/>
                  <a:t>Here: EoS of strongly </a:t>
                </a:r>
                <a:r>
                  <a:rPr lang="fi-FI" sz="2400" dirty="0" smtClean="0"/>
                  <a:t>coupled </a:t>
                </a:r>
                <a:r>
                  <a:rPr lang="fi-FI" sz="2400" dirty="0"/>
                  <a:t>quark matter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i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i-FI" sz="24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2400" dirty="0"/>
                  <a:t>, at </a:t>
                </a:r>
                <a14:m>
                  <m:oMath xmlns:m="http://schemas.openxmlformats.org/officeDocument/2006/math">
                    <m:r>
                      <a:rPr lang="fi-FI" sz="2400" i="1">
                        <a:latin typeface="Cambria Math"/>
                      </a:rPr>
                      <m:t>𝑇</m:t>
                    </m:r>
                    <m:r>
                      <a:rPr lang="fi-FI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[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Hoyos</a:t>
                </a:r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</a:rPr>
                  <a:t>Jokela</a:t>
                </a:r>
                <a:r>
                  <a:rPr lang="en-US" dirty="0">
                    <a:solidFill>
                      <a:prstClr val="black"/>
                    </a:solidFill>
                  </a:rPr>
                  <a:t>, Rodriquez, AV,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Phys. Rev. Lett. 117, 032501]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8064896" cy="860620"/>
              </a:xfrm>
              <a:prstGeom prst="rect">
                <a:avLst/>
              </a:prstGeom>
              <a:blipFill rotWithShape="1">
                <a:blip r:embed="rId3"/>
                <a:stretch>
                  <a:fillRect l="-1134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67642"/>
            <a:ext cx="6060396" cy="94939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3995936" y="3356992"/>
            <a:ext cx="288032" cy="864096"/>
          </a:xfrm>
          <a:prstGeom prst="rightBrace">
            <a:avLst/>
          </a:prstGeom>
          <a:ln w="28575"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912" y="3933056"/>
                <a:ext cx="33123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from correct UV limit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33056"/>
                <a:ext cx="331236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76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732240" y="1988840"/>
            <a:ext cx="50405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6096" y="1556792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309</m:t>
                    </m:r>
                  </m:oMath>
                </a14:m>
                <a:r>
                  <a:rPr lang="en-US" sz="2400" dirty="0" smtClean="0"/>
                  <a:t> MeV 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556792"/>
                <a:ext cx="374441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11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32048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Matching to state-of-the-art CET nuclear matter </a:t>
            </a:r>
            <a:r>
              <a:rPr lang="en-US" sz="2400" dirty="0" err="1" smtClean="0">
                <a:solidFill>
                  <a:schemeClr val="tx1"/>
                </a:solidFill>
              </a:rPr>
              <a:t>EoSs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609"/>
            <a:ext cx="8280920" cy="28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479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Matching to state-of-the-art CET nuclear matter </a:t>
            </a:r>
            <a:r>
              <a:rPr lang="en-US" sz="2400" dirty="0" err="1"/>
              <a:t>EoSs</a:t>
            </a:r>
            <a:r>
              <a:rPr lang="en-US" sz="2400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609"/>
            <a:ext cx="8280920" cy="28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176464" cy="26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4005064"/>
                <a:ext cx="432048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Predictions: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Strong 1</a:t>
                </a:r>
                <a:r>
                  <a:rPr lang="en-US" sz="2200" baseline="30000" dirty="0" smtClean="0"/>
                  <a:t>st</a:t>
                </a:r>
                <a:r>
                  <a:rPr lang="en-US" sz="2200" dirty="0" smtClean="0"/>
                  <a:t> order transitions at phenomenologically reasonable densities: 2.4-6.9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No quark matter inside stars (stars become unstable at transition) 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4320480" cy="2462213"/>
              </a:xfrm>
              <a:prstGeom prst="rect">
                <a:avLst/>
              </a:prstGeom>
              <a:blipFill rotWithShape="1">
                <a:blip r:embed="rId4"/>
                <a:stretch>
                  <a:fillRect l="-1834" t="-1485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IV. </a:t>
            </a:r>
            <a:r>
              <a:rPr lang="en-US" sz="1400" dirty="0" smtClean="0">
                <a:solidFill>
                  <a:prstClr val="black"/>
                </a:solidFill>
              </a:rPr>
              <a:t>Recent </a:t>
            </a:r>
            <a:r>
              <a:rPr lang="en-US" sz="1400" dirty="0" smtClean="0">
                <a:solidFill>
                  <a:prstClr val="black"/>
                </a:solidFill>
              </a:rPr>
              <a:t>progress							 	    12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58586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Identifying the </a:t>
                </a:r>
                <a:r>
                  <a:rPr lang="en-US" dirty="0" smtClean="0"/>
                  <a:t>properties – and identity – of neutron star </a:t>
                </a:r>
                <a:r>
                  <a:rPr lang="en-US" dirty="0" smtClean="0"/>
                  <a:t>matter from 1st principles </a:t>
                </a:r>
                <a:r>
                  <a:rPr lang="en-US" dirty="0" smtClean="0"/>
                  <a:t>is hard…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…but not impossible if you </a:t>
                </a:r>
                <a:r>
                  <a:rPr lang="en-US" dirty="0" smtClean="0"/>
                  <a:t>use all available tools from low to high density </a:t>
                </a:r>
                <a:endParaRPr lang="en-US" i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Describing neutron star mergers requires understanding EoS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– </a:t>
                </a:r>
                <a:r>
                  <a:rPr lang="en-US" dirty="0" smtClean="0"/>
                  <a:t>now under control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Top-down holography may provide valuable </a:t>
                </a:r>
                <a:r>
                  <a:rPr lang="en-US" dirty="0" smtClean="0"/>
                  <a:t>insights </a:t>
                </a:r>
                <a:r>
                  <a:rPr lang="en-US" dirty="0" smtClean="0"/>
                  <a:t>strongly coupled </a:t>
                </a:r>
                <a:r>
                  <a:rPr lang="en-US" dirty="0" smtClean="0"/>
                  <a:t>quark matter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  <a:blipFill rotWithShape="1">
                <a:blip r:embed="rId2"/>
                <a:stretch>
                  <a:fillRect l="-1834" t="-1814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V. Conclusions							 	    13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5327"/>
      </p:ext>
    </p:extLst>
  </p:cSld>
  <p:clrMapOvr>
    <a:masterClrMapping/>
  </p:clrMapOvr>
  <p:transition advTm="1083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43608" y="620688"/>
            <a:ext cx="7077825" cy="945118"/>
          </a:xfrm>
          <a:prstGeom prst="rect">
            <a:avLst/>
          </a:prstGeom>
        </p:spPr>
      </p:pic>
      <p:pic>
        <p:nvPicPr>
          <p:cNvPr id="1026" name="Picture 2" descr="http://www.physik.uzh.ch/groups/serra/images/SM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2276873"/>
            <a:ext cx="4752528" cy="32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I. Background and motivation							    2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upload.wikimedia.org/wikipedia/en/9/98/Baryon_octet_w_ma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4468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57778"/>
      </p:ext>
    </p:extLst>
  </p:cSld>
  <p:clrMapOvr>
    <a:masterClrMapping/>
  </p:clrMapOvr>
  <p:transition advTm="2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jvuori\Desktop\phasedi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jvuori\Desktop\phasedi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62729" r="18783" b="5888"/>
          <a:stretch/>
        </p:blipFill>
        <p:spPr bwMode="auto">
          <a:xfrm>
            <a:off x="3036987" y="4073288"/>
            <a:ext cx="4021062" cy="194342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prstClr val="black"/>
                </a:solidFill>
              </a:rPr>
              <a:t>I. Background and motivation							    3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7"/>
            <a:ext cx="9144000" cy="68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709"/>
    </mc:Choice>
    <mc:Fallback xmlns="">
      <p:transition advTm="88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60648"/>
                <a:ext cx="5184576" cy="6278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sz="3200" dirty="0" smtClean="0">
                    <a:solidFill>
                      <a:prstClr val="black"/>
                    </a:solidFill>
                  </a:rPr>
                  <a:t>Rapid observational progress: Accurate mass &amp; radius measurements and </a:t>
                </a:r>
                <a:r>
                  <a:rPr lang="fi-FI" sz="3200" dirty="0" smtClean="0"/>
                  <a:t>gravitat. waves from star mergers      </a:t>
                </a:r>
                <a:r>
                  <a:rPr lang="fi-FI" dirty="0" smtClean="0"/>
                  <a:t>[e.g. </a:t>
                </a:r>
                <a:r>
                  <a:rPr lang="fi-FI" dirty="0"/>
                  <a:t>Demorest et </a:t>
                </a:r>
                <a:r>
                  <a:rPr lang="fi-FI" dirty="0" smtClean="0"/>
                  <a:t>al., Nature 467, 1081–1083 (2010)]</a:t>
                </a:r>
                <a:endParaRPr lang="en-US" sz="3200" dirty="0" smtClean="0"/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</a:rPr>
                  <a:t>Theory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problem: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Equation of State </a:t>
                </a:r>
                <a14:m>
                  <m:oMath xmlns:m="http://schemas.openxmlformats.org/officeDocument/2006/math">
                    <m:r>
                      <a:rPr lang="fi-FI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fi-FI" sz="32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of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cold &amp; dense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QCD matter </a:t>
                </a:r>
                <a:r>
                  <a:rPr lang="en-US" sz="3200" dirty="0">
                    <a:solidFill>
                      <a:prstClr val="black"/>
                    </a:solidFill>
                  </a:rPr>
                  <a:t>→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Prediction </a:t>
                </a:r>
                <a:r>
                  <a:rPr lang="en-US" sz="3200" dirty="0">
                    <a:solidFill>
                      <a:prstClr val="black"/>
                    </a:solidFill>
                  </a:rPr>
                  <a:t>for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mass-radius relation and GWs</a:t>
                </a:r>
                <a:endParaRPr lang="fi-FI" sz="3200" dirty="0">
                  <a:solidFill>
                    <a:prstClr val="black"/>
                  </a:solidFill>
                </a:endParaRPr>
              </a:p>
              <a:p>
                <a:endParaRPr lang="fi-FI" sz="3200" dirty="0"/>
              </a:p>
              <a:p>
                <a:r>
                  <a:rPr lang="fi-FI" sz="3200" dirty="0"/>
                  <a:t>Problem: </a:t>
                </a:r>
                <a:r>
                  <a:rPr lang="en-US" sz="3200" dirty="0"/>
                  <a:t>Few first principles tools at high density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5184576" cy="6278642"/>
              </a:xfrm>
              <a:prstGeom prst="rect">
                <a:avLst/>
              </a:prstGeom>
              <a:blipFill rotWithShape="1">
                <a:blip r:embed="rId4"/>
                <a:stretch>
                  <a:fillRect l="-3059" t="-1262" r="-2706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816"/>
            <a:ext cx="3816424" cy="37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II. </a:t>
            </a:r>
            <a:r>
              <a:rPr lang="en-US" sz="1400" dirty="0" smtClean="0">
                <a:solidFill>
                  <a:schemeClr val="tx1"/>
                </a:solidFill>
              </a:rPr>
              <a:t>Basics of neutron stars</a:t>
            </a:r>
            <a:r>
              <a:rPr lang="en-US" sz="1400" dirty="0" smtClean="0">
                <a:solidFill>
                  <a:schemeClr val="tx1"/>
                </a:solidFill>
              </a:rPr>
              <a:t>								    4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vuorinen\Desktop\darm14coll\M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4392" y="44623"/>
            <a:ext cx="4066120" cy="324226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946363"/>
      </p:ext>
    </p:extLst>
  </p:cSld>
  <p:clrMapOvr>
    <a:masterClrMapping/>
  </p:clrMapOvr>
  <p:transition advTm="699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hys-merger.physik.unibas.ch/~hempel/mr_sne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98" y="3501008"/>
            <a:ext cx="37686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60648"/>
                <a:ext cx="5184576" cy="6278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sz="3200" dirty="0" smtClean="0">
                    <a:solidFill>
                      <a:prstClr val="black"/>
                    </a:solidFill>
                  </a:rPr>
                  <a:t>Rapid observational progress: Accurate mass &amp; radius measurements and </a:t>
                </a:r>
                <a:r>
                  <a:rPr lang="fi-FI" sz="3200" dirty="0" smtClean="0"/>
                  <a:t>gravitat. waves from star mergers      </a:t>
                </a:r>
                <a:r>
                  <a:rPr lang="fi-FI" dirty="0" smtClean="0"/>
                  <a:t>[e.g. </a:t>
                </a:r>
                <a:r>
                  <a:rPr lang="fi-FI" dirty="0"/>
                  <a:t>Demorest et </a:t>
                </a:r>
                <a:r>
                  <a:rPr lang="fi-FI" dirty="0" smtClean="0"/>
                  <a:t>al., Nature 467, 1081–1083 (2010)]</a:t>
                </a:r>
                <a:endParaRPr lang="en-US" sz="3200" dirty="0" smtClean="0"/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Theory </a:t>
                </a:r>
                <a:r>
                  <a:rPr lang="en-US" sz="3200" dirty="0">
                    <a:solidFill>
                      <a:prstClr val="black"/>
                    </a:solidFill>
                  </a:rPr>
                  <a:t>problem: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Equation of State </a:t>
                </a:r>
                <a14:m>
                  <m:oMath xmlns:m="http://schemas.openxmlformats.org/officeDocument/2006/math"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fi-FI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of cold &amp; dense QCD matter </a:t>
                </a:r>
                <a:r>
                  <a:rPr lang="en-US" sz="3200" dirty="0">
                    <a:solidFill>
                      <a:prstClr val="black"/>
                    </a:solidFill>
                  </a:rPr>
                  <a:t>→ Prediction for mass-radius relation and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GWs</a:t>
                </a:r>
                <a:endParaRPr lang="fi-FI" sz="3200" dirty="0">
                  <a:solidFill>
                    <a:prstClr val="black"/>
                  </a:solidFill>
                </a:endParaRPr>
              </a:p>
              <a:p>
                <a:endParaRPr lang="fi-FI" sz="3200" dirty="0"/>
              </a:p>
              <a:p>
                <a:r>
                  <a:rPr lang="fi-FI" sz="3200" dirty="0"/>
                  <a:t>Problem: </a:t>
                </a:r>
                <a:r>
                  <a:rPr lang="en-US" sz="3200" dirty="0"/>
                  <a:t>Few first principles tools at high density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5184576" cy="6278642"/>
              </a:xfrm>
              <a:prstGeom prst="rect">
                <a:avLst/>
              </a:prstGeom>
              <a:blipFill rotWithShape="1">
                <a:blip r:embed="rId5"/>
                <a:stretch>
                  <a:fillRect l="-3059" t="-1262" r="-2706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C:\Users\vuorinen\Desktop\darm14coll\M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4392" y="44623"/>
            <a:ext cx="4066120" cy="324226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II. </a:t>
            </a:r>
            <a:r>
              <a:rPr lang="en-US" sz="1400" dirty="0">
                <a:solidFill>
                  <a:schemeClr val="tx1"/>
                </a:solidFill>
              </a:rPr>
              <a:t>Basics of neutron stars </a:t>
            </a:r>
            <a:r>
              <a:rPr lang="en-US" sz="1400" dirty="0" smtClean="0">
                <a:solidFill>
                  <a:schemeClr val="tx1"/>
                </a:solidFill>
              </a:rPr>
              <a:t>							    4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126150"/>
      </p:ext>
    </p:extLst>
  </p:cSld>
  <p:clrMapOvr>
    <a:masterClrMapping/>
  </p:clrMapOvr>
  <p:transition advTm="139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653136"/>
            <a:ext cx="84969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dirty="0" smtClean="0"/>
              <a:t>State-of-the-art of EoS: Interpolation between</a:t>
            </a:r>
            <a:r>
              <a:rPr lang="en-US" sz="2600" dirty="0" smtClean="0"/>
              <a:t> known results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/>
              <a:t>Up to saturation density with nuclear physics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 smtClean="0"/>
              <a:t>High density limit </a:t>
            </a:r>
            <a:r>
              <a:rPr lang="fi-FI" sz="2600" dirty="0"/>
              <a:t>from perturbative </a:t>
            </a:r>
            <a:r>
              <a:rPr lang="fi-FI" sz="2600" dirty="0" smtClean="0"/>
              <a:t>QCD</a:t>
            </a:r>
          </a:p>
          <a:p>
            <a:pPr>
              <a:lnSpc>
                <a:spcPct val="150000"/>
              </a:lnSpc>
            </a:pPr>
            <a:r>
              <a:rPr lang="fi-FI" sz="2600" dirty="0" smtClean="0"/>
              <a:t>Nontrivial insight: </a:t>
            </a:r>
            <a:r>
              <a:rPr lang="fi-FI" sz="2600" i="1" dirty="0" smtClean="0"/>
              <a:t>Neutron star EoS constrained by pQCD limit</a:t>
            </a:r>
          </a:p>
        </p:txBody>
      </p:sp>
      <p:pic>
        <p:nvPicPr>
          <p:cNvPr id="4" name="Picture 2" descr="C:\Users\vuorinen\Desktop\darm14coll\Eo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00" y="44624"/>
            <a:ext cx="6825600" cy="443877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16016" y="1628800"/>
            <a:ext cx="9361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III. EoS: State-of-the-art								    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0385"/>
      </p:ext>
    </p:extLst>
  </p:cSld>
  <p:clrMapOvr>
    <a:masterClrMapping/>
  </p:clrMapOvr>
  <p:transition advTm="524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016" y="1628800"/>
            <a:ext cx="9361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9157088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uorinen\Desktop\darm14coll\MR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5608" y="908720"/>
            <a:ext cx="6458760" cy="5122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359008"/>
      </p:ext>
    </p:extLst>
  </p:cSld>
  <p:clrMapOvr>
    <a:masterClrMapping/>
  </p:clrMapOvr>
  <p:transition advTm="8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uorinen\Desktop\darm14coll\Eo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00" y="44624"/>
            <a:ext cx="6825600" cy="443877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16016" y="1628800"/>
            <a:ext cx="9361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7849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III. EoS: State-of-the-art								    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67944" y="306896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02000" y="3068960"/>
            <a:ext cx="64807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653136"/>
            <a:ext cx="84969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dirty="0" smtClean="0"/>
              <a:t>State-of-the-art: Interpolation between</a:t>
            </a:r>
            <a:r>
              <a:rPr lang="en-US" sz="2600" dirty="0"/>
              <a:t> </a:t>
            </a:r>
            <a:r>
              <a:rPr lang="en-US" sz="2600" dirty="0" smtClean="0"/>
              <a:t>controlled results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/>
              <a:t>Up to saturation density with nuclear physics </a:t>
            </a:r>
            <a:r>
              <a:rPr lang="fi-FI" sz="2600" dirty="0" smtClean="0"/>
              <a:t>methods</a:t>
            </a:r>
            <a:endParaRPr lang="fi-FI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 smtClean="0"/>
              <a:t>High density limit </a:t>
            </a:r>
            <a:r>
              <a:rPr lang="fi-FI" sz="2600" dirty="0"/>
              <a:t>from perturbative </a:t>
            </a:r>
            <a:r>
              <a:rPr lang="fi-FI" sz="2600" dirty="0" smtClean="0"/>
              <a:t>QCD</a:t>
            </a:r>
          </a:p>
          <a:p>
            <a:pPr>
              <a:lnSpc>
                <a:spcPct val="150000"/>
              </a:lnSpc>
            </a:pPr>
            <a:r>
              <a:rPr lang="fi-FI" sz="2600" dirty="0" smtClean="0"/>
              <a:t>Nontrivial insight: </a:t>
            </a:r>
            <a:r>
              <a:rPr lang="fi-FI" sz="2600" i="1" dirty="0" smtClean="0"/>
              <a:t>Neutron star EoS constrained by pQCD limit</a:t>
            </a:r>
          </a:p>
        </p:txBody>
      </p:sp>
    </p:spTree>
    <p:extLst>
      <p:ext uri="{BB962C8B-B14F-4D97-AF65-F5344CB8AC3E}">
        <p14:creationId xmlns:p14="http://schemas.microsoft.com/office/powerpoint/2010/main" val="940265095"/>
      </p:ext>
    </p:extLst>
  </p:cSld>
  <p:clrMapOvr>
    <a:masterClrMapping/>
  </p:clrMapOvr>
  <p:transition advTm="1155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mathcal{L}_{\text{QCD}}&amp;=&amp;\frac{1}{4}F^a_{\mu\nu}F^a_{\mu\nu}+\sum_f\bar{\psi}_f(\gamma_\mu D_\mu+m_f)\psi_f \nonumber&#10;\end{eqnarray}&#10;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p_\text{QCD}^\text{res} &amp;=&amp; p_\text{QCD}^\text{naive} + p_\text{DR}^\text{res} - p_\text{DR}^\text{naive} + p_\text{HTL}^\text{res} -  p_\text{HTL}^\text{naive} \nonumber &#10;\end{eqnarray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varepsilon\,=\,3p+m^2\sqrt{\frac{N_c N_f}{4\gamma^3 \lambda_{YM}}p} &#10;\,=\, 3p+\frac{\sqrt{3}m^2}{2\pi}\sqrt{p}\nonumber&#10;\end{equation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p^\text{bos}_n &amp;=&amp; 2\pi n T, \nonumber \\&#10;p^\text{ferm}_n &amp;=&amp; (2n+1)\pi T-i\mu \nonumber &#10;\end{eqnarray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int \frac{d^{4-2\epsilon}p}{(2\pi)^{4-2\epsilon}}&amp;\to&amp;&#10;T\sum_{p_n}\int \frac{d^{3-2\epsilon}p}{(2\pi)^{3-2\epsilon}} \nonumber &#10;\end{eqnarray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-\omega^2+k^2 \to -\omega^2+k^2 +\Pi(\omega,k) \nonumber&#10;\end{eqnarray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T,\mu_u,\mu_d,\mu_s,m_s)&amp;=&amp; -T\log \int \mathcal{D}\bar{\psi}\mathcal{D}\psi\mathcal{D}A_\mu e^{-\int d^3 x\int_0^{1/T}d \tau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17623</TotalTime>
  <Words>1351</Words>
  <Application>Microsoft Office PowerPoint</Application>
  <PresentationFormat>On-screen Show (4:3)</PresentationFormat>
  <Paragraphs>136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Quark matter equation of state  and neutron stars   Aleksi Vuorinen University of Helsinki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Perturbative approaches to nonperturbative physics  Aleksi Vuorinen University of Helsinki</dc:title>
  <dc:creator>vuorinen</dc:creator>
  <cp:lastModifiedBy>Aleksi Vuorinen</cp:lastModifiedBy>
  <cp:revision>889</cp:revision>
  <dcterms:created xsi:type="dcterms:W3CDTF">2014-04-13T15:10:10Z</dcterms:created>
  <dcterms:modified xsi:type="dcterms:W3CDTF">2016-11-25T06:35:21Z</dcterms:modified>
</cp:coreProperties>
</file>