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95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28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19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14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62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335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48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23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95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005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680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A889-A27B-4AB0-86D7-E1FCC0CCA1DD}" type="datetimeFigureOut">
              <a:rPr lang="fi-FI" smtClean="0"/>
              <a:t>13.7.2012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F152-7B6C-488A-802B-C004B4ECB1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13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120"/>
            <a:ext cx="7517476" cy="555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76426" y="6093296"/>
            <a:ext cx="184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Kelatoivia</a:t>
            </a:r>
            <a:r>
              <a:rPr lang="fi-FI" dirty="0" smtClean="0"/>
              <a:t> aineita</a:t>
            </a: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1796218" y="1412776"/>
            <a:ext cx="14029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000" dirty="0" smtClean="0"/>
              <a:t>β</a:t>
            </a:r>
            <a:r>
              <a:rPr lang="fi-FI" sz="1000" dirty="0" err="1" smtClean="0"/>
              <a:t>-alaniinidietikkahappo</a:t>
            </a:r>
            <a:endParaRPr lang="fi-FI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1454587"/>
            <a:ext cx="2044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sykloheksyleenidinitriloetikkahappo</a:t>
            </a:r>
            <a:endParaRPr lang="fi-FI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1484784"/>
            <a:ext cx="2079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dietyleenitriamiinipentaetikkahappo</a:t>
            </a:r>
            <a:endParaRPr lang="fi-FI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2966755"/>
            <a:ext cx="2303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hydroksyetyyleenidiamiinitrietikkahappo</a:t>
            </a:r>
            <a:endParaRPr lang="fi-FI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2822739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hydroksyetyleeni-iminodietikkahappo</a:t>
            </a:r>
            <a:endParaRPr lang="fi-FI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4077072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iminodietikkahappo</a:t>
            </a:r>
            <a:endParaRPr lang="fi-FI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167037" y="4077072"/>
            <a:ext cx="1701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metyyliglysiinidietikkahappo</a:t>
            </a:r>
            <a:endParaRPr lang="fi-FI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4077072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nitriloetikkahappo</a:t>
            </a:r>
            <a:endParaRPr lang="fi-FI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5487035"/>
            <a:ext cx="2055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propyleenidiamiinitetraetikkahappo</a:t>
            </a:r>
            <a:endParaRPr lang="fi-FI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1794" y="5487035"/>
            <a:ext cx="2236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trietyleenitetraamiiniheksaetikkahappo</a:t>
            </a:r>
            <a:endParaRPr lang="fi-FI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44785" y="2966755"/>
            <a:ext cx="18870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err="1" smtClean="0"/>
              <a:t>etyleenidiaminitetraetikkahappo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68591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96040" cy="569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6032208"/>
            <a:ext cx="515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Figure</a:t>
            </a:r>
            <a:r>
              <a:rPr lang="fi-FI" dirty="0" smtClean="0"/>
              <a:t> 11-7  </a:t>
            </a:r>
            <a:r>
              <a:rPr lang="fi-FI" dirty="0" err="1" smtClean="0"/>
              <a:t>Fractional</a:t>
            </a:r>
            <a:r>
              <a:rPr lang="fi-FI" dirty="0" smtClean="0"/>
              <a:t> </a:t>
            </a:r>
            <a:r>
              <a:rPr lang="fi-FI" dirty="0" err="1" smtClean="0"/>
              <a:t>composition</a:t>
            </a:r>
            <a:r>
              <a:rPr lang="fi-FI" dirty="0" smtClean="0"/>
              <a:t> </a:t>
            </a:r>
            <a:r>
              <a:rPr lang="fi-FI" dirty="0" err="1" smtClean="0"/>
              <a:t>diagram</a:t>
            </a:r>
            <a:r>
              <a:rPr lang="fi-FI" dirty="0" smtClean="0"/>
              <a:t> for EDTA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67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74" y="836712"/>
            <a:ext cx="496252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476672"/>
            <a:ext cx="545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Table</a:t>
            </a:r>
            <a:r>
              <a:rPr lang="fi-FI" dirty="0" smtClean="0"/>
              <a:t> 11-1 </a:t>
            </a:r>
            <a:r>
              <a:rPr lang="fi-FI" dirty="0" err="1" smtClean="0"/>
              <a:t>Values</a:t>
            </a:r>
            <a:r>
              <a:rPr lang="fi-FI" dirty="0" smtClean="0"/>
              <a:t> of </a:t>
            </a:r>
            <a:r>
              <a:rPr lang="el-GR" dirty="0" smtClean="0"/>
              <a:t>α</a:t>
            </a:r>
            <a:r>
              <a:rPr lang="fi-FI" baseline="-25000" dirty="0" smtClean="0"/>
              <a:t>Y</a:t>
            </a:r>
            <a:r>
              <a:rPr lang="fi-FI" baseline="30000" dirty="0" smtClean="0"/>
              <a:t>4-</a:t>
            </a:r>
            <a:r>
              <a:rPr lang="fi-FI" dirty="0" smtClean="0"/>
              <a:t> for EDTA at 25⁰C and µ = 0,10 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346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6920458" cy="579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04664"/>
            <a:ext cx="568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Table</a:t>
            </a:r>
            <a:r>
              <a:rPr lang="fi-FI" dirty="0" smtClean="0"/>
              <a:t>  11-2 </a:t>
            </a:r>
            <a:r>
              <a:rPr lang="fi-FI" dirty="0" err="1"/>
              <a:t>F</a:t>
            </a:r>
            <a:r>
              <a:rPr lang="fi-FI" dirty="0" err="1" smtClean="0"/>
              <a:t>ormation</a:t>
            </a:r>
            <a:r>
              <a:rPr lang="fi-FI" dirty="0" smtClean="0"/>
              <a:t> </a:t>
            </a:r>
            <a:r>
              <a:rPr lang="fi-FI" dirty="0" err="1" smtClean="0"/>
              <a:t>constants</a:t>
            </a:r>
            <a:r>
              <a:rPr lang="fi-FI" dirty="0" smtClean="0"/>
              <a:t> for </a:t>
            </a:r>
            <a:r>
              <a:rPr lang="fi-FI" dirty="0" err="1" smtClean="0"/>
              <a:t>metal-EDTA</a:t>
            </a:r>
            <a:r>
              <a:rPr lang="fi-FI" dirty="0" smtClean="0"/>
              <a:t> </a:t>
            </a:r>
            <a:r>
              <a:rPr lang="fi-FI" dirty="0" err="1" smtClean="0"/>
              <a:t>complexes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698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88640"/>
            <a:ext cx="4608512" cy="566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5949280"/>
            <a:ext cx="6398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Pienin pH, jossa metalli-ioni voidaan titrata onnistuneesti </a:t>
            </a:r>
            <a:r>
              <a:rPr lang="fi-FI" dirty="0" err="1" smtClean="0"/>
              <a:t>EDTA:lla</a:t>
            </a:r>
            <a:r>
              <a:rPr lang="fi-FI" dirty="0" smtClean="0"/>
              <a:t>.</a:t>
            </a:r>
          </a:p>
          <a:p>
            <a:r>
              <a:rPr lang="fi-FI" dirty="0" smtClean="0"/>
              <a:t>Kyseisessä pH:ssa metalli-ionin EDTA kompleksin </a:t>
            </a:r>
            <a:r>
              <a:rPr lang="fi-FI" dirty="0" err="1" smtClean="0"/>
              <a:t>K</a:t>
            </a:r>
            <a:r>
              <a:rPr lang="fi-FI" baseline="-25000" dirty="0" err="1" smtClean="0"/>
              <a:t>f</a:t>
            </a:r>
            <a:r>
              <a:rPr lang="fi-FI" dirty="0" smtClean="0"/>
              <a:t>´ = 10</a:t>
            </a:r>
            <a:r>
              <a:rPr lang="fi-FI" baseline="30000" dirty="0"/>
              <a:t>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691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7854"/>
            <a:ext cx="3768002" cy="632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286" y="2708920"/>
            <a:ext cx="2616613" cy="3649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6357938"/>
            <a:ext cx="561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Olosuhteet tyypillisimpien metalli-ionien EDTA titraukselle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394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Matilainen Rose</dc:creator>
  <cp:lastModifiedBy>Matilainen Rose</cp:lastModifiedBy>
  <cp:revision>8</cp:revision>
  <dcterms:created xsi:type="dcterms:W3CDTF">2012-07-13T07:41:02Z</dcterms:created>
  <dcterms:modified xsi:type="dcterms:W3CDTF">2012-07-13T10:19:28Z</dcterms:modified>
</cp:coreProperties>
</file>