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08" r:id="rId2"/>
    <p:sldMasterId id="2147483720" r:id="rId3"/>
    <p:sldMasterId id="2147483732" r:id="rId4"/>
  </p:sldMasterIdLst>
  <p:notesMasterIdLst>
    <p:notesMasterId r:id="rId38"/>
  </p:notesMasterIdLst>
  <p:handoutMasterIdLst>
    <p:handoutMasterId r:id="rId39"/>
  </p:handoutMasterIdLst>
  <p:sldIdLst>
    <p:sldId id="256" r:id="rId5"/>
    <p:sldId id="293" r:id="rId6"/>
    <p:sldId id="257" r:id="rId7"/>
    <p:sldId id="258" r:id="rId8"/>
    <p:sldId id="284" r:id="rId9"/>
    <p:sldId id="285" r:id="rId10"/>
    <p:sldId id="286" r:id="rId11"/>
    <p:sldId id="261" r:id="rId12"/>
    <p:sldId id="259" r:id="rId13"/>
    <p:sldId id="260" r:id="rId14"/>
    <p:sldId id="262" r:id="rId15"/>
    <p:sldId id="295" r:id="rId16"/>
    <p:sldId id="281" r:id="rId17"/>
    <p:sldId id="278" r:id="rId18"/>
    <p:sldId id="280" r:id="rId19"/>
    <p:sldId id="288" r:id="rId20"/>
    <p:sldId id="289" r:id="rId21"/>
    <p:sldId id="290" r:id="rId22"/>
    <p:sldId id="267" r:id="rId23"/>
    <p:sldId id="283" r:id="rId24"/>
    <p:sldId id="282" r:id="rId25"/>
    <p:sldId id="291" r:id="rId26"/>
    <p:sldId id="269" r:id="rId27"/>
    <p:sldId id="294" r:id="rId28"/>
    <p:sldId id="296" r:id="rId29"/>
    <p:sldId id="276" r:id="rId30"/>
    <p:sldId id="292" r:id="rId31"/>
    <p:sldId id="270" r:id="rId32"/>
    <p:sldId id="271" r:id="rId33"/>
    <p:sldId id="272" r:id="rId34"/>
    <p:sldId id="273" r:id="rId35"/>
    <p:sldId id="274" r:id="rId36"/>
    <p:sldId id="275" r:id="rId37"/>
  </p:sldIdLst>
  <p:sldSz cx="9144000" cy="6858000" type="screen4x3"/>
  <p:notesSz cx="6794500" cy="99314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S Gothic" charset="-128"/>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S Gothic" charset="-128"/>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S Gothic" charset="-128"/>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S Gothic" charset="-128"/>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S Gothic" charset="-128"/>
        <a:cs typeface="+mn-cs"/>
      </a:defRPr>
    </a:lvl5pPr>
    <a:lvl6pPr marL="2286000" algn="l" defTabSz="914400" rtl="0" eaLnBrk="1" latinLnBrk="0" hangingPunct="1">
      <a:defRPr kern="1200">
        <a:solidFill>
          <a:schemeClr val="bg1"/>
        </a:solidFill>
        <a:latin typeface="Calibri" pitchFamily="32" charset="0"/>
        <a:ea typeface="MS Gothic" charset="-128"/>
        <a:cs typeface="+mn-cs"/>
      </a:defRPr>
    </a:lvl6pPr>
    <a:lvl7pPr marL="2743200" algn="l" defTabSz="914400" rtl="0" eaLnBrk="1" latinLnBrk="0" hangingPunct="1">
      <a:defRPr kern="1200">
        <a:solidFill>
          <a:schemeClr val="bg1"/>
        </a:solidFill>
        <a:latin typeface="Calibri" pitchFamily="32" charset="0"/>
        <a:ea typeface="MS Gothic" charset="-128"/>
        <a:cs typeface="+mn-cs"/>
      </a:defRPr>
    </a:lvl7pPr>
    <a:lvl8pPr marL="3200400" algn="l" defTabSz="914400" rtl="0" eaLnBrk="1" latinLnBrk="0" hangingPunct="1">
      <a:defRPr kern="1200">
        <a:solidFill>
          <a:schemeClr val="bg1"/>
        </a:solidFill>
        <a:latin typeface="Calibri" pitchFamily="32" charset="0"/>
        <a:ea typeface="MS Gothic" charset="-128"/>
        <a:cs typeface="+mn-cs"/>
      </a:defRPr>
    </a:lvl8pPr>
    <a:lvl9pPr marL="3657600" algn="l" defTabSz="914400" rtl="0" eaLnBrk="1" latinLnBrk="0" hangingPunct="1">
      <a:defRPr kern="1200">
        <a:solidFill>
          <a:schemeClr val="bg1"/>
        </a:solidFill>
        <a:latin typeface="Calibri" pitchFamily="32"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4F81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995" autoAdjust="0"/>
    <p:restoredTop sz="84000" autoAdjust="0"/>
  </p:normalViewPr>
  <p:slideViewPr>
    <p:cSldViewPr>
      <p:cViewPr varScale="1">
        <p:scale>
          <a:sx n="112" d="100"/>
          <a:sy n="112" d="100"/>
        </p:scale>
        <p:origin x="-159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3" d="100"/>
          <a:sy n="93" d="100"/>
        </p:scale>
        <p:origin x="-3780" y="-120"/>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38D3B354-CC44-4D75-830C-F108C63BB930}" type="datetimeFigureOut">
              <a:rPr lang="en-US" smtClean="0"/>
              <a:t>3/3/2011</a:t>
            </a:fld>
            <a:endParaRPr lang="en-US"/>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BE9EAA8B-C2CC-4BB6-BFC6-88FAB94444B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AutoShape 1"/>
          <p:cNvSpPr>
            <a:spLocks noChangeArrowheads="1"/>
          </p:cNvSpPr>
          <p:nvPr/>
        </p:nvSpPr>
        <p:spPr bwMode="auto">
          <a:xfrm>
            <a:off x="0" y="0"/>
            <a:ext cx="6794500" cy="9931400"/>
          </a:xfrm>
          <a:prstGeom prst="roundRect">
            <a:avLst>
              <a:gd name="adj" fmla="val 23"/>
            </a:avLst>
          </a:prstGeom>
          <a:solidFill>
            <a:srgbClr val="FFFFFF"/>
          </a:solidFill>
          <a:ln w="9360">
            <a:noFill/>
            <a:miter lim="800000"/>
            <a:headEnd/>
            <a:tailEnd/>
          </a:ln>
          <a:effectLst/>
        </p:spPr>
        <p:txBody>
          <a:bodyPr wrap="none" anchor="ctr"/>
          <a:lstStyle/>
          <a:p>
            <a:pPr>
              <a:defRPr/>
            </a:pPr>
            <a:endParaRPr lang="en-US"/>
          </a:p>
        </p:txBody>
      </p:sp>
      <p:sp>
        <p:nvSpPr>
          <p:cNvPr id="6146" name="AutoShape 2"/>
          <p:cNvSpPr>
            <a:spLocks noChangeArrowheads="1"/>
          </p:cNvSpPr>
          <p:nvPr/>
        </p:nvSpPr>
        <p:spPr bwMode="auto">
          <a:xfrm>
            <a:off x="0" y="0"/>
            <a:ext cx="6794500" cy="9931400"/>
          </a:xfrm>
          <a:prstGeom prst="roundRect">
            <a:avLst>
              <a:gd name="adj" fmla="val 23"/>
            </a:avLst>
          </a:prstGeom>
          <a:solidFill>
            <a:srgbClr val="FFFFFF"/>
          </a:solidFill>
          <a:ln w="9525">
            <a:noFill/>
            <a:round/>
            <a:headEnd/>
            <a:tailEnd/>
          </a:ln>
          <a:effectLst/>
        </p:spPr>
        <p:txBody>
          <a:bodyPr wrap="none" anchor="ctr"/>
          <a:lstStyle/>
          <a:p>
            <a:pPr>
              <a:defRPr/>
            </a:pPr>
            <a:endParaRPr lang="en-US"/>
          </a:p>
        </p:txBody>
      </p:sp>
      <p:sp>
        <p:nvSpPr>
          <p:cNvPr id="6147" name="Rectangle 3"/>
          <p:cNvSpPr>
            <a:spLocks noGrp="1" noChangeArrowheads="1"/>
          </p:cNvSpPr>
          <p:nvPr>
            <p:ph type="hdr"/>
          </p:nvPr>
        </p:nvSpPr>
        <p:spPr bwMode="auto">
          <a:xfrm>
            <a:off x="0" y="0"/>
            <a:ext cx="2941138" cy="49312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pPr>
              <a:defRPr/>
            </a:pPr>
            <a:endParaRPr lang="en-US"/>
          </a:p>
        </p:txBody>
      </p:sp>
      <p:sp>
        <p:nvSpPr>
          <p:cNvPr id="6148" name="Rectangle 4"/>
          <p:cNvSpPr>
            <a:spLocks noGrp="1" noChangeArrowheads="1"/>
          </p:cNvSpPr>
          <p:nvPr>
            <p:ph type="dt"/>
          </p:nvPr>
        </p:nvSpPr>
        <p:spPr bwMode="auto">
          <a:xfrm>
            <a:off x="3848645" y="0"/>
            <a:ext cx="2941138" cy="49312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pPr>
              <a:defRPr/>
            </a:pPr>
            <a:endParaRPr lang="en-US"/>
          </a:p>
        </p:txBody>
      </p:sp>
      <p:sp>
        <p:nvSpPr>
          <p:cNvPr id="33798" name="Rectangle 5"/>
          <p:cNvSpPr>
            <a:spLocks noGrp="1" noRot="1" noChangeAspect="1" noChangeArrowheads="1"/>
          </p:cNvSpPr>
          <p:nvPr>
            <p:ph type="sldImg"/>
          </p:nvPr>
        </p:nvSpPr>
        <p:spPr bwMode="auto">
          <a:xfrm>
            <a:off x="915988" y="744538"/>
            <a:ext cx="4959350" cy="3721100"/>
          </a:xfrm>
          <a:prstGeom prst="rect">
            <a:avLst/>
          </a:prstGeom>
          <a:noFill/>
          <a:ln w="9525">
            <a:noFill/>
            <a:round/>
            <a:headEnd/>
            <a:tailEnd/>
          </a:ln>
        </p:spPr>
      </p:sp>
      <p:sp>
        <p:nvSpPr>
          <p:cNvPr id="6150" name="Rectangle 6"/>
          <p:cNvSpPr>
            <a:spLocks noGrp="1" noChangeArrowheads="1"/>
          </p:cNvSpPr>
          <p:nvPr>
            <p:ph type="body"/>
          </p:nvPr>
        </p:nvSpPr>
        <p:spPr bwMode="auto">
          <a:xfrm>
            <a:off x="679451" y="4717415"/>
            <a:ext cx="5432454" cy="446568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6151" name="Rectangle 7"/>
          <p:cNvSpPr>
            <a:spLocks noGrp="1" noChangeArrowheads="1"/>
          </p:cNvSpPr>
          <p:nvPr>
            <p:ph type="ftr"/>
          </p:nvPr>
        </p:nvSpPr>
        <p:spPr bwMode="auto">
          <a:xfrm>
            <a:off x="0" y="9433107"/>
            <a:ext cx="2941138" cy="49312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pPr>
              <a:defRPr/>
            </a:pPr>
            <a:endParaRPr lang="en-US"/>
          </a:p>
        </p:txBody>
      </p:sp>
      <p:sp>
        <p:nvSpPr>
          <p:cNvPr id="6152" name="Rectangle 8"/>
          <p:cNvSpPr>
            <a:spLocks noGrp="1" noChangeArrowheads="1"/>
          </p:cNvSpPr>
          <p:nvPr>
            <p:ph type="sldNum"/>
          </p:nvPr>
        </p:nvSpPr>
        <p:spPr bwMode="auto">
          <a:xfrm>
            <a:off x="3848645" y="9433107"/>
            <a:ext cx="2941138" cy="49312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pPr>
              <a:defRPr/>
            </a:pPr>
            <a:fld id="{FA2AC684-CC52-4977-B078-54D9D3F2517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lion.disi.unitn.it/~battiti/"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disi.unitn.it/~passerini/" TargetMode="External"/><Relationship Id="rId4" Type="http://schemas.openxmlformats.org/officeDocument/2006/relationships/hyperlink" Target="http://disi.unitn.it/~brunato/"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p:nvPr>
        </p:nvSpPr>
        <p:spPr>
          <a:noFill/>
        </p:spPr>
        <p:txBody>
          <a:bodyPr/>
          <a:lstStyle/>
          <a:p>
            <a:fld id="{21981F37-917F-4331-AF97-03B190FFEA7E}" type="slidenum">
              <a:rPr lang="en-US" smtClean="0"/>
              <a:pPr/>
              <a:t>1</a:t>
            </a:fld>
            <a:endParaRPr lang="en-US" smtClean="0"/>
          </a:p>
        </p:txBody>
      </p:sp>
      <p:sp>
        <p:nvSpPr>
          <p:cNvPr id="34819"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4820" name="Rectangle 2"/>
          <p:cNvSpPr>
            <a:spLocks noGrp="1" noChangeArrowheads="1"/>
          </p:cNvSpPr>
          <p:nvPr>
            <p:ph type="body"/>
          </p:nvPr>
        </p:nvSpPr>
        <p:spPr>
          <a:xfrm>
            <a:off x="679450" y="4717415"/>
            <a:ext cx="5434028" cy="4469130"/>
          </a:xfrm>
          <a:noFill/>
          <a:ln/>
        </p:spPr>
        <p:txBody>
          <a:bodyPr wrap="none" anchor="ctr"/>
          <a:lstStyle/>
          <a:p>
            <a:r>
              <a:rPr lang="en-US" dirty="0" smtClean="0"/>
              <a:t>Let's get started. Professor,</a:t>
            </a:r>
            <a:r>
              <a:rPr lang="en-US" baseline="0" dirty="0" smtClean="0"/>
              <a:t> fellow researchers.</a:t>
            </a:r>
            <a:endParaRPr lang="en-US" dirty="0" smtClean="0"/>
          </a:p>
          <a:p>
            <a:r>
              <a:rPr lang="en-US" dirty="0" smtClean="0"/>
              <a:t>My name is Jussi</a:t>
            </a:r>
            <a:r>
              <a:rPr lang="en-US" baseline="0" dirty="0" smtClean="0"/>
              <a:t> Rasku. I work in Research group </a:t>
            </a:r>
            <a:r>
              <a:rPr lang="en-US" baseline="0" dirty="0" smtClean="0"/>
              <a:t>on Computational </a:t>
            </a:r>
            <a:r>
              <a:rPr lang="en-US" baseline="0" dirty="0" smtClean="0"/>
              <a:t>Logistics.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This is my first presentation here at </a:t>
            </a:r>
            <a:r>
              <a:rPr lang="en-US" b="1" dirty="0" smtClean="0"/>
              <a:t>Postgraduate Seminar in Information Technology</a:t>
            </a:r>
            <a:r>
              <a:rPr lang="en-US" b="0" dirty="0" smtClean="0"/>
              <a:t>.</a:t>
            </a:r>
          </a:p>
          <a:p>
            <a:endParaRPr lang="en-US" dirty="0" smtClean="0"/>
          </a:p>
          <a:p>
            <a:endParaRPr lang="en-US" dirty="0" smtClean="0"/>
          </a:p>
          <a:p>
            <a:endParaRPr lang="en-US" dirty="0" smtClean="0"/>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p:cNvSpPr>
            <a:spLocks noGrp="1" noChangeArrowheads="1"/>
          </p:cNvSpPr>
          <p:nvPr>
            <p:ph type="sldNum" sz="quarter"/>
          </p:nvPr>
        </p:nvSpPr>
        <p:spPr>
          <a:noFill/>
        </p:spPr>
        <p:txBody>
          <a:bodyPr/>
          <a:lstStyle/>
          <a:p>
            <a:fld id="{41529555-C29F-4665-B566-39FED4FC3818}" type="slidenum">
              <a:rPr lang="en-US" smtClean="0"/>
              <a:pPr/>
              <a:t>10</a:t>
            </a:fld>
            <a:endParaRPr lang="en-US" smtClean="0"/>
          </a:p>
        </p:txBody>
      </p:sp>
      <p:sp>
        <p:nvSpPr>
          <p:cNvPr id="38915"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8916" name="Rectangle 2"/>
          <p:cNvSpPr>
            <a:spLocks noGrp="1" noChangeArrowheads="1"/>
          </p:cNvSpPr>
          <p:nvPr>
            <p:ph type="body"/>
          </p:nvPr>
        </p:nvSpPr>
        <p:spPr>
          <a:xfrm>
            <a:off x="679450" y="4717415"/>
            <a:ext cx="5434028" cy="4469130"/>
          </a:xfrm>
          <a:noFill/>
          <a:ln/>
        </p:spPr>
        <p:txBody>
          <a:bodyPr wrap="none" anchor="ct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p:spPr>
        <p:txBody>
          <a:bodyPr/>
          <a:lstStyle/>
          <a:p>
            <a:fld id="{B57F698C-4C42-4D94-B936-61009E3DB0AB}" type="slidenum">
              <a:rPr lang="en-US" smtClean="0"/>
              <a:pPr/>
              <a:t>11</a:t>
            </a:fld>
            <a:endParaRPr lang="en-US" smtClean="0"/>
          </a:p>
        </p:txBody>
      </p:sp>
      <p:sp>
        <p:nvSpPr>
          <p:cNvPr id="40963"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0964"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p:cNvSpPr>
            <a:spLocks noGrp="1" noChangeArrowheads="1"/>
          </p:cNvSpPr>
          <p:nvPr>
            <p:ph type="sldNum" sz="quarter"/>
          </p:nvPr>
        </p:nvSpPr>
        <p:spPr>
          <a:noFill/>
        </p:spPr>
        <p:txBody>
          <a:bodyPr/>
          <a:lstStyle/>
          <a:p>
            <a:fld id="{2DADA802-6B09-469D-ADE4-C24A5B0EA79B}" type="slidenum">
              <a:rPr lang="en-US" smtClean="0"/>
              <a:pPr/>
              <a:t>12</a:t>
            </a:fld>
            <a:endParaRPr lang="en-US" smtClean="0"/>
          </a:p>
        </p:txBody>
      </p:sp>
      <p:sp>
        <p:nvSpPr>
          <p:cNvPr id="36867"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6868"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p:cNvSpPr>
            <a:spLocks noGrp="1" noChangeArrowheads="1"/>
          </p:cNvSpPr>
          <p:nvPr>
            <p:ph type="sldNum" sz="quarter"/>
          </p:nvPr>
        </p:nvSpPr>
        <p:spPr>
          <a:noFill/>
        </p:spPr>
        <p:txBody>
          <a:bodyPr/>
          <a:lstStyle/>
          <a:p>
            <a:fld id="{00AF2900-DD51-4DEF-9C1E-3612E46EBBE4}" type="slidenum">
              <a:rPr lang="en-US" smtClean="0"/>
              <a:pPr/>
              <a:t>13</a:t>
            </a:fld>
            <a:endParaRPr lang="en-US" smtClean="0"/>
          </a:p>
        </p:txBody>
      </p:sp>
      <p:sp>
        <p:nvSpPr>
          <p:cNvPr id="41987"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1988"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p:nvPr>
        </p:nvSpPr>
        <p:spPr>
          <a:noFill/>
        </p:spPr>
        <p:txBody>
          <a:bodyPr/>
          <a:lstStyle/>
          <a:p>
            <a:fld id="{6ECE1024-81C6-4F68-B15F-6C9C288716CB}" type="slidenum">
              <a:rPr lang="en-US" smtClean="0"/>
              <a:pPr/>
              <a:t>14</a:t>
            </a:fld>
            <a:endParaRPr lang="en-US" smtClean="0"/>
          </a:p>
        </p:txBody>
      </p:sp>
      <p:sp>
        <p:nvSpPr>
          <p:cNvPr id="44035"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4036"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p:spPr>
        <p:txBody>
          <a:bodyPr/>
          <a:lstStyle/>
          <a:p>
            <a:fld id="{83AB9701-06BC-4A83-9393-0724A4813A28}" type="slidenum">
              <a:rPr lang="en-US" smtClean="0"/>
              <a:pPr/>
              <a:t>15</a:t>
            </a:fld>
            <a:endParaRPr lang="en-US" smtClean="0"/>
          </a:p>
        </p:txBody>
      </p:sp>
      <p:sp>
        <p:nvSpPr>
          <p:cNvPr id="45059"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5060"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p:spPr>
        <p:txBody>
          <a:bodyPr/>
          <a:lstStyle/>
          <a:p>
            <a:fld id="{A306F0F1-C606-482B-8917-82821839990C}" type="slidenum">
              <a:rPr lang="en-US" smtClean="0"/>
              <a:pPr/>
              <a:t>16</a:t>
            </a:fld>
            <a:endParaRPr lang="en-US" smtClean="0"/>
          </a:p>
        </p:txBody>
      </p:sp>
      <p:sp>
        <p:nvSpPr>
          <p:cNvPr id="51203"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1204"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8"/>
          <p:cNvSpPr>
            <a:spLocks noGrp="1" noChangeArrowheads="1"/>
          </p:cNvSpPr>
          <p:nvPr>
            <p:ph type="sldNum" sz="quarter"/>
          </p:nvPr>
        </p:nvSpPr>
        <p:spPr>
          <a:noFill/>
        </p:spPr>
        <p:txBody>
          <a:bodyPr/>
          <a:lstStyle/>
          <a:p>
            <a:fld id="{D494755E-7685-48B1-AA79-58278EED72E6}" type="slidenum">
              <a:rPr lang="en-US" smtClean="0"/>
              <a:pPr/>
              <a:t>17</a:t>
            </a:fld>
            <a:endParaRPr lang="en-US" smtClean="0"/>
          </a:p>
        </p:txBody>
      </p:sp>
      <p:sp>
        <p:nvSpPr>
          <p:cNvPr id="52227"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2228"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p:spPr>
        <p:txBody>
          <a:bodyPr/>
          <a:lstStyle/>
          <a:p>
            <a:fld id="{A306F0F1-C606-482B-8917-82821839990C}" type="slidenum">
              <a:rPr lang="en-US" smtClean="0"/>
              <a:pPr/>
              <a:t>18</a:t>
            </a:fld>
            <a:endParaRPr lang="en-US" smtClean="0"/>
          </a:p>
        </p:txBody>
      </p:sp>
      <p:sp>
        <p:nvSpPr>
          <p:cNvPr id="51203"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1204"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p:spPr>
        <p:txBody>
          <a:bodyPr/>
          <a:lstStyle/>
          <a:p>
            <a:fld id="{9A9C347B-DFF4-4C8E-AFA8-406F59EFC0CE}" type="slidenum">
              <a:rPr lang="en-US" smtClean="0"/>
              <a:pPr/>
              <a:t>19</a:t>
            </a:fld>
            <a:endParaRPr lang="en-US" smtClean="0"/>
          </a:p>
        </p:txBody>
      </p:sp>
      <p:sp>
        <p:nvSpPr>
          <p:cNvPr id="47107"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7108"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What I’m going to present</a:t>
            </a:r>
            <a:r>
              <a:rPr lang="en-US" baseline="0" dirty="0" smtClean="0"/>
              <a:t> to you is my quest for silver bullets, free lunches and ugly ducklings.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I will return to what I mean with them at the end of this presentation</a:t>
            </a:r>
            <a:r>
              <a:rPr lang="en-US" baseline="0" dirty="0" smtClean="0"/>
              <a:t>.</a:t>
            </a:r>
            <a:endParaRPr lang="en-US"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baseline="0" dirty="0" smtClean="0"/>
          </a:p>
        </p:txBody>
      </p:sp>
      <p:sp>
        <p:nvSpPr>
          <p:cNvPr id="4" name="Slide Number Placeholder 3"/>
          <p:cNvSpPr>
            <a:spLocks noGrp="1"/>
          </p:cNvSpPr>
          <p:nvPr>
            <p:ph type="sldNum" idx="10"/>
          </p:nvPr>
        </p:nvSpPr>
        <p:spPr/>
        <p:txBody>
          <a:bodyPr/>
          <a:lstStyle/>
          <a:p>
            <a:pPr>
              <a:defRPr/>
            </a:pPr>
            <a:fld id="{FA2AC684-CC52-4977-B078-54D9D3F2517C}"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p:spPr>
        <p:txBody>
          <a:bodyPr/>
          <a:lstStyle/>
          <a:p>
            <a:fld id="{E8F307FA-A02B-4F00-9E4D-25D5A81F567A}" type="slidenum">
              <a:rPr lang="en-US" smtClean="0"/>
              <a:pPr/>
              <a:t>20</a:t>
            </a:fld>
            <a:endParaRPr lang="en-US" smtClean="0"/>
          </a:p>
        </p:txBody>
      </p:sp>
      <p:sp>
        <p:nvSpPr>
          <p:cNvPr id="48131"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8132"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p:spPr>
        <p:txBody>
          <a:bodyPr/>
          <a:lstStyle/>
          <a:p>
            <a:fld id="{CEFC936A-ACD8-4D6E-B5CD-CC44295219C1}" type="slidenum">
              <a:rPr lang="en-US" smtClean="0"/>
              <a:pPr/>
              <a:t>21</a:t>
            </a:fld>
            <a:endParaRPr lang="en-US" smtClean="0"/>
          </a:p>
        </p:txBody>
      </p:sp>
      <p:sp>
        <p:nvSpPr>
          <p:cNvPr id="49155"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9156" name="Rectangle 2"/>
          <p:cNvSpPr>
            <a:spLocks noGrp="1" noChangeArrowheads="1"/>
          </p:cNvSpPr>
          <p:nvPr>
            <p:ph type="body"/>
          </p:nvPr>
        </p:nvSpPr>
        <p:spPr>
          <a:xfrm>
            <a:off x="679450" y="4717415"/>
            <a:ext cx="5434028" cy="4469130"/>
          </a:xfrm>
          <a:noFill/>
          <a:ln/>
        </p:spPr>
        <p:txBody>
          <a:bodyPr wrap="none" anchor="ct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International Institute for Applied Systems Analysis (Vienna, Austria)</a:t>
            </a:r>
            <a:r>
              <a:rPr lang="en-US" baseline="0" dirty="0" smtClean="0"/>
              <a:t>,</a:t>
            </a:r>
            <a:r>
              <a:rPr lang="en-US" dirty="0" smtClean="0"/>
              <a:t> Young Scientists Summer Program. Advanced Systems Analysis research</a:t>
            </a:r>
            <a:r>
              <a:rPr lang="en-US" baseline="0" dirty="0" smtClean="0"/>
              <a:t> program</a:t>
            </a:r>
            <a:r>
              <a:rPr lang="en-US" dirty="0" smtClean="0"/>
              <a:t>, which uses mathematical models and analytical techniques to investigate complex systems with a focus on an integrated, interdisciplinary approach. The institute has long been involved in developing new, more sophisticated methodologies for systems analysis so that better solutions to global problems can be found.</a:t>
            </a:r>
            <a:r>
              <a:rPr lang="en-US" baseline="0" dirty="0" smtClean="0"/>
              <a:t> </a:t>
            </a:r>
            <a:endParaRPr lang="en-US"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The LION (machine Learning and Intelligent </a:t>
            </a:r>
            <a:r>
              <a:rPr lang="en-US" dirty="0" err="1" smtClean="0"/>
              <a:t>OptimizationN</a:t>
            </a:r>
            <a:r>
              <a:rPr lang="en-US" dirty="0" smtClean="0"/>
              <a:t>) laboratory at the University of Trento (Italy) fosters research and development in intelligent optimization and reactive search techniques for solving relevant problems arising in different application areas, including intelligent transportation systems, computer networks and mobility, mobile services and ubiquitous computing, social networks, clustering and pattern recognition in bio-informatics. </a:t>
            </a:r>
          </a:p>
          <a:p>
            <a:endParaRPr lang="it-IT" dirty="0" smtClean="0">
              <a:hlinkClick r:id="rId3"/>
            </a:endParaRPr>
          </a:p>
          <a:p>
            <a:r>
              <a:rPr lang="it-IT" dirty="0" smtClean="0">
                <a:hlinkClick r:id="rId3"/>
              </a:rPr>
              <a:t>Roberto Battiti</a:t>
            </a:r>
            <a:r>
              <a:rPr lang="it-IT" dirty="0" smtClean="0"/>
              <a:t> (</a:t>
            </a:r>
            <a:r>
              <a:rPr lang="it-IT" dirty="0" err="1" smtClean="0"/>
              <a:t>research</a:t>
            </a:r>
            <a:r>
              <a:rPr lang="it-IT" dirty="0" smtClean="0"/>
              <a:t> </a:t>
            </a:r>
            <a:r>
              <a:rPr lang="it-IT" dirty="0" err="1" smtClean="0"/>
              <a:t>program</a:t>
            </a:r>
            <a:r>
              <a:rPr lang="it-IT" dirty="0" smtClean="0"/>
              <a:t> leader) </a:t>
            </a:r>
          </a:p>
          <a:p>
            <a:r>
              <a:rPr lang="it-IT" dirty="0" smtClean="0">
                <a:hlinkClick r:id="rId4"/>
              </a:rPr>
              <a:t>Mauro </a:t>
            </a:r>
            <a:r>
              <a:rPr lang="it-IT" dirty="0" err="1" smtClean="0">
                <a:hlinkClick r:id="rId4"/>
              </a:rPr>
              <a:t>Brunato</a:t>
            </a:r>
            <a:r>
              <a:rPr lang="it-IT" dirty="0" smtClean="0"/>
              <a:t> </a:t>
            </a:r>
          </a:p>
          <a:p>
            <a:r>
              <a:rPr lang="it-IT" dirty="0" smtClean="0">
                <a:hlinkClick r:id="rId5"/>
              </a:rPr>
              <a:t>Andrea Passerini</a:t>
            </a:r>
            <a:r>
              <a:rPr lang="it-IT" dirty="0" smtClean="0"/>
              <a:t>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p:spPr>
        <p:txBody>
          <a:bodyPr/>
          <a:lstStyle/>
          <a:p>
            <a:fld id="{CEFC936A-ACD8-4D6E-B5CD-CC44295219C1}" type="slidenum">
              <a:rPr lang="en-US" smtClean="0"/>
              <a:pPr/>
              <a:t>22</a:t>
            </a:fld>
            <a:endParaRPr lang="en-US" smtClean="0"/>
          </a:p>
        </p:txBody>
      </p:sp>
      <p:sp>
        <p:nvSpPr>
          <p:cNvPr id="49155"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9156" name="Rectangle 2"/>
          <p:cNvSpPr>
            <a:spLocks noGrp="1" noChangeArrowheads="1"/>
          </p:cNvSpPr>
          <p:nvPr>
            <p:ph type="body"/>
          </p:nvPr>
        </p:nvSpPr>
        <p:spPr>
          <a:xfrm>
            <a:off x="679450" y="4717415"/>
            <a:ext cx="5434028" cy="4469130"/>
          </a:xfrm>
          <a:noFill/>
          <a:ln/>
        </p:spPr>
        <p:txBody>
          <a:bodyPr wrap="none" anchor="ct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p:cNvSpPr>
            <a:spLocks noGrp="1" noChangeArrowheads="1"/>
          </p:cNvSpPr>
          <p:nvPr>
            <p:ph type="sldNum" sz="quarter"/>
          </p:nvPr>
        </p:nvSpPr>
        <p:spPr>
          <a:noFill/>
        </p:spPr>
        <p:txBody>
          <a:bodyPr/>
          <a:lstStyle/>
          <a:p>
            <a:fld id="{CAF8870E-741B-4FC4-BE8C-2E44C0AC1F37}" type="slidenum">
              <a:rPr lang="en-US" smtClean="0"/>
              <a:pPr/>
              <a:t>23</a:t>
            </a:fld>
            <a:endParaRPr lang="en-US" smtClean="0"/>
          </a:p>
        </p:txBody>
      </p:sp>
      <p:sp>
        <p:nvSpPr>
          <p:cNvPr id="54275"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4276"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p:spPr>
        <p:txBody>
          <a:bodyPr/>
          <a:lstStyle/>
          <a:p>
            <a:fld id="{2B03CE86-50B2-4653-A0CE-34E484041E30}" type="slidenum">
              <a:rPr lang="en-US" smtClean="0"/>
              <a:pPr/>
              <a:t>24</a:t>
            </a:fld>
            <a:endParaRPr lang="en-US" smtClean="0"/>
          </a:p>
        </p:txBody>
      </p:sp>
      <p:sp>
        <p:nvSpPr>
          <p:cNvPr id="53251"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3252"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p:spPr>
        <p:txBody>
          <a:bodyPr/>
          <a:lstStyle/>
          <a:p>
            <a:fld id="{CEFC936A-ACD8-4D6E-B5CD-CC44295219C1}" type="slidenum">
              <a:rPr lang="en-US" smtClean="0"/>
              <a:pPr/>
              <a:t>25</a:t>
            </a:fld>
            <a:endParaRPr lang="en-US" smtClean="0"/>
          </a:p>
        </p:txBody>
      </p:sp>
      <p:sp>
        <p:nvSpPr>
          <p:cNvPr id="49155"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9156" name="Rectangle 2"/>
          <p:cNvSpPr>
            <a:spLocks noGrp="1" noChangeArrowheads="1"/>
          </p:cNvSpPr>
          <p:nvPr>
            <p:ph type="body"/>
          </p:nvPr>
        </p:nvSpPr>
        <p:spPr>
          <a:xfrm>
            <a:off x="679450" y="4717415"/>
            <a:ext cx="5434028" cy="4469130"/>
          </a:xfrm>
          <a:noFill/>
          <a:ln/>
        </p:spPr>
        <p:txBody>
          <a:bodyPr wrap="none" anchor="ct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8"/>
          <p:cNvSpPr>
            <a:spLocks noGrp="1" noChangeArrowheads="1"/>
          </p:cNvSpPr>
          <p:nvPr>
            <p:ph type="sldNum" sz="quarter"/>
          </p:nvPr>
        </p:nvSpPr>
        <p:spPr>
          <a:noFill/>
        </p:spPr>
        <p:txBody>
          <a:bodyPr/>
          <a:lstStyle/>
          <a:p>
            <a:fld id="{EFDA3DB1-E047-40AB-93B9-5F18EDC2F2E0}" type="slidenum">
              <a:rPr lang="en-US" smtClean="0"/>
              <a:pPr/>
              <a:t>26</a:t>
            </a:fld>
            <a:endParaRPr lang="en-US" smtClean="0"/>
          </a:p>
        </p:txBody>
      </p:sp>
      <p:sp>
        <p:nvSpPr>
          <p:cNvPr id="61443"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61444"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Brooks argues that at the time of writing the paper there was no silver bullet to make software construction  </a:t>
            </a:r>
            <a:r>
              <a:rPr lang="en-US" dirty="0" smtClean="0"/>
              <a:t>easy enough for anyone to do well. He makes a remark</a:t>
            </a:r>
            <a:r>
              <a:rPr lang="en-US" baseline="0" dirty="0" smtClean="0"/>
              <a:t> that in the future </a:t>
            </a:r>
            <a:r>
              <a:rPr lang="en-US" dirty="0" smtClean="0"/>
              <a:t>AI</a:t>
            </a:r>
            <a:r>
              <a:rPr lang="en-US" baseline="0" dirty="0" smtClean="0"/>
              <a:t> and </a:t>
            </a:r>
            <a:r>
              <a:rPr lang="en-US" dirty="0" smtClean="0"/>
              <a:t>expert systems</a:t>
            </a:r>
            <a:r>
              <a:rPr lang="en-US" baseline="0" dirty="0" smtClean="0"/>
              <a:t> may </a:t>
            </a:r>
            <a:r>
              <a:rPr lang="en-US" dirty="0" smtClean="0"/>
              <a:t>discounted</a:t>
            </a:r>
            <a:r>
              <a:rPr lang="en-US" baseline="0" dirty="0" smtClean="0"/>
              <a:t> as silver bullets.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baseline="0"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"The 'no free lunch' theorem of </a:t>
            </a:r>
            <a:r>
              <a:rPr lang="en-US" dirty="0" err="1" smtClean="0"/>
              <a:t>Wolpert</a:t>
            </a:r>
            <a:r>
              <a:rPr lang="en-US" dirty="0" smtClean="0"/>
              <a:t> and Macready,” is that "any two algorithms are equivalent when their performance is averaged across all possible problems.“</a:t>
            </a:r>
            <a:r>
              <a:rPr lang="en-US" baseline="30000" dirty="0" smtClean="0"/>
              <a:t> </a:t>
            </a:r>
            <a:r>
              <a:rPr lang="en-US" dirty="0" smtClean="0"/>
              <a:t>The "no free lunch" results indicate that matching algorithms to problems gives higher average performance than does applying a fixed algorithm to all.</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The Ugly Duckling theorem is an argument asserting that classification is impossible without some sort of bias. Sort of “</a:t>
            </a:r>
            <a:r>
              <a:rPr lang="en-US" i="1" dirty="0" err="1" smtClean="0"/>
              <a:t>eauty</a:t>
            </a:r>
            <a:r>
              <a:rPr lang="en-US" dirty="0" smtClean="0"/>
              <a:t> is in the </a:t>
            </a:r>
            <a:r>
              <a:rPr lang="en-US" i="1" dirty="0" smtClean="0"/>
              <a:t>eye</a:t>
            </a:r>
            <a:r>
              <a:rPr lang="en-US" dirty="0" smtClean="0"/>
              <a:t> of the </a:t>
            </a:r>
            <a:r>
              <a:rPr lang="en-US" i="1" dirty="0" smtClean="0"/>
              <a:t>beholder”  </a:t>
            </a:r>
            <a:r>
              <a:rPr lang="en-US" i="0" dirty="0" smtClean="0"/>
              <a:t>argument.</a:t>
            </a:r>
          </a:p>
          <a:p>
            <a:endParaRPr lang="en-US" dirty="0" smtClean="0"/>
          </a:p>
          <a:p>
            <a:r>
              <a:rPr lang="en-US" dirty="0" smtClean="0"/>
              <a:t>From these theorems and from previous research</a:t>
            </a:r>
            <a:r>
              <a:rPr lang="en-US" baseline="0" dirty="0" smtClean="0"/>
              <a:t> it seems promising that Machine </a:t>
            </a:r>
            <a:r>
              <a:rPr lang="en-US" baseline="0" dirty="0" smtClean="0"/>
              <a:t>Learning methodology can be used to solve some of the issues recognized </a:t>
            </a:r>
            <a:r>
              <a:rPr lang="en-US" baseline="0" dirty="0" smtClean="0"/>
              <a:t>in </a:t>
            </a:r>
            <a:r>
              <a:rPr lang="en-US" baseline="0" dirty="0" smtClean="0"/>
              <a:t>VRP research.</a:t>
            </a:r>
            <a:endParaRPr lang="en-US" dirty="0"/>
          </a:p>
        </p:txBody>
      </p:sp>
      <p:sp>
        <p:nvSpPr>
          <p:cNvPr id="4" name="Slide Number Placeholder 3"/>
          <p:cNvSpPr>
            <a:spLocks noGrp="1"/>
          </p:cNvSpPr>
          <p:nvPr>
            <p:ph type="sldNum" idx="10"/>
          </p:nvPr>
        </p:nvSpPr>
        <p:spPr/>
        <p:txBody>
          <a:bodyPr/>
          <a:lstStyle/>
          <a:p>
            <a:pPr>
              <a:defRPr/>
            </a:pPr>
            <a:fld id="{FA2AC684-CC52-4977-B078-54D9D3F2517C}"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fld id="{1125AA32-843E-4C3B-9C5F-DDD09A7957B8}" type="slidenum">
              <a:rPr lang="en-US" smtClean="0"/>
              <a:pPr/>
              <a:t>28</a:t>
            </a:fld>
            <a:endParaRPr lang="en-US" smtClean="0"/>
          </a:p>
        </p:txBody>
      </p:sp>
      <p:sp>
        <p:nvSpPr>
          <p:cNvPr id="55299"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5300"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p:spPr>
        <p:txBody>
          <a:bodyPr/>
          <a:lstStyle/>
          <a:p>
            <a:fld id="{1B4B2F5D-7248-4F5D-91E5-C860D73A36D8}" type="slidenum">
              <a:rPr lang="en-US" smtClean="0"/>
              <a:pPr/>
              <a:t>29</a:t>
            </a:fld>
            <a:endParaRPr lang="en-US" smtClean="0"/>
          </a:p>
        </p:txBody>
      </p:sp>
      <p:sp>
        <p:nvSpPr>
          <p:cNvPr id="56323"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6324"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p:spPr>
        <p:txBody>
          <a:bodyPr/>
          <a:lstStyle/>
          <a:p>
            <a:fld id="{42053C58-788C-4B9A-8D0C-9150E8E9480C}" type="slidenum">
              <a:rPr lang="en-US" smtClean="0"/>
              <a:pPr/>
              <a:t>3</a:t>
            </a:fld>
            <a:endParaRPr lang="en-US" smtClean="0"/>
          </a:p>
        </p:txBody>
      </p:sp>
      <p:sp>
        <p:nvSpPr>
          <p:cNvPr id="35843"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5844" name="Rectangle 2"/>
          <p:cNvSpPr>
            <a:spLocks noGrp="1" noChangeArrowheads="1"/>
          </p:cNvSpPr>
          <p:nvPr>
            <p:ph type="body"/>
          </p:nvPr>
        </p:nvSpPr>
        <p:spPr>
          <a:xfrm>
            <a:off x="679450" y="4717415"/>
            <a:ext cx="5434028" cy="4469130"/>
          </a:xfrm>
          <a:noFill/>
          <a:ln/>
        </p:spPr>
        <p:txBody>
          <a:bodyPr wrap="none" anchor="ct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Here is the outline of my presentation.</a:t>
            </a:r>
            <a:r>
              <a:rPr lang="en-US" baseline="0" dirty="0" smtClean="0"/>
              <a:t> In the presentation </a:t>
            </a:r>
            <a:r>
              <a:rPr lang="en-US" dirty="0" smtClean="0"/>
              <a:t>I will explain</a:t>
            </a:r>
            <a:r>
              <a:rPr lang="en-US" baseline="0" dirty="0" smtClean="0"/>
              <a:t> </a:t>
            </a:r>
            <a:r>
              <a:rPr lang="en-US" dirty="0" smtClean="0"/>
              <a:t>my research problems and the vision for research steps</a:t>
            </a:r>
            <a:r>
              <a:rPr lang="en-US" baseline="0" dirty="0" smtClean="0"/>
              <a:t> I’m going to take to answer them.</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aseline="0" dirty="0" smtClean="0"/>
              <a:t>But first some background…, Then we will take a look into…</a:t>
            </a:r>
            <a:endParaRPr lang="en-US" b="0"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I </a:t>
            </a:r>
            <a:r>
              <a:rPr lang="en-US" dirty="0" smtClean="0"/>
              <a:t>hope that there will be some time</a:t>
            </a:r>
            <a:r>
              <a:rPr lang="en-US" baseline="0" dirty="0" smtClean="0"/>
              <a:t> </a:t>
            </a:r>
            <a:r>
              <a:rPr lang="en-US" dirty="0" smtClean="0"/>
              <a:t>for questions at the end. </a:t>
            </a:r>
          </a:p>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p:spPr>
        <p:txBody>
          <a:bodyPr/>
          <a:lstStyle/>
          <a:p>
            <a:fld id="{E56E1FAB-2C39-4FB7-AF1E-12982F924A7A}" type="slidenum">
              <a:rPr lang="en-US" smtClean="0"/>
              <a:pPr/>
              <a:t>30</a:t>
            </a:fld>
            <a:endParaRPr lang="en-US" smtClean="0"/>
          </a:p>
        </p:txBody>
      </p:sp>
      <p:sp>
        <p:nvSpPr>
          <p:cNvPr id="57347"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7348"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p:spPr>
        <p:txBody>
          <a:bodyPr/>
          <a:lstStyle/>
          <a:p>
            <a:fld id="{7A5B77D9-89E8-4B57-AF49-A8E2D3EAE4E9}" type="slidenum">
              <a:rPr lang="en-US" smtClean="0"/>
              <a:pPr/>
              <a:t>31</a:t>
            </a:fld>
            <a:endParaRPr lang="en-US" smtClean="0"/>
          </a:p>
        </p:txBody>
      </p:sp>
      <p:sp>
        <p:nvSpPr>
          <p:cNvPr id="58371"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8372"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8"/>
          <p:cNvSpPr>
            <a:spLocks noGrp="1" noChangeArrowheads="1"/>
          </p:cNvSpPr>
          <p:nvPr>
            <p:ph type="sldNum" sz="quarter"/>
          </p:nvPr>
        </p:nvSpPr>
        <p:spPr>
          <a:noFill/>
        </p:spPr>
        <p:txBody>
          <a:bodyPr/>
          <a:lstStyle/>
          <a:p>
            <a:fld id="{CD1226A9-3B83-456C-ACFA-577F01DA3458}" type="slidenum">
              <a:rPr lang="en-US" smtClean="0"/>
              <a:pPr/>
              <a:t>32</a:t>
            </a:fld>
            <a:endParaRPr lang="en-US" smtClean="0"/>
          </a:p>
        </p:txBody>
      </p:sp>
      <p:sp>
        <p:nvSpPr>
          <p:cNvPr id="59395"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59396"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p:cNvSpPr>
            <a:spLocks noGrp="1" noChangeArrowheads="1"/>
          </p:cNvSpPr>
          <p:nvPr>
            <p:ph type="sldNum" sz="quarter"/>
          </p:nvPr>
        </p:nvSpPr>
        <p:spPr>
          <a:noFill/>
        </p:spPr>
        <p:txBody>
          <a:bodyPr/>
          <a:lstStyle/>
          <a:p>
            <a:fld id="{1B6B98B0-7D85-45E2-A974-1104B9AEC10C}" type="slidenum">
              <a:rPr lang="en-US" smtClean="0"/>
              <a:pPr/>
              <a:t>33</a:t>
            </a:fld>
            <a:endParaRPr lang="en-US" smtClean="0"/>
          </a:p>
        </p:txBody>
      </p:sp>
      <p:sp>
        <p:nvSpPr>
          <p:cNvPr id="60419"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60420"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p:cNvSpPr>
            <a:spLocks noGrp="1" noChangeArrowheads="1"/>
          </p:cNvSpPr>
          <p:nvPr>
            <p:ph type="sldNum" sz="quarter"/>
          </p:nvPr>
        </p:nvSpPr>
        <p:spPr>
          <a:noFill/>
        </p:spPr>
        <p:txBody>
          <a:bodyPr/>
          <a:lstStyle/>
          <a:p>
            <a:fld id="{2DADA802-6B09-469D-ADE4-C24A5B0EA79B}" type="slidenum">
              <a:rPr lang="en-US" smtClean="0"/>
              <a:pPr/>
              <a:t>4</a:t>
            </a:fld>
            <a:endParaRPr lang="en-US" smtClean="0"/>
          </a:p>
        </p:txBody>
      </p:sp>
      <p:sp>
        <p:nvSpPr>
          <p:cNvPr id="36867"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6868"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p:spPr>
        <p:txBody>
          <a:bodyPr/>
          <a:lstStyle/>
          <a:p>
            <a:fld id="{18693AEE-7FF1-4796-AFC9-8BBEF76F11DC}" type="slidenum">
              <a:rPr lang="en-US" smtClean="0"/>
              <a:pPr/>
              <a:t>5</a:t>
            </a:fld>
            <a:endParaRPr lang="en-US" smtClean="0"/>
          </a:p>
        </p:txBody>
      </p:sp>
      <p:sp>
        <p:nvSpPr>
          <p:cNvPr id="37891"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7892" name="Rectangle 2"/>
          <p:cNvSpPr>
            <a:spLocks noGrp="1" noChangeArrowheads="1"/>
          </p:cNvSpPr>
          <p:nvPr>
            <p:ph type="body"/>
          </p:nvPr>
        </p:nvSpPr>
        <p:spPr>
          <a:xfrm>
            <a:off x="679450" y="4717415"/>
            <a:ext cx="5434028" cy="4469130"/>
          </a:xfrm>
          <a:noFill/>
          <a:ln/>
        </p:spPr>
        <p:txBody>
          <a:bodyPr wrap="none" anchor="ct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smtClean="0">
                <a:solidFill>
                  <a:srgbClr val="000000"/>
                </a:solidFill>
                <a:latin typeface="Times New Roman" pitchFamily="16" charset="0"/>
                <a:ea typeface="+mn-ea"/>
                <a:cs typeface="+mn-cs"/>
              </a:rPr>
              <a:t>Tampere university of </a:t>
            </a:r>
            <a:r>
              <a:rPr lang="en-US" sz="1200" kern="1200" dirty="0" smtClean="0">
                <a:solidFill>
                  <a:srgbClr val="000000"/>
                </a:solidFill>
                <a:latin typeface="Times New Roman" pitchFamily="16" charset="0"/>
                <a:ea typeface="+mn-ea"/>
                <a:cs typeface="+mn-cs"/>
              </a:rPr>
              <a:t>Technology</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smtClean="0">
                <a:solidFill>
                  <a:srgbClr val="000000"/>
                </a:solidFill>
                <a:latin typeface="Times New Roman" pitchFamily="16" charset="0"/>
                <a:ea typeface="+mn-ea"/>
                <a:cs typeface="+mn-cs"/>
              </a:rPr>
              <a:t>July</a:t>
            </a:r>
            <a:endParaRPr lang="en-US" sz="1200" kern="1200" dirty="0" smtClean="0">
              <a:solidFill>
                <a:srgbClr val="000000"/>
              </a:solidFill>
              <a:latin typeface="Times New Roman" pitchFamily="16" charset="0"/>
              <a:ea typeface="+mn-ea"/>
              <a:cs typeface="+mn-cs"/>
            </a:endParaRP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p:spPr>
        <p:txBody>
          <a:bodyPr/>
          <a:lstStyle/>
          <a:p>
            <a:fld id="{18693AEE-7FF1-4796-AFC9-8BBEF76F11DC}" type="slidenum">
              <a:rPr lang="en-US" smtClean="0"/>
              <a:pPr/>
              <a:t>6</a:t>
            </a:fld>
            <a:endParaRPr lang="en-US" smtClean="0"/>
          </a:p>
        </p:txBody>
      </p:sp>
      <p:sp>
        <p:nvSpPr>
          <p:cNvPr id="37891"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7892" name="Rectangle 2"/>
          <p:cNvSpPr>
            <a:spLocks noGrp="1" noChangeArrowheads="1"/>
          </p:cNvSpPr>
          <p:nvPr>
            <p:ph type="body"/>
          </p:nvPr>
        </p:nvSpPr>
        <p:spPr>
          <a:xfrm>
            <a:off x="679450" y="4717415"/>
            <a:ext cx="5434028" cy="4469130"/>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The vehicle routing problem (VRP) is a combinatorial optimization problem seeking to service a number of customers with a fleet of vehicles. Vehicle routing problems arise from the fields of transportation, distribution and logistics.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Here is an</a:t>
            </a:r>
            <a:r>
              <a:rPr lang="en-US" baseline="0" dirty="0" smtClean="0"/>
              <a:t> example of clients (red dots) that are to be served with a fleet of vehicles leaving and returning from the depot (green dot). Clients may have constraints like capacities, time windows or </a:t>
            </a:r>
            <a:r>
              <a:rPr lang="en-US" baseline="0" dirty="0" err="1" smtClean="0"/>
              <a:t>compabilities</a:t>
            </a:r>
            <a:r>
              <a:rPr lang="en-US" baseline="0" dirty="0" smtClean="0"/>
              <a:t>. Solving is done usually </a:t>
            </a:r>
            <a:r>
              <a:rPr lang="en-US" baseline="0" dirty="0" smtClean="0"/>
              <a:t>with </a:t>
            </a:r>
            <a:r>
              <a:rPr lang="en-US" baseline="0" dirty="0" smtClean="0"/>
              <a:t>construction and improvement heuristics. Construction heuristics build initial solutions and improvement heuristics do local search to find local optima. </a:t>
            </a:r>
            <a:endParaRPr lang="en-US" dirty="0"/>
          </a:p>
        </p:txBody>
      </p:sp>
      <p:sp>
        <p:nvSpPr>
          <p:cNvPr id="4" name="Slide Number Placeholder 3"/>
          <p:cNvSpPr>
            <a:spLocks noGrp="1"/>
          </p:cNvSpPr>
          <p:nvPr>
            <p:ph type="sldNum" idx="10"/>
          </p:nvPr>
        </p:nvSpPr>
        <p:spPr/>
        <p:txBody>
          <a:bodyPr/>
          <a:lstStyle/>
          <a:p>
            <a:pPr>
              <a:defRPr/>
            </a:pPr>
            <a:fld id="{FA2AC684-CC52-4977-B078-54D9D3F2517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sldNum" sz="quarter"/>
          </p:nvPr>
        </p:nvSpPr>
        <p:spPr>
          <a:noFill/>
        </p:spPr>
        <p:txBody>
          <a:bodyPr/>
          <a:lstStyle/>
          <a:p>
            <a:fld id="{A5AC808E-D719-4BC0-8191-F8F47E5BAB34}" type="slidenum">
              <a:rPr lang="en-US" smtClean="0"/>
              <a:pPr/>
              <a:t>8</a:t>
            </a:fld>
            <a:endParaRPr lang="en-US" smtClean="0"/>
          </a:p>
        </p:txBody>
      </p:sp>
      <p:sp>
        <p:nvSpPr>
          <p:cNvPr id="39939"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9940" name="Rectangle 2"/>
          <p:cNvSpPr>
            <a:spLocks noGrp="1" noChangeArrowheads="1"/>
          </p:cNvSpPr>
          <p:nvPr>
            <p:ph type="body"/>
          </p:nvPr>
        </p:nvSpPr>
        <p:spPr>
          <a:xfrm>
            <a:off x="679450" y="4717415"/>
            <a:ext cx="5434028" cy="4469130"/>
          </a:xfrm>
          <a:noFill/>
          <a:ln/>
        </p:spPr>
        <p:txBody>
          <a:bodyPr wrap="none" anchor="ctr"/>
          <a:lstStyle/>
          <a:p>
            <a:r>
              <a:rPr lang="en-US" dirty="0" smtClean="0"/>
              <a:t>As</a:t>
            </a:r>
            <a:r>
              <a:rPr lang="en-US" baseline="0" dirty="0" smtClean="0"/>
              <a:t> you can imagine t</a:t>
            </a:r>
            <a:r>
              <a:rPr lang="en-US" dirty="0" smtClean="0"/>
              <a:t>his leads to research that heavily relies on tailored modeling and solving</a:t>
            </a:r>
            <a:r>
              <a:rPr lang="en-US" baseline="0" dirty="0" smtClean="0"/>
              <a:t> methods.</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p:spPr>
        <p:txBody>
          <a:bodyPr/>
          <a:lstStyle/>
          <a:p>
            <a:fld id="{18693AEE-7FF1-4796-AFC9-8BBEF76F11DC}" type="slidenum">
              <a:rPr lang="en-US" smtClean="0"/>
              <a:pPr/>
              <a:t>9</a:t>
            </a:fld>
            <a:endParaRPr lang="en-US" smtClean="0"/>
          </a:p>
        </p:txBody>
      </p:sp>
      <p:sp>
        <p:nvSpPr>
          <p:cNvPr id="37891" name="Text Box 1"/>
          <p:cNvSpPr txBox="1">
            <a:spLocks noChangeArrowheads="1"/>
          </p:cNvSpPr>
          <p:nvPr/>
        </p:nvSpPr>
        <p:spPr bwMode="auto">
          <a:xfrm>
            <a:off x="1132417" y="744855"/>
            <a:ext cx="4529667" cy="3724275"/>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37892" name="Rectangle 2"/>
          <p:cNvSpPr>
            <a:spLocks noGrp="1" noChangeArrowheads="1"/>
          </p:cNvSpPr>
          <p:nvPr>
            <p:ph type="body"/>
          </p:nvPr>
        </p:nvSpPr>
        <p:spPr>
          <a:xfrm>
            <a:off x="679450" y="4717415"/>
            <a:ext cx="5434028" cy="4469130"/>
          </a:xfrm>
          <a:noFill/>
          <a:ln/>
        </p:spPr>
        <p:txBody>
          <a:bodyPr wrap="none" anchor="ctr"/>
          <a:lstStyle/>
          <a:p>
            <a:r>
              <a:rPr lang="en-US" dirty="0" smtClean="0"/>
              <a:t>Answering these problems optimally, or near optimally, has gotten wide attention, since even small improvements in the performance of the supply chain may lead to notable financial and ecological benefits and competitive advantage. However, even the simplest cases have been proved to be NP-hard, which suggests that the problem cannot be solved exactly by examining each solution alternative. Heuristic approaches have been under extensive study during past decade, but truly intelligent heuristics and local search methods have yet not been widely studied, which calls for pioneering research in the area.</a:t>
            </a:r>
          </a:p>
          <a:p>
            <a:endParaRPr lang="en-US" dirty="0" smtClean="0"/>
          </a:p>
          <a:p>
            <a:r>
              <a:rPr lang="en-US" dirty="0" smtClean="0"/>
              <a:t>Solving methods are complex and as the number of professionals working in this field is limited, increasing the intelligence and level of automation in these systems is necessary to make the VRP solving methods usable in the operational level.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9CB0E2EF-D4BD-4CB4-8DB1-F8FC9F8361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0C14F283-FBA4-427A-BEE2-A6907EBA6F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53AAE5B7-5D38-4F5B-A4E7-B224B5F064F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8A10895A-F1DD-46DF-874C-7BFCE3CCF732}"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2304B8D2-1342-4D93-913F-964472BD6EEF}"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B5B97F9E-7A01-4637-B519-ECF002F126AE}"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D6FD8852-B61D-4B44-88C4-FCCF2AC7B490}"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endParaRPr lang="fi-FI"/>
          </a:p>
        </p:txBody>
      </p:sp>
      <p:sp>
        <p:nvSpPr>
          <p:cNvPr id="8" name="Rectangle 7"/>
          <p:cNvSpPr>
            <a:spLocks noGrp="1" noChangeArrowheads="1"/>
          </p:cNvSpPr>
          <p:nvPr>
            <p:ph type="sldNum" idx="11"/>
          </p:nvPr>
        </p:nvSpPr>
        <p:spPr>
          <a:ln/>
        </p:spPr>
        <p:txBody>
          <a:bodyPr/>
          <a:lstStyle>
            <a:lvl1pPr>
              <a:defRPr/>
            </a:lvl1pPr>
          </a:lstStyle>
          <a:p>
            <a:pPr>
              <a:defRPr/>
            </a:pPr>
            <a:fld id="{A98EE29B-1A2D-4569-BBB7-9BC824228D82}"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endParaRPr lang="fi-FI"/>
          </a:p>
        </p:txBody>
      </p:sp>
      <p:sp>
        <p:nvSpPr>
          <p:cNvPr id="4" name="Rectangle 7"/>
          <p:cNvSpPr>
            <a:spLocks noGrp="1" noChangeArrowheads="1"/>
          </p:cNvSpPr>
          <p:nvPr>
            <p:ph type="sldNum" idx="11"/>
          </p:nvPr>
        </p:nvSpPr>
        <p:spPr>
          <a:ln/>
        </p:spPr>
        <p:txBody>
          <a:bodyPr/>
          <a:lstStyle>
            <a:lvl1pPr>
              <a:defRPr/>
            </a:lvl1pPr>
          </a:lstStyle>
          <a:p>
            <a:pPr>
              <a:defRPr/>
            </a:pPr>
            <a:fld id="{C993F36F-E9C9-4DE5-8CFC-0DC47A01F70E}"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endParaRPr lang="fi-FI"/>
          </a:p>
        </p:txBody>
      </p:sp>
      <p:sp>
        <p:nvSpPr>
          <p:cNvPr id="3" name="Rectangle 7"/>
          <p:cNvSpPr>
            <a:spLocks noGrp="1" noChangeArrowheads="1"/>
          </p:cNvSpPr>
          <p:nvPr>
            <p:ph type="sldNum" idx="11"/>
          </p:nvPr>
        </p:nvSpPr>
        <p:spPr>
          <a:ln/>
        </p:spPr>
        <p:txBody>
          <a:bodyPr/>
          <a:lstStyle>
            <a:lvl1pPr>
              <a:defRPr/>
            </a:lvl1pPr>
          </a:lstStyle>
          <a:p>
            <a:pPr>
              <a:defRPr/>
            </a:pPr>
            <a:fld id="{016D66B0-7095-4851-8DD0-890C873AFA55}"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F88BC5CD-D5A6-4E70-BB65-D688108F9A5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0C5079C3-F5B4-4FCE-8F6C-BA1F04B81DC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E492F9F0-3BE4-4116-9965-8C4403BE9061}" type="slidenum">
              <a:rPr lang="en-US" smtClean="0"/>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F94BD6C3-26F4-46C0-A878-8DDEF4794937}"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479A2078-5D8B-412B-BB4E-DA01FB216EC2}" type="slidenum">
              <a:rPr lang="en-US" smtClean="0"/>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FCADF820-399C-455C-B889-FE102FAD405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7B9F991B-27D6-4CF4-AE2D-CE4C402CBD5D}"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E53C4FE5-6619-4311-B698-9317E499DB10}"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65AD2151-549C-414F-83B7-E178A26F3967}"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endParaRPr lang="fi-FI"/>
          </a:p>
        </p:txBody>
      </p:sp>
      <p:sp>
        <p:nvSpPr>
          <p:cNvPr id="8" name="Rectangle 7"/>
          <p:cNvSpPr>
            <a:spLocks noGrp="1" noChangeArrowheads="1"/>
          </p:cNvSpPr>
          <p:nvPr>
            <p:ph type="sldNum" idx="11"/>
          </p:nvPr>
        </p:nvSpPr>
        <p:spPr>
          <a:ln/>
        </p:spPr>
        <p:txBody>
          <a:bodyPr/>
          <a:lstStyle>
            <a:lvl1pPr>
              <a:defRPr/>
            </a:lvl1pPr>
          </a:lstStyle>
          <a:p>
            <a:pPr>
              <a:defRPr/>
            </a:pPr>
            <a:fld id="{1CC18E07-1365-4EEB-A4F0-D878933FADD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endParaRPr lang="fi-FI"/>
          </a:p>
        </p:txBody>
      </p:sp>
      <p:sp>
        <p:nvSpPr>
          <p:cNvPr id="4" name="Rectangle 7"/>
          <p:cNvSpPr>
            <a:spLocks noGrp="1" noChangeArrowheads="1"/>
          </p:cNvSpPr>
          <p:nvPr>
            <p:ph type="sldNum" idx="11"/>
          </p:nvPr>
        </p:nvSpPr>
        <p:spPr>
          <a:ln/>
        </p:spPr>
        <p:txBody>
          <a:bodyPr/>
          <a:lstStyle>
            <a:lvl1pPr>
              <a:defRPr/>
            </a:lvl1pPr>
          </a:lstStyle>
          <a:p>
            <a:pPr>
              <a:defRPr/>
            </a:pPr>
            <a:fld id="{0040E971-37FD-4844-97D2-DCEEDB2C3699}"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endParaRPr lang="fi-FI"/>
          </a:p>
        </p:txBody>
      </p:sp>
      <p:sp>
        <p:nvSpPr>
          <p:cNvPr id="3" name="Rectangle 7"/>
          <p:cNvSpPr>
            <a:spLocks noGrp="1" noChangeArrowheads="1"/>
          </p:cNvSpPr>
          <p:nvPr>
            <p:ph type="sldNum" idx="11"/>
          </p:nvPr>
        </p:nvSpPr>
        <p:spPr>
          <a:ln/>
        </p:spPr>
        <p:txBody>
          <a:bodyPr/>
          <a:lstStyle>
            <a:lvl1pPr>
              <a:defRPr/>
            </a:lvl1pPr>
          </a:lstStyle>
          <a:p>
            <a:pPr>
              <a:defRPr/>
            </a:pPr>
            <a:fld id="{74998A87-52BC-4E31-B551-F51EECB87DF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6774DB32-5B5C-4855-8483-F29B4123646E}"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2C1F277F-53C9-42EF-847A-4FA6FAA0BBFC}"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1C8CDDEE-BBDB-495C-9D14-A4D8F1759D04}"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BF51A705-12E6-428D-83DA-6A7AE3683C56}"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2EABBE85-E3A2-47C7-A2C7-386983F9D0A9}"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D0D543F6-B78A-4271-8FCC-BFECC54B98C6}"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029CF0C6-ABF1-4B50-B78C-FDFB5630908E}"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32E1E1A5-98EB-4FFA-A05D-B5F9F99404CE}"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685F79B1-4C25-43FF-9F6A-7F7E04D59F27}"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endParaRPr lang="fi-FI"/>
          </a:p>
        </p:txBody>
      </p:sp>
      <p:sp>
        <p:nvSpPr>
          <p:cNvPr id="8" name="Rectangle 7"/>
          <p:cNvSpPr>
            <a:spLocks noGrp="1" noChangeArrowheads="1"/>
          </p:cNvSpPr>
          <p:nvPr>
            <p:ph type="sldNum" idx="11"/>
          </p:nvPr>
        </p:nvSpPr>
        <p:spPr>
          <a:ln/>
        </p:spPr>
        <p:txBody>
          <a:bodyPr/>
          <a:lstStyle>
            <a:lvl1pPr>
              <a:defRPr/>
            </a:lvl1pPr>
          </a:lstStyle>
          <a:p>
            <a:pPr>
              <a:defRPr/>
            </a:pPr>
            <a:fld id="{3AB15EC0-A411-41C8-9D75-3411A4DCBE23}"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endParaRPr lang="fi-FI"/>
          </a:p>
        </p:txBody>
      </p:sp>
      <p:sp>
        <p:nvSpPr>
          <p:cNvPr id="4" name="Rectangle 7"/>
          <p:cNvSpPr>
            <a:spLocks noGrp="1" noChangeArrowheads="1"/>
          </p:cNvSpPr>
          <p:nvPr>
            <p:ph type="sldNum" idx="11"/>
          </p:nvPr>
        </p:nvSpPr>
        <p:spPr>
          <a:ln/>
        </p:spPr>
        <p:txBody>
          <a:bodyPr/>
          <a:lstStyle>
            <a:lvl1pPr>
              <a:defRPr/>
            </a:lvl1pPr>
          </a:lstStyle>
          <a:p>
            <a:pPr>
              <a:defRPr/>
            </a:pPr>
            <a:fld id="{95D1E3DB-8CFC-4C7C-838E-C6F241329B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BAD260D0-50D2-46D6-A626-991F6FBCC1C7}"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endParaRPr lang="fi-FI"/>
          </a:p>
        </p:txBody>
      </p:sp>
      <p:sp>
        <p:nvSpPr>
          <p:cNvPr id="3" name="Rectangle 7"/>
          <p:cNvSpPr>
            <a:spLocks noGrp="1" noChangeArrowheads="1"/>
          </p:cNvSpPr>
          <p:nvPr>
            <p:ph type="sldNum" idx="11"/>
          </p:nvPr>
        </p:nvSpPr>
        <p:spPr>
          <a:ln/>
        </p:spPr>
        <p:txBody>
          <a:bodyPr/>
          <a:lstStyle>
            <a:lvl1pPr>
              <a:defRPr/>
            </a:lvl1pPr>
          </a:lstStyle>
          <a:p>
            <a:pPr>
              <a:defRPr/>
            </a:pPr>
            <a:fld id="{AB32A905-7800-4271-B899-C4660E0FD1DA}"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7FC8AE35-447B-4E2D-AD2A-BEA1AD7A5304}"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07006043-B89B-43D8-AFA3-2542A26DF5CD}"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E880883C-1B4C-4B96-914C-5D65259071F9}"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endParaRPr lang="fi-FI"/>
          </a:p>
        </p:txBody>
      </p:sp>
      <p:sp>
        <p:nvSpPr>
          <p:cNvPr id="5" name="Rectangle 7"/>
          <p:cNvSpPr>
            <a:spLocks noGrp="1" noChangeArrowheads="1"/>
          </p:cNvSpPr>
          <p:nvPr>
            <p:ph type="sldNum" idx="11"/>
          </p:nvPr>
        </p:nvSpPr>
        <p:spPr>
          <a:ln/>
        </p:spPr>
        <p:txBody>
          <a:bodyPr/>
          <a:lstStyle>
            <a:lvl1pPr>
              <a:defRPr/>
            </a:lvl1pPr>
          </a:lstStyle>
          <a:p>
            <a:pPr>
              <a:defRPr/>
            </a:pPr>
            <a:fld id="{53A3F254-E442-4DDA-8601-E460368AB1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endParaRPr lang="fi-FI"/>
          </a:p>
        </p:txBody>
      </p:sp>
      <p:sp>
        <p:nvSpPr>
          <p:cNvPr id="8" name="Rectangle 7"/>
          <p:cNvSpPr>
            <a:spLocks noGrp="1" noChangeArrowheads="1"/>
          </p:cNvSpPr>
          <p:nvPr>
            <p:ph type="sldNum" idx="11"/>
          </p:nvPr>
        </p:nvSpPr>
        <p:spPr>
          <a:ln/>
        </p:spPr>
        <p:txBody>
          <a:bodyPr/>
          <a:lstStyle>
            <a:lvl1pPr>
              <a:defRPr/>
            </a:lvl1pPr>
          </a:lstStyle>
          <a:p>
            <a:pPr>
              <a:defRPr/>
            </a:pPr>
            <a:fld id="{9D7D6F0C-8FEE-4138-B0D3-8102BD8F51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endParaRPr lang="fi-FI"/>
          </a:p>
        </p:txBody>
      </p:sp>
      <p:sp>
        <p:nvSpPr>
          <p:cNvPr id="4" name="Rectangle 7"/>
          <p:cNvSpPr>
            <a:spLocks noGrp="1" noChangeArrowheads="1"/>
          </p:cNvSpPr>
          <p:nvPr>
            <p:ph type="sldNum" idx="11"/>
          </p:nvPr>
        </p:nvSpPr>
        <p:spPr>
          <a:ln/>
        </p:spPr>
        <p:txBody>
          <a:bodyPr/>
          <a:lstStyle>
            <a:lvl1pPr>
              <a:defRPr/>
            </a:lvl1pPr>
          </a:lstStyle>
          <a:p>
            <a:pPr>
              <a:defRPr/>
            </a:pPr>
            <a:fld id="{1F8760DE-24FB-442B-8FB2-FC5B69B243E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endParaRPr lang="fi-FI"/>
          </a:p>
        </p:txBody>
      </p:sp>
      <p:sp>
        <p:nvSpPr>
          <p:cNvPr id="3" name="Rectangle 7"/>
          <p:cNvSpPr>
            <a:spLocks noGrp="1" noChangeArrowheads="1"/>
          </p:cNvSpPr>
          <p:nvPr>
            <p:ph type="sldNum" idx="11"/>
          </p:nvPr>
        </p:nvSpPr>
        <p:spPr>
          <a:ln/>
        </p:spPr>
        <p:txBody>
          <a:bodyPr/>
          <a:lstStyle>
            <a:lvl1pPr>
              <a:defRPr/>
            </a:lvl1pPr>
          </a:lstStyle>
          <a:p>
            <a:pPr>
              <a:defRPr/>
            </a:pPr>
            <a:fld id="{D63D5B3E-527C-474F-B977-DAF7C3551AC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CD305574-944A-4446-9789-6F0440C297C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endParaRPr lang="fi-FI"/>
          </a:p>
        </p:txBody>
      </p:sp>
      <p:sp>
        <p:nvSpPr>
          <p:cNvPr id="6" name="Rectangle 7"/>
          <p:cNvSpPr>
            <a:spLocks noGrp="1" noChangeArrowheads="1"/>
          </p:cNvSpPr>
          <p:nvPr>
            <p:ph type="sldNum" idx="11"/>
          </p:nvPr>
        </p:nvSpPr>
        <p:spPr>
          <a:ln/>
        </p:spPr>
        <p:txBody>
          <a:bodyPr/>
          <a:lstStyle>
            <a:lvl1pPr>
              <a:defRPr/>
            </a:lvl1pPr>
          </a:lstStyle>
          <a:p>
            <a:pPr>
              <a:defRPr/>
            </a:pPr>
            <a:fld id="{EEFAC98C-5825-4015-8067-F5E86F4D9DD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3" cstate="print"/>
          <a:srcRect l="33086" r="33827" b="15376"/>
          <a:stretch>
            <a:fillRect/>
          </a:stretch>
        </p:blipFill>
        <p:spPr bwMode="auto">
          <a:xfrm>
            <a:off x="214313" y="211138"/>
            <a:ext cx="500062" cy="717550"/>
          </a:xfrm>
          <a:prstGeom prst="rect">
            <a:avLst/>
          </a:prstGeom>
          <a:noFill/>
          <a:ln w="9525">
            <a:noFill/>
            <a:round/>
            <a:headEnd/>
            <a:tailEnd/>
          </a:ln>
        </p:spPr>
      </p:pic>
      <p:sp>
        <p:nvSpPr>
          <p:cNvPr id="2" name="Line 2"/>
          <p:cNvSpPr>
            <a:spLocks noChangeShapeType="1"/>
          </p:cNvSpPr>
          <p:nvPr/>
        </p:nvSpPr>
        <p:spPr bwMode="auto">
          <a:xfrm>
            <a:off x="214313" y="1000125"/>
            <a:ext cx="7643812" cy="1588"/>
          </a:xfrm>
          <a:prstGeom prst="line">
            <a:avLst/>
          </a:prstGeom>
          <a:noFill/>
          <a:ln w="9360">
            <a:solidFill>
              <a:srgbClr val="4A7EBB"/>
            </a:solidFill>
            <a:miter lim="800000"/>
            <a:headEnd/>
            <a:tailEnd/>
          </a:ln>
          <a:effectLst/>
        </p:spPr>
        <p:txBody>
          <a:bodyPr/>
          <a:lstStyle/>
          <a:p>
            <a:pPr>
              <a:defRPr/>
            </a:pPr>
            <a:endParaRPr lang="en-US"/>
          </a:p>
        </p:txBody>
      </p:sp>
      <p:sp>
        <p:nvSpPr>
          <p:cNvPr id="3076" name="Rectangle 3"/>
          <p:cNvSpPr>
            <a:spLocks noGrp="1" noChangeArrowheads="1"/>
          </p:cNvSpPr>
          <p:nvPr>
            <p:ph type="title"/>
          </p:nvPr>
        </p:nvSpPr>
        <p:spPr bwMode="auto">
          <a:xfrm>
            <a:off x="457200" y="274638"/>
            <a:ext cx="82264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3077" name="Rectangle 4"/>
          <p:cNvSpPr>
            <a:spLocks noGrp="1" noChangeArrowheads="1"/>
          </p:cNvSpPr>
          <p:nvPr>
            <p:ph type="body" idx="1"/>
          </p:nvPr>
        </p:nvSpPr>
        <p:spPr bwMode="auto">
          <a:xfrm>
            <a:off x="457200" y="1600200"/>
            <a:ext cx="8226425" cy="452278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3" name="Rectangle 5"/>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tabLst>
                <a:tab pos="723900" algn="l"/>
                <a:tab pos="1447800" algn="l"/>
              </a:tabLst>
              <a:defRPr sz="1200">
                <a:solidFill>
                  <a:srgbClr val="898989"/>
                </a:solidFill>
                <a:latin typeface="Times New Roman" pitchFamily="16" charset="0"/>
                <a:cs typeface="Arial Unicode MS" charset="0"/>
              </a:defRPr>
            </a:lvl1pPr>
          </a:lstStyle>
          <a:p>
            <a:pPr>
              <a:defRPr/>
            </a:pPr>
            <a:endParaRPr lang="fi-FI"/>
          </a:p>
        </p:txBody>
      </p:sp>
      <p:sp>
        <p:nvSpPr>
          <p:cNvPr id="3078" name="Text Box 6"/>
          <p:cNvSpPr txBox="1">
            <a:spLocks noChangeArrowheads="1"/>
          </p:cNvSpPr>
          <p:nvPr/>
        </p:nvSpPr>
        <p:spPr bwMode="auto">
          <a:xfrm>
            <a:off x="3124200" y="6308725"/>
            <a:ext cx="2895600" cy="460375"/>
          </a:xfrm>
          <a:prstGeom prst="rect">
            <a:avLst/>
          </a:prstGeom>
          <a:noFill/>
          <a:ln w="9525">
            <a:noFill/>
            <a:round/>
            <a:headEnd/>
            <a:tailEnd/>
          </a:ln>
          <a:effectLst/>
        </p:spPr>
        <p:txBody>
          <a:bodyPr wrap="none" anchor="ctr"/>
          <a:lstStyle/>
          <a:p>
            <a:pPr>
              <a:defRPr/>
            </a:pPr>
            <a:endParaRPr lang="en-US"/>
          </a:p>
        </p:txBody>
      </p:sp>
      <p:sp>
        <p:nvSpPr>
          <p:cNvPr id="3079" name="Rectangle 7"/>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tabLst>
                <a:tab pos="723900" algn="l"/>
                <a:tab pos="1447800" algn="l"/>
              </a:tabLst>
              <a:defRPr sz="1200">
                <a:solidFill>
                  <a:srgbClr val="898989"/>
                </a:solidFill>
                <a:latin typeface="Times New Roman" pitchFamily="16" charset="0"/>
                <a:cs typeface="Arial Unicode MS" charset="0"/>
              </a:defRPr>
            </a:lvl1pPr>
          </a:lstStyle>
          <a:p>
            <a:pPr>
              <a:defRPr/>
            </a:pPr>
            <a:fld id="{875CF08C-6D9B-48B6-8CE8-DD99C1CD97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2pPr>
      <a:lvl3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3pPr>
      <a:lvl4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4pPr>
      <a:lvl5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5pPr>
      <a:lvl6pPr marL="25146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6pPr>
      <a:lvl7pPr marL="29718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7pPr>
      <a:lvl8pPr marL="34290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8pPr>
      <a:lvl9pPr marL="38862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cstate="print"/>
          <a:srcRect/>
          <a:stretch>
            <a:fillRect/>
          </a:stretch>
        </p:blipFill>
        <p:spPr bwMode="auto">
          <a:xfrm>
            <a:off x="3452813" y="4773613"/>
            <a:ext cx="2190750" cy="1227137"/>
          </a:xfrm>
          <a:prstGeom prst="rect">
            <a:avLst/>
          </a:prstGeom>
          <a:noFill/>
          <a:ln w="9525">
            <a:noFill/>
            <a:round/>
            <a:headEnd/>
            <a:tailEnd/>
          </a:ln>
        </p:spPr>
      </p:pic>
      <p:sp>
        <p:nvSpPr>
          <p:cNvPr id="2" name="Line 2"/>
          <p:cNvSpPr>
            <a:spLocks noChangeShapeType="1"/>
          </p:cNvSpPr>
          <p:nvPr/>
        </p:nvSpPr>
        <p:spPr bwMode="auto">
          <a:xfrm>
            <a:off x="714375" y="2571750"/>
            <a:ext cx="7715250" cy="1588"/>
          </a:xfrm>
          <a:prstGeom prst="line">
            <a:avLst/>
          </a:prstGeom>
          <a:noFill/>
          <a:ln w="9360">
            <a:solidFill>
              <a:srgbClr val="4A7EBB"/>
            </a:solidFill>
            <a:miter lim="800000"/>
            <a:headEnd/>
            <a:tailEnd/>
          </a:ln>
          <a:effectLst/>
        </p:spPr>
        <p:txBody>
          <a:bodyPr/>
          <a:lstStyle/>
          <a:p>
            <a:pPr>
              <a:defRPr/>
            </a:pPr>
            <a:endParaRPr lang="en-US"/>
          </a:p>
        </p:txBody>
      </p:sp>
      <p:sp>
        <p:nvSpPr>
          <p:cNvPr id="2052" name="Rectangle 3"/>
          <p:cNvSpPr>
            <a:spLocks noGrp="1" noChangeArrowheads="1"/>
          </p:cNvSpPr>
          <p:nvPr>
            <p:ph type="title"/>
          </p:nvPr>
        </p:nvSpPr>
        <p:spPr bwMode="auto">
          <a:xfrm>
            <a:off x="457200" y="274638"/>
            <a:ext cx="82264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2053" name="Rectangle 4"/>
          <p:cNvSpPr>
            <a:spLocks noGrp="1" noChangeArrowheads="1"/>
          </p:cNvSpPr>
          <p:nvPr>
            <p:ph type="body" idx="1"/>
          </p:nvPr>
        </p:nvSpPr>
        <p:spPr bwMode="auto">
          <a:xfrm>
            <a:off x="457200" y="1600200"/>
            <a:ext cx="8226425" cy="452278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3" name="Rectangle 5"/>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tabLst>
                <a:tab pos="723900" algn="l"/>
                <a:tab pos="1447800" algn="l"/>
              </a:tabLst>
              <a:defRPr sz="1200">
                <a:solidFill>
                  <a:srgbClr val="898989"/>
                </a:solidFill>
                <a:latin typeface="Times New Roman" pitchFamily="16" charset="0"/>
                <a:cs typeface="Arial Unicode MS" charset="0"/>
              </a:defRPr>
            </a:lvl1pPr>
          </a:lstStyle>
          <a:p>
            <a:pPr>
              <a:defRPr/>
            </a:pPr>
            <a:endParaRPr lang="fi-FI"/>
          </a:p>
        </p:txBody>
      </p:sp>
      <p:sp>
        <p:nvSpPr>
          <p:cNvPr id="2054" name="Text Box 6"/>
          <p:cNvSpPr txBox="1">
            <a:spLocks noChangeArrowheads="1"/>
          </p:cNvSpPr>
          <p:nvPr/>
        </p:nvSpPr>
        <p:spPr bwMode="auto">
          <a:xfrm>
            <a:off x="3124200" y="6308725"/>
            <a:ext cx="2895600" cy="460375"/>
          </a:xfrm>
          <a:prstGeom prst="rect">
            <a:avLst/>
          </a:prstGeom>
          <a:noFill/>
          <a:ln w="9525">
            <a:noFill/>
            <a:round/>
            <a:headEnd/>
            <a:tailEnd/>
          </a:ln>
          <a:effectLst/>
        </p:spPr>
        <p:txBody>
          <a:bodyPr wrap="none" anchor="ctr"/>
          <a:lstStyle/>
          <a:p>
            <a:pPr>
              <a:defRPr/>
            </a:pPr>
            <a:endParaRPr lang="en-US"/>
          </a:p>
        </p:txBody>
      </p:sp>
      <p:sp>
        <p:nvSpPr>
          <p:cNvPr id="2055" name="Rectangle 7"/>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tabLst>
                <a:tab pos="723900" algn="l"/>
                <a:tab pos="1447800" algn="l"/>
              </a:tabLst>
              <a:defRPr sz="1200">
                <a:solidFill>
                  <a:srgbClr val="898989"/>
                </a:solidFill>
                <a:latin typeface="Times New Roman" pitchFamily="16" charset="0"/>
                <a:cs typeface="Arial Unicode MS" charset="0"/>
              </a:defRPr>
            </a:lvl1pPr>
          </a:lstStyle>
          <a:p>
            <a:pPr>
              <a:defRPr/>
            </a:pPr>
            <a:fld id="{94FAE89A-F277-4D9D-8ADA-CF0C45C9372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2pPr>
      <a:lvl3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3pPr>
      <a:lvl4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4pPr>
      <a:lvl5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9pPr>
    </p:titleStyle>
    <p:bodyStyle>
      <a:lvl1pPr marL="342900" indent="-342900" algn="l" defTabSz="449263" rtl="0" eaLnBrk="1" fontAlgn="base" hangingPunct="1">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1" fontAlgn="base" hangingPunct="1">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3" cstate="print"/>
          <a:srcRect l="33086" r="33827" b="15376"/>
          <a:stretch>
            <a:fillRect/>
          </a:stretch>
        </p:blipFill>
        <p:spPr bwMode="auto">
          <a:xfrm>
            <a:off x="214313" y="211138"/>
            <a:ext cx="500062" cy="717550"/>
          </a:xfrm>
          <a:prstGeom prst="rect">
            <a:avLst/>
          </a:prstGeom>
          <a:noFill/>
          <a:ln w="9525">
            <a:noFill/>
            <a:round/>
            <a:headEnd/>
            <a:tailEnd/>
          </a:ln>
        </p:spPr>
      </p:pic>
      <p:sp>
        <p:nvSpPr>
          <p:cNvPr id="2" name="Line 2"/>
          <p:cNvSpPr>
            <a:spLocks noChangeShapeType="1"/>
          </p:cNvSpPr>
          <p:nvPr/>
        </p:nvSpPr>
        <p:spPr bwMode="auto">
          <a:xfrm>
            <a:off x="214313" y="1000125"/>
            <a:ext cx="7643812" cy="1588"/>
          </a:xfrm>
          <a:prstGeom prst="line">
            <a:avLst/>
          </a:prstGeom>
          <a:noFill/>
          <a:ln w="9360">
            <a:solidFill>
              <a:srgbClr val="4A7EBB"/>
            </a:solidFill>
            <a:miter lim="800000"/>
            <a:headEnd/>
            <a:tailEnd/>
          </a:ln>
          <a:effectLst/>
        </p:spPr>
        <p:txBody>
          <a:bodyPr/>
          <a:lstStyle/>
          <a:p>
            <a:pPr>
              <a:defRPr/>
            </a:pPr>
            <a:endParaRPr lang="en-US"/>
          </a:p>
        </p:txBody>
      </p:sp>
      <p:sp>
        <p:nvSpPr>
          <p:cNvPr id="3076" name="Rectangle 3"/>
          <p:cNvSpPr>
            <a:spLocks noGrp="1" noChangeArrowheads="1"/>
          </p:cNvSpPr>
          <p:nvPr>
            <p:ph type="title"/>
          </p:nvPr>
        </p:nvSpPr>
        <p:spPr bwMode="auto">
          <a:xfrm>
            <a:off x="457200" y="274638"/>
            <a:ext cx="82264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3077" name="Rectangle 4"/>
          <p:cNvSpPr>
            <a:spLocks noGrp="1" noChangeArrowheads="1"/>
          </p:cNvSpPr>
          <p:nvPr>
            <p:ph type="body" idx="1"/>
          </p:nvPr>
        </p:nvSpPr>
        <p:spPr bwMode="auto">
          <a:xfrm>
            <a:off x="457200" y="1600200"/>
            <a:ext cx="8226425" cy="452278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3" name="Rectangle 5"/>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tabLst>
                <a:tab pos="723900" algn="l"/>
                <a:tab pos="1447800" algn="l"/>
              </a:tabLst>
              <a:defRPr sz="1200">
                <a:solidFill>
                  <a:srgbClr val="898989"/>
                </a:solidFill>
                <a:latin typeface="Times New Roman" pitchFamily="16" charset="0"/>
                <a:cs typeface="Arial Unicode MS" charset="0"/>
              </a:defRPr>
            </a:lvl1pPr>
          </a:lstStyle>
          <a:p>
            <a:pPr>
              <a:defRPr/>
            </a:pPr>
            <a:endParaRPr lang="fi-FI"/>
          </a:p>
        </p:txBody>
      </p:sp>
      <p:sp>
        <p:nvSpPr>
          <p:cNvPr id="3078" name="Text Box 6"/>
          <p:cNvSpPr txBox="1">
            <a:spLocks noChangeArrowheads="1"/>
          </p:cNvSpPr>
          <p:nvPr/>
        </p:nvSpPr>
        <p:spPr bwMode="auto">
          <a:xfrm>
            <a:off x="3124200" y="6308725"/>
            <a:ext cx="2895600" cy="460375"/>
          </a:xfrm>
          <a:prstGeom prst="rect">
            <a:avLst/>
          </a:prstGeom>
          <a:noFill/>
          <a:ln w="9525">
            <a:noFill/>
            <a:round/>
            <a:headEnd/>
            <a:tailEnd/>
          </a:ln>
          <a:effectLst/>
        </p:spPr>
        <p:txBody>
          <a:bodyPr wrap="none" anchor="ctr"/>
          <a:lstStyle/>
          <a:p>
            <a:pPr>
              <a:defRPr/>
            </a:pPr>
            <a:endParaRPr lang="en-US"/>
          </a:p>
        </p:txBody>
      </p:sp>
      <p:sp>
        <p:nvSpPr>
          <p:cNvPr id="3079" name="Rectangle 7"/>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tabLst>
                <a:tab pos="723900" algn="l"/>
                <a:tab pos="1447800" algn="l"/>
              </a:tabLst>
              <a:defRPr sz="1200">
                <a:solidFill>
                  <a:srgbClr val="898989"/>
                </a:solidFill>
                <a:latin typeface="Times New Roman" pitchFamily="16" charset="0"/>
                <a:cs typeface="Arial Unicode MS" charset="0"/>
              </a:defRPr>
            </a:lvl1pPr>
          </a:lstStyle>
          <a:p>
            <a:pPr>
              <a:defRPr/>
            </a:pPr>
            <a:fld id="{296A6B7B-8854-4699-B802-ADE89AC427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2pPr>
      <a:lvl3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3pPr>
      <a:lvl4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4pPr>
      <a:lvl5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9pPr>
    </p:titleStyle>
    <p:bodyStyle>
      <a:lvl1pPr marL="342900" indent="-342900" algn="l" defTabSz="449263" rtl="0" eaLnBrk="1" fontAlgn="base" hangingPunct="1">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1" fontAlgn="base" hangingPunct="1">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13" cstate="print"/>
          <a:srcRect l="33086" r="33827" b="15376"/>
          <a:stretch>
            <a:fillRect/>
          </a:stretch>
        </p:blipFill>
        <p:spPr bwMode="auto">
          <a:xfrm>
            <a:off x="285750" y="3214688"/>
            <a:ext cx="500063" cy="717550"/>
          </a:xfrm>
          <a:prstGeom prst="rect">
            <a:avLst/>
          </a:prstGeom>
          <a:noFill/>
          <a:ln w="9525">
            <a:noFill/>
            <a:round/>
            <a:headEnd/>
            <a:tailEnd/>
          </a:ln>
        </p:spPr>
      </p:pic>
      <p:sp>
        <p:nvSpPr>
          <p:cNvPr id="2" name="Line 2"/>
          <p:cNvSpPr>
            <a:spLocks noChangeShapeType="1"/>
          </p:cNvSpPr>
          <p:nvPr/>
        </p:nvSpPr>
        <p:spPr bwMode="auto">
          <a:xfrm>
            <a:off x="214313" y="4003675"/>
            <a:ext cx="7643812" cy="1588"/>
          </a:xfrm>
          <a:prstGeom prst="line">
            <a:avLst/>
          </a:prstGeom>
          <a:noFill/>
          <a:ln w="9360">
            <a:solidFill>
              <a:srgbClr val="4A7EBB"/>
            </a:solidFill>
            <a:miter lim="800000"/>
            <a:headEnd/>
            <a:tailEnd/>
          </a:ln>
          <a:effectLst/>
        </p:spPr>
        <p:txBody>
          <a:bodyPr/>
          <a:lstStyle/>
          <a:p>
            <a:pPr>
              <a:defRPr/>
            </a:pPr>
            <a:endParaRPr lang="en-US"/>
          </a:p>
        </p:txBody>
      </p:sp>
      <p:sp>
        <p:nvSpPr>
          <p:cNvPr id="4100" name="Rectangle 3"/>
          <p:cNvSpPr>
            <a:spLocks noGrp="1" noChangeArrowheads="1"/>
          </p:cNvSpPr>
          <p:nvPr>
            <p:ph type="title"/>
          </p:nvPr>
        </p:nvSpPr>
        <p:spPr bwMode="auto">
          <a:xfrm>
            <a:off x="457200" y="274638"/>
            <a:ext cx="82264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4101" name="Rectangle 4"/>
          <p:cNvSpPr>
            <a:spLocks noGrp="1" noChangeArrowheads="1"/>
          </p:cNvSpPr>
          <p:nvPr>
            <p:ph type="body" idx="1"/>
          </p:nvPr>
        </p:nvSpPr>
        <p:spPr bwMode="auto">
          <a:xfrm>
            <a:off x="457200" y="1600200"/>
            <a:ext cx="8226425" cy="452278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3" name="Rectangle 5"/>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tabLst>
                <a:tab pos="723900" algn="l"/>
                <a:tab pos="1447800" algn="l"/>
              </a:tabLst>
              <a:defRPr sz="1200">
                <a:solidFill>
                  <a:srgbClr val="898989"/>
                </a:solidFill>
                <a:latin typeface="Times New Roman" pitchFamily="16" charset="0"/>
                <a:cs typeface="Arial Unicode MS" charset="0"/>
              </a:defRPr>
            </a:lvl1pPr>
          </a:lstStyle>
          <a:p>
            <a:pPr>
              <a:defRPr/>
            </a:pPr>
            <a:endParaRPr lang="fi-FI"/>
          </a:p>
        </p:txBody>
      </p:sp>
      <p:sp>
        <p:nvSpPr>
          <p:cNvPr id="4102" name="Text Box 6"/>
          <p:cNvSpPr txBox="1">
            <a:spLocks noChangeArrowheads="1"/>
          </p:cNvSpPr>
          <p:nvPr/>
        </p:nvSpPr>
        <p:spPr bwMode="auto">
          <a:xfrm>
            <a:off x="3124200" y="6308725"/>
            <a:ext cx="2895600" cy="460375"/>
          </a:xfrm>
          <a:prstGeom prst="rect">
            <a:avLst/>
          </a:prstGeom>
          <a:noFill/>
          <a:ln w="9525">
            <a:noFill/>
            <a:round/>
            <a:headEnd/>
            <a:tailEnd/>
          </a:ln>
          <a:effectLst/>
        </p:spPr>
        <p:txBody>
          <a:bodyPr wrap="none" anchor="ctr"/>
          <a:lstStyle/>
          <a:p>
            <a:pPr>
              <a:defRPr/>
            </a:pPr>
            <a:endParaRPr lang="en-US"/>
          </a:p>
        </p:txBody>
      </p:sp>
      <p:sp>
        <p:nvSpPr>
          <p:cNvPr id="4103" name="Rectangle 7"/>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tabLst>
                <a:tab pos="723900" algn="l"/>
                <a:tab pos="1447800" algn="l"/>
              </a:tabLst>
              <a:defRPr sz="1200">
                <a:solidFill>
                  <a:srgbClr val="898989"/>
                </a:solidFill>
                <a:latin typeface="Times New Roman" pitchFamily="16" charset="0"/>
                <a:cs typeface="Arial Unicode MS" charset="0"/>
              </a:defRPr>
            </a:lvl1pPr>
          </a:lstStyle>
          <a:p>
            <a:pPr>
              <a:defRPr/>
            </a:pPr>
            <a:fld id="{F2C8F0FD-0F52-4DF4-8CA7-7C67A84544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2pPr>
      <a:lvl3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3pPr>
      <a:lvl4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4pPr>
      <a:lvl5pPr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128"/>
        </a:defRPr>
      </a:lvl9pPr>
    </p:titleStyle>
    <p:bodyStyle>
      <a:lvl1pPr marL="342900" indent="-342900" algn="l" defTabSz="449263" rtl="0" eaLnBrk="1" fontAlgn="base" hangingPunct="1">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1" fontAlgn="base" hangingPunct="1">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685800" y="747713"/>
            <a:ext cx="7772400" cy="1470025"/>
          </a:xfrm>
          <a:prstGeom prst="rect">
            <a:avLst/>
          </a:prstGeom>
          <a:noFill/>
          <a:ln w="9525">
            <a:noFill/>
            <a:round/>
            <a:headEnd/>
            <a:tailEnd/>
          </a:ln>
        </p:spPr>
        <p:txBody>
          <a:bodyPr anchor="ctr"/>
          <a:lstStyle/>
          <a:p>
            <a:pPr algn="ctr">
              <a:tabLst>
                <a:tab pos="723900" algn="l"/>
                <a:tab pos="1447800" algn="l"/>
                <a:tab pos="2171700" algn="l"/>
                <a:tab pos="2895600" algn="l"/>
                <a:tab pos="3619500" algn="l"/>
                <a:tab pos="4343400" algn="l"/>
                <a:tab pos="5067300" algn="l"/>
                <a:tab pos="5791200" algn="l"/>
                <a:tab pos="6515100" algn="l"/>
                <a:tab pos="7239000" algn="l"/>
              </a:tabLst>
            </a:pPr>
            <a:r>
              <a:rPr lang="en-US" sz="4400" dirty="0">
                <a:solidFill>
                  <a:srgbClr val="1F497D"/>
                </a:solidFill>
                <a:cs typeface="Arial Unicode MS" charset="0"/>
              </a:rPr>
              <a:t>Applications of Machine</a:t>
            </a:r>
          </a:p>
          <a:p>
            <a:pPr algn="ctr">
              <a:tabLst>
                <a:tab pos="723900" algn="l"/>
                <a:tab pos="1447800" algn="l"/>
                <a:tab pos="2171700" algn="l"/>
                <a:tab pos="2895600" algn="l"/>
                <a:tab pos="3619500" algn="l"/>
                <a:tab pos="4343400" algn="l"/>
                <a:tab pos="5067300" algn="l"/>
                <a:tab pos="5791200" algn="l"/>
                <a:tab pos="6515100" algn="l"/>
                <a:tab pos="7239000" algn="l"/>
              </a:tabLst>
            </a:pPr>
            <a:r>
              <a:rPr lang="en-US" sz="4400" dirty="0">
                <a:solidFill>
                  <a:srgbClr val="1F497D"/>
                </a:solidFill>
                <a:cs typeface="Arial Unicode MS" charset="0"/>
              </a:rPr>
              <a:t>Learning in Solving Vehicle Routing Problem</a:t>
            </a:r>
          </a:p>
        </p:txBody>
      </p:sp>
      <p:sp>
        <p:nvSpPr>
          <p:cNvPr id="6147" name="Text Box 2"/>
          <p:cNvSpPr txBox="1">
            <a:spLocks noChangeArrowheads="1"/>
          </p:cNvSpPr>
          <p:nvPr/>
        </p:nvSpPr>
        <p:spPr bwMode="auto">
          <a:xfrm>
            <a:off x="1371600" y="2755900"/>
            <a:ext cx="6400800" cy="1757363"/>
          </a:xfrm>
          <a:prstGeom prst="rect">
            <a:avLst/>
          </a:prstGeom>
          <a:noFill/>
          <a:ln w="9525">
            <a:noFill/>
            <a:round/>
            <a:headEnd/>
            <a:tailEnd/>
          </a:ln>
        </p:spPr>
        <p:txBody>
          <a:bodyPr/>
          <a:lstStyle/>
          <a:p>
            <a:pPr algn="ctr">
              <a:spcBef>
                <a:spcPts val="800"/>
              </a:spcBef>
              <a:tabLst>
                <a:tab pos="723900" algn="l"/>
                <a:tab pos="1447800" algn="l"/>
                <a:tab pos="2171700" algn="l"/>
                <a:tab pos="2895600" algn="l"/>
                <a:tab pos="3619500" algn="l"/>
                <a:tab pos="4343400" algn="l"/>
                <a:tab pos="5067300" algn="l"/>
                <a:tab pos="5791200" algn="l"/>
              </a:tabLst>
            </a:pPr>
            <a:r>
              <a:rPr lang="en-US" sz="3200" dirty="0">
                <a:solidFill>
                  <a:srgbClr val="4F81BD"/>
                </a:solidFill>
                <a:cs typeface="Arial Unicode MS" charset="0"/>
              </a:rPr>
              <a:t>RESEARCH </a:t>
            </a:r>
            <a:r>
              <a:rPr lang="en-US" sz="3200" dirty="0" smtClean="0">
                <a:solidFill>
                  <a:srgbClr val="4F81BD"/>
                </a:solidFill>
                <a:cs typeface="Arial Unicode MS" charset="0"/>
              </a:rPr>
              <a:t>TOPICS / Jussi Rasku</a:t>
            </a:r>
          </a:p>
          <a:p>
            <a:pPr algn="ctr">
              <a:spcBef>
                <a:spcPts val="800"/>
              </a:spcBef>
              <a:tabLst>
                <a:tab pos="723900" algn="l"/>
                <a:tab pos="1447800" algn="l"/>
                <a:tab pos="2171700" algn="l"/>
                <a:tab pos="2895600" algn="l"/>
                <a:tab pos="3619500" algn="l"/>
                <a:tab pos="4343400" algn="l"/>
                <a:tab pos="5067300" algn="l"/>
                <a:tab pos="5791200" algn="l"/>
              </a:tabLst>
            </a:pPr>
            <a:r>
              <a:rPr lang="en-US" sz="3200" dirty="0" smtClean="0">
                <a:solidFill>
                  <a:srgbClr val="4F81BD"/>
                </a:solidFill>
                <a:cs typeface="Arial Unicode MS" charset="0"/>
              </a:rPr>
              <a:t>Postgraduate seminar</a:t>
            </a:r>
            <a:endParaRPr lang="en-US" sz="3200" dirty="0">
              <a:solidFill>
                <a:srgbClr val="4F81BD"/>
              </a:solidFill>
              <a:cs typeface="Arial Unicode MS" charset="0"/>
            </a:endParaRPr>
          </a:p>
          <a:p>
            <a:pPr algn="ctr">
              <a:spcBef>
                <a:spcPts val="800"/>
              </a:spcBef>
              <a:tabLst>
                <a:tab pos="723900" algn="l"/>
                <a:tab pos="1447800" algn="l"/>
                <a:tab pos="2171700" algn="l"/>
                <a:tab pos="2895600" algn="l"/>
                <a:tab pos="3619500" algn="l"/>
                <a:tab pos="4343400" algn="l"/>
                <a:tab pos="5067300" algn="l"/>
                <a:tab pos="5791200" algn="l"/>
              </a:tabLst>
            </a:pPr>
            <a:r>
              <a:rPr lang="en-US" sz="3200" dirty="0" smtClean="0">
                <a:solidFill>
                  <a:srgbClr val="4F81BD"/>
                </a:solidFill>
                <a:cs typeface="Arial Unicode MS" charset="0"/>
              </a:rPr>
              <a:t>March 3</a:t>
            </a:r>
            <a:r>
              <a:rPr lang="en-US" sz="3200" baseline="30000" dirty="0" smtClean="0">
                <a:solidFill>
                  <a:srgbClr val="4F81BD"/>
                </a:solidFill>
                <a:cs typeface="Arial Unicode MS" charset="0"/>
              </a:rPr>
              <a:t>rd</a:t>
            </a:r>
            <a:r>
              <a:rPr lang="en-US" sz="3200" dirty="0" smtClean="0">
                <a:solidFill>
                  <a:srgbClr val="4F81BD"/>
                </a:solidFill>
                <a:cs typeface="Arial Unicode MS" charset="0"/>
              </a:rPr>
              <a:t> 2011</a:t>
            </a:r>
            <a:endParaRPr lang="en-US" sz="3200" dirty="0">
              <a:solidFill>
                <a:srgbClr val="4F81BD"/>
              </a:solidFill>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idx="1"/>
          </p:nvPr>
        </p:nvSpPr>
        <p:spPr>
          <a:xfrm>
            <a:off x="457200" y="1600200"/>
            <a:ext cx="8229600" cy="4619625"/>
          </a:xfrm>
        </p:spPr>
        <p:txBody>
          <a:bodyPr anchor="t"/>
          <a:lstStyle/>
          <a:p>
            <a:pPr marL="339725" indent="-339725" algn="l" eaLnBrk="1" hangingPunct="1">
              <a:spcBef>
                <a:spcPts val="800"/>
              </a:spcBef>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en-US" sz="3200" i="1" dirty="0" smtClean="0"/>
              <a:t>Machine Learning</a:t>
            </a:r>
          </a:p>
          <a:p>
            <a:pPr marL="739775" lvl="1" indent="-282575" algn="l" eaLnBrk="1" hangingPunct="1">
              <a:spcBef>
                <a:spcPts val="700"/>
              </a:spcBef>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en-US" sz="2800" dirty="0" smtClean="0"/>
              <a:t>Allows computers to evolve behaviors based on previously seen data.</a:t>
            </a:r>
          </a:p>
          <a:p>
            <a:pPr marL="739775" lvl="1" indent="-282575" algn="l" eaLnBrk="1" hangingPunct="1">
              <a:spcBef>
                <a:spcPts val="700"/>
              </a:spcBef>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en-US" sz="2800" dirty="0" smtClean="0"/>
              <a:t>Can be used as </a:t>
            </a:r>
            <a:r>
              <a:rPr lang="en-US" sz="2800" i="1" dirty="0" smtClean="0"/>
              <a:t>expert systems </a:t>
            </a:r>
            <a:r>
              <a:rPr lang="en-US" sz="2800" dirty="0" smtClean="0"/>
              <a:t>that remove the human element to create fully automated systems.</a:t>
            </a:r>
          </a:p>
          <a:p>
            <a:pPr marL="739775" lvl="1" indent="-282575" algn="l" eaLnBrk="1" hangingPunct="1">
              <a:spcBef>
                <a:spcPts val="700"/>
              </a:spcBef>
              <a:buFont typeface="Arial"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en-US" dirty="0" smtClean="0"/>
              <a:t>Methods that allow us to build computer programs that improve their performance at some task through experience.</a:t>
            </a:r>
            <a:endParaRPr lang="en-US" sz="6000" dirty="0" smtClean="0"/>
          </a:p>
        </p:txBody>
      </p:sp>
      <p:sp>
        <p:nvSpPr>
          <p:cNvPr id="10243" name="Text Box 2"/>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a:solidFill>
                  <a:srgbClr val="1F497D"/>
                </a:solidFill>
                <a:cs typeface="Arial Unicode MS" charset="0"/>
              </a:rPr>
              <a:t>Machine Learning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1044575" y="1303338"/>
            <a:ext cx="1714500" cy="577850"/>
          </a:xfrm>
          <a:prstGeom prst="rect">
            <a:avLst/>
          </a:prstGeom>
          <a:noFill/>
          <a:ln w="9525">
            <a:noFill/>
            <a:round/>
            <a:headEnd/>
            <a:tailEnd/>
          </a:ln>
        </p:spPr>
        <p:txBody>
          <a:bodyPr wrap="none" lIns="90000" tIns="45000" rIns="90000" bIns="45000"/>
          <a:lstStyle/>
          <a:p>
            <a:pPr>
              <a:tabLst>
                <a:tab pos="723900" algn="l"/>
                <a:tab pos="1447800" algn="l"/>
              </a:tabLst>
            </a:pPr>
            <a:r>
              <a:rPr lang="en-GB" sz="3200">
                <a:solidFill>
                  <a:srgbClr val="000000"/>
                </a:solidFill>
                <a:cs typeface="Arial Unicode MS" charset="0"/>
              </a:rPr>
              <a:t>XX</a:t>
            </a:r>
            <a:r>
              <a:rPr lang="en-GB" sz="3200" b="1">
                <a:solidFill>
                  <a:srgbClr val="000000"/>
                </a:solidFill>
                <a:cs typeface="Arial Unicode MS" charset="0"/>
              </a:rPr>
              <a:t>VRP</a:t>
            </a:r>
            <a:r>
              <a:rPr lang="en-GB" sz="3200">
                <a:solidFill>
                  <a:srgbClr val="000000"/>
                </a:solidFill>
                <a:cs typeface="Arial Unicode MS" charset="0"/>
              </a:rPr>
              <a:t>XX</a:t>
            </a:r>
          </a:p>
        </p:txBody>
      </p:sp>
      <p:sp>
        <p:nvSpPr>
          <p:cNvPr id="13314" name="Freeform 2"/>
          <p:cNvSpPr>
            <a:spLocks/>
          </p:cNvSpPr>
          <p:nvPr/>
        </p:nvSpPr>
        <p:spPr bwMode="auto">
          <a:xfrm>
            <a:off x="2665413" y="3141663"/>
            <a:ext cx="1079500" cy="1587"/>
          </a:xfrm>
          <a:custGeom>
            <a:avLst/>
            <a:gdLst>
              <a:gd name="T0" fmla="*/ 0 w 3000"/>
              <a:gd name="T1" fmla="*/ 0 h 5"/>
              <a:gd name="T2" fmla="*/ 388310597 w 3000"/>
              <a:gd name="T3" fmla="*/ 403098 h 5"/>
              <a:gd name="T4" fmla="*/ 0 60000 65536"/>
              <a:gd name="T5" fmla="*/ 0 60000 65536"/>
              <a:gd name="T6" fmla="*/ 0 w 3000"/>
              <a:gd name="T7" fmla="*/ 0 h 5"/>
              <a:gd name="T8" fmla="*/ 3000 w 3000"/>
              <a:gd name="T9" fmla="*/ 5 h 5"/>
            </a:gdLst>
            <a:ahLst/>
            <a:cxnLst>
              <a:cxn ang="T4">
                <a:pos x="T0" y="T1"/>
              </a:cxn>
              <a:cxn ang="T5">
                <a:pos x="T2" y="T3"/>
              </a:cxn>
            </a:cxnLst>
            <a:rect l="T6" t="T7" r="T8" b="T9"/>
            <a:pathLst>
              <a:path w="3000" h="5">
                <a:moveTo>
                  <a:pt x="0" y="0"/>
                </a:moveTo>
                <a:lnTo>
                  <a:pt x="2999" y="4"/>
                </a:lnTo>
              </a:path>
            </a:pathLst>
          </a:custGeom>
          <a:noFill/>
          <a:ln w="18000">
            <a:solidFill>
              <a:srgbClr val="000000"/>
            </a:solidFill>
            <a:round/>
            <a:headEnd/>
            <a:tailEnd type="triangle" w="med" len="med"/>
          </a:ln>
        </p:spPr>
        <p:txBody>
          <a:bodyPr/>
          <a:lstStyle/>
          <a:p>
            <a:endParaRPr lang="en-US"/>
          </a:p>
        </p:txBody>
      </p:sp>
      <p:sp>
        <p:nvSpPr>
          <p:cNvPr id="13315" name="AutoShape 3"/>
          <p:cNvSpPr>
            <a:spLocks noChangeArrowheads="1"/>
          </p:cNvSpPr>
          <p:nvPr/>
        </p:nvSpPr>
        <p:spPr bwMode="auto">
          <a:xfrm>
            <a:off x="3744913" y="2781300"/>
            <a:ext cx="1439862" cy="720725"/>
          </a:xfrm>
          <a:prstGeom prst="roundRect">
            <a:avLst>
              <a:gd name="adj" fmla="val 218"/>
            </a:avLst>
          </a:prstGeom>
          <a:solidFill>
            <a:srgbClr val="4F81BD"/>
          </a:solidFill>
          <a:ln w="18000">
            <a:solidFill>
              <a:srgbClr val="375B87"/>
            </a:solidFill>
            <a:round/>
            <a:headEnd/>
            <a:tailEnd/>
          </a:ln>
        </p:spPr>
        <p:txBody>
          <a:bodyPr lIns="99000" tIns="54000" rIns="99000" bIns="54000" anchor="ctr" anchorCtr="1"/>
          <a:lstStyle/>
          <a:p>
            <a:pPr>
              <a:tabLst>
                <a:tab pos="723900" algn="l"/>
              </a:tabLst>
            </a:pPr>
            <a:r>
              <a:rPr lang="en-GB" sz="2400">
                <a:solidFill>
                  <a:srgbClr val="FFFFFF"/>
                </a:solidFill>
                <a:cs typeface="Arial Unicode MS" charset="0"/>
              </a:rPr>
              <a:t>SOLVER</a:t>
            </a:r>
          </a:p>
        </p:txBody>
      </p:sp>
      <p:sp>
        <p:nvSpPr>
          <p:cNvPr id="13316" name="Rectangle 4"/>
          <p:cNvSpPr>
            <a:spLocks noChangeArrowheads="1"/>
          </p:cNvSpPr>
          <p:nvPr/>
        </p:nvSpPr>
        <p:spPr bwMode="auto">
          <a:xfrm>
            <a:off x="6084888" y="2781300"/>
            <a:ext cx="1439862" cy="720725"/>
          </a:xfrm>
          <a:prstGeom prst="rect">
            <a:avLst/>
          </a:prstGeom>
          <a:solidFill>
            <a:srgbClr val="FF6633"/>
          </a:solidFill>
          <a:ln w="9360">
            <a:solidFill>
              <a:srgbClr val="000000"/>
            </a:solidFill>
            <a:miter lim="800000"/>
            <a:headEnd/>
            <a:tailEnd/>
          </a:ln>
        </p:spPr>
        <p:txBody>
          <a:bodyPr wrap="none" lIns="90000" tIns="46800" rIns="90000" bIns="46800" anchor="ctr"/>
          <a:lstStyle/>
          <a:p>
            <a:pPr algn="ctr">
              <a:tabLst>
                <a:tab pos="723900" algn="l"/>
              </a:tabLst>
            </a:pPr>
            <a:r>
              <a:rPr lang="fi-FI" sz="2400">
                <a:solidFill>
                  <a:srgbClr val="000000"/>
                </a:solidFill>
                <a:cs typeface="Arial" charset="0"/>
              </a:rPr>
              <a:t>SOLUTION</a:t>
            </a:r>
          </a:p>
        </p:txBody>
      </p:sp>
      <p:sp>
        <p:nvSpPr>
          <p:cNvPr id="13317" name="Freeform 5"/>
          <p:cNvSpPr>
            <a:spLocks/>
          </p:cNvSpPr>
          <p:nvPr/>
        </p:nvSpPr>
        <p:spPr bwMode="auto">
          <a:xfrm>
            <a:off x="5184775" y="3141663"/>
            <a:ext cx="900113" cy="1587"/>
          </a:xfrm>
          <a:custGeom>
            <a:avLst/>
            <a:gdLst>
              <a:gd name="T0" fmla="*/ 0 w 2501"/>
              <a:gd name="T1" fmla="*/ 0 h 5"/>
              <a:gd name="T2" fmla="*/ 323822183 w 2501"/>
              <a:gd name="T3" fmla="*/ 403098 h 5"/>
              <a:gd name="T4" fmla="*/ 0 60000 65536"/>
              <a:gd name="T5" fmla="*/ 0 60000 65536"/>
              <a:gd name="T6" fmla="*/ 0 w 2501"/>
              <a:gd name="T7" fmla="*/ 0 h 5"/>
              <a:gd name="T8" fmla="*/ 2501 w 2501"/>
              <a:gd name="T9" fmla="*/ 5 h 5"/>
            </a:gdLst>
            <a:ahLst/>
            <a:cxnLst>
              <a:cxn ang="T4">
                <a:pos x="T0" y="T1"/>
              </a:cxn>
              <a:cxn ang="T5">
                <a:pos x="T2" y="T3"/>
              </a:cxn>
            </a:cxnLst>
            <a:rect l="T6" t="T7" r="T8" b="T9"/>
            <a:pathLst>
              <a:path w="2501" h="5">
                <a:moveTo>
                  <a:pt x="0" y="0"/>
                </a:moveTo>
                <a:lnTo>
                  <a:pt x="2500" y="4"/>
                </a:lnTo>
              </a:path>
            </a:pathLst>
          </a:custGeom>
          <a:noFill/>
          <a:ln w="18000">
            <a:solidFill>
              <a:srgbClr val="000000"/>
            </a:solidFill>
            <a:round/>
            <a:headEnd/>
            <a:tailEnd type="triangle" w="med" len="med"/>
          </a:ln>
        </p:spPr>
        <p:txBody>
          <a:bodyPr/>
          <a:lstStyle/>
          <a:p>
            <a:endParaRPr lang="en-US"/>
          </a:p>
        </p:txBody>
      </p:sp>
      <p:sp>
        <p:nvSpPr>
          <p:cNvPr id="13318" name="AutoShape 6"/>
          <p:cNvSpPr>
            <a:spLocks noChangeArrowheads="1"/>
          </p:cNvSpPr>
          <p:nvPr/>
        </p:nvSpPr>
        <p:spPr bwMode="auto">
          <a:xfrm>
            <a:off x="1225550" y="2781300"/>
            <a:ext cx="1439863" cy="720725"/>
          </a:xfrm>
          <a:prstGeom prst="roundRect">
            <a:avLst>
              <a:gd name="adj" fmla="val 218"/>
            </a:avLst>
          </a:prstGeom>
          <a:solidFill>
            <a:srgbClr val="4F81BD"/>
          </a:solidFill>
          <a:ln w="18000">
            <a:solidFill>
              <a:srgbClr val="375B87"/>
            </a:solidFill>
            <a:round/>
            <a:headEnd/>
            <a:tailEnd/>
          </a:ln>
        </p:spPr>
        <p:txBody>
          <a:bodyPr lIns="99000" tIns="54000" rIns="99000" bIns="54000" anchor="ctr" anchorCtr="1"/>
          <a:lstStyle/>
          <a:p>
            <a:pPr>
              <a:tabLst>
                <a:tab pos="723900" algn="l"/>
              </a:tabLst>
            </a:pPr>
            <a:r>
              <a:rPr lang="en-GB" sz="2400">
                <a:solidFill>
                  <a:srgbClr val="FFFFFF"/>
                </a:solidFill>
                <a:cs typeface="Arial Unicode MS" charset="0"/>
              </a:rPr>
              <a:t>MODEL</a:t>
            </a:r>
          </a:p>
        </p:txBody>
      </p:sp>
      <p:sp>
        <p:nvSpPr>
          <p:cNvPr id="13319" name="Freeform 7"/>
          <p:cNvSpPr>
            <a:spLocks/>
          </p:cNvSpPr>
          <p:nvPr/>
        </p:nvSpPr>
        <p:spPr bwMode="auto">
          <a:xfrm>
            <a:off x="1944688" y="1881188"/>
            <a:ext cx="1587" cy="900112"/>
          </a:xfrm>
          <a:custGeom>
            <a:avLst/>
            <a:gdLst>
              <a:gd name="T0" fmla="*/ 0 w 5"/>
              <a:gd name="T1" fmla="*/ 0 h 2502"/>
              <a:gd name="T2" fmla="*/ 403098 w 5"/>
              <a:gd name="T3" fmla="*/ 323692039 h 2502"/>
              <a:gd name="T4" fmla="*/ 0 60000 65536"/>
              <a:gd name="T5" fmla="*/ 0 60000 65536"/>
              <a:gd name="T6" fmla="*/ 0 w 5"/>
              <a:gd name="T7" fmla="*/ 0 h 2502"/>
              <a:gd name="T8" fmla="*/ 5 w 5"/>
              <a:gd name="T9" fmla="*/ 2502 h 2502"/>
            </a:gdLst>
            <a:ahLst/>
            <a:cxnLst>
              <a:cxn ang="T4">
                <a:pos x="T0" y="T1"/>
              </a:cxn>
              <a:cxn ang="T5">
                <a:pos x="T2" y="T3"/>
              </a:cxn>
            </a:cxnLst>
            <a:rect l="T6" t="T7" r="T8" b="T9"/>
            <a:pathLst>
              <a:path w="5" h="2502">
                <a:moveTo>
                  <a:pt x="0" y="0"/>
                </a:moveTo>
                <a:lnTo>
                  <a:pt x="4" y="2501"/>
                </a:lnTo>
              </a:path>
            </a:pathLst>
          </a:custGeom>
          <a:noFill/>
          <a:ln w="9360">
            <a:solidFill>
              <a:srgbClr val="000000"/>
            </a:solidFill>
            <a:round/>
            <a:headEnd/>
            <a:tailEnd type="triangle" w="med" len="med"/>
          </a:ln>
        </p:spPr>
        <p:txBody>
          <a:bodyPr/>
          <a:lstStyle/>
          <a:p>
            <a:endParaRPr lang="en-US"/>
          </a:p>
        </p:txBody>
      </p:sp>
      <p:sp>
        <p:nvSpPr>
          <p:cNvPr id="13320" name="Text Box 8"/>
          <p:cNvSpPr txBox="1">
            <a:spLocks noChangeArrowheads="1"/>
          </p:cNvSpPr>
          <p:nvPr/>
        </p:nvSpPr>
        <p:spPr bwMode="auto">
          <a:xfrm>
            <a:off x="1944688" y="2062163"/>
            <a:ext cx="2801937" cy="365125"/>
          </a:xfrm>
          <a:prstGeom prst="rect">
            <a:avLst/>
          </a:prstGeom>
          <a:noFill/>
          <a:ln w="9525">
            <a:noFill/>
            <a:round/>
            <a:headEnd/>
            <a:tailEnd/>
          </a:ln>
        </p:spPr>
        <p:txBody>
          <a:bodyPr lIns="90000" tIns="45000" rIns="90000" bIns="45000"/>
          <a:lstStyle/>
          <a:p>
            <a:pPr>
              <a:tabLst>
                <a:tab pos="723900" algn="l"/>
                <a:tab pos="1447800" algn="l"/>
                <a:tab pos="2171700" algn="l"/>
              </a:tabLst>
            </a:pPr>
            <a:r>
              <a:rPr lang="en-GB" sz="2400">
                <a:solidFill>
                  <a:srgbClr val="000000"/>
                </a:solidFill>
                <a:cs typeface="Arial Unicode MS" charset="0"/>
              </a:rPr>
              <a:t>expert translates to</a:t>
            </a:r>
          </a:p>
        </p:txBody>
      </p:sp>
      <p:sp>
        <p:nvSpPr>
          <p:cNvPr id="13321" name="AutoShape 9"/>
          <p:cNvSpPr>
            <a:spLocks/>
          </p:cNvSpPr>
          <p:nvPr/>
        </p:nvSpPr>
        <p:spPr bwMode="auto">
          <a:xfrm rot="5400000">
            <a:off x="5011738" y="1524000"/>
            <a:ext cx="179388" cy="4859337"/>
          </a:xfrm>
          <a:prstGeom prst="rightBrace">
            <a:avLst>
              <a:gd name="adj1" fmla="val 75120"/>
              <a:gd name="adj2" fmla="val 50000"/>
            </a:avLst>
          </a:prstGeom>
          <a:noFill/>
          <a:ln w="9360">
            <a:solidFill>
              <a:srgbClr val="000000"/>
            </a:solidFill>
            <a:round/>
            <a:headEnd/>
            <a:tailEnd/>
          </a:ln>
        </p:spPr>
        <p:txBody>
          <a:bodyPr wrap="none" anchor="ctr"/>
          <a:lstStyle/>
          <a:p>
            <a:endParaRPr lang="en-US"/>
          </a:p>
        </p:txBody>
      </p:sp>
      <p:sp>
        <p:nvSpPr>
          <p:cNvPr id="13322" name="Text Box 10"/>
          <p:cNvSpPr txBox="1">
            <a:spLocks noChangeArrowheads="1"/>
          </p:cNvSpPr>
          <p:nvPr/>
        </p:nvSpPr>
        <p:spPr bwMode="auto">
          <a:xfrm>
            <a:off x="2987675" y="4076700"/>
            <a:ext cx="4752975" cy="639763"/>
          </a:xfrm>
          <a:prstGeom prst="rect">
            <a:avLst/>
          </a:prstGeom>
          <a:noFill/>
          <a:ln w="9525">
            <a:noFill/>
            <a:round/>
            <a:headEnd/>
            <a:tailEnd/>
          </a:ln>
        </p:spPr>
        <p:txBody>
          <a:bodyPr lIns="90000" tIns="45000" rIns="90000" bIns="45000"/>
          <a:lstStyle/>
          <a:p>
            <a:pPr>
              <a:tabLst>
                <a:tab pos="723900" algn="l"/>
                <a:tab pos="1447800" algn="l"/>
                <a:tab pos="2171700" algn="l"/>
                <a:tab pos="2895600" algn="l"/>
              </a:tabLst>
            </a:pPr>
            <a:r>
              <a:rPr lang="en-GB" sz="2400">
                <a:solidFill>
                  <a:srgbClr val="000000"/>
                </a:solidFill>
                <a:cs typeface="Arial Unicode MS" charset="0"/>
              </a:rPr>
              <a:t>Intelligent methods automate this</a:t>
            </a:r>
            <a:endParaRPr lang="en-GB" sz="2400" b="1">
              <a:solidFill>
                <a:srgbClr val="000000"/>
              </a:solidFill>
              <a:cs typeface="Arial Unicode MS" charset="0"/>
            </a:endParaRPr>
          </a:p>
        </p:txBody>
      </p:sp>
      <p:sp>
        <p:nvSpPr>
          <p:cNvPr id="12300" name="Text Box 1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a:solidFill>
                  <a:srgbClr val="1F497D"/>
                </a:solidFill>
                <a:cs typeface="Arial Unicode MS" charset="0"/>
              </a:rPr>
              <a:t>Automating VRP solving</a:t>
            </a:r>
          </a:p>
        </p:txBody>
      </p:sp>
      <p:sp>
        <p:nvSpPr>
          <p:cNvPr id="13" name="Text Box 3"/>
          <p:cNvSpPr txBox="1">
            <a:spLocks noChangeArrowheads="1"/>
          </p:cNvSpPr>
          <p:nvPr/>
        </p:nvSpPr>
        <p:spPr bwMode="auto">
          <a:xfrm>
            <a:off x="611188" y="4941888"/>
            <a:ext cx="8280400" cy="1370012"/>
          </a:xfrm>
          <a:prstGeom prst="rect">
            <a:avLst/>
          </a:prstGeom>
          <a:noFill/>
          <a:ln w="9525">
            <a:noFill/>
            <a:round/>
            <a:headEnd/>
            <a:tailEnd/>
          </a:ln>
        </p:spPr>
        <p:txBody>
          <a:bodyPr lIns="90000" tIns="45000" rIns="90000" bIns="45000"/>
          <a:lstStyle/>
          <a:p>
            <a: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dirty="0">
                <a:solidFill>
                  <a:srgbClr val="000000"/>
                </a:solidFill>
              </a:rPr>
              <a:t>Machine learning allows exploiting the special structure of the problem. Better results are achieved by using suitable solution </a:t>
            </a:r>
            <a:r>
              <a:rPr lang="en-US" sz="2800" b="1" dirty="0" smtClean="0">
                <a:solidFill>
                  <a:srgbClr val="000000"/>
                </a:solidFill>
              </a:rPr>
              <a:t>methods.</a:t>
            </a:r>
            <a:endParaRPr lang="en-US" sz="2800" b="1"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3318"/>
                                        </p:tgtEl>
                                        <p:attrNameLst>
                                          <p:attrName>style.visibility</p:attrName>
                                        </p:attrNameLst>
                                      </p:cBhvr>
                                      <p:to>
                                        <p:strVal val="visible"/>
                                      </p:to>
                                    </p:set>
                                  </p:childTnLst>
                                </p:cTn>
                              </p:par>
                              <p:par>
                                <p:cTn id="7" presetID="1" presetClass="entr" fill="hold" grpId="0" nodeType="withEffect">
                                  <p:stCondLst>
                                    <p:cond delay="0"/>
                                  </p:stCondLst>
                                  <p:childTnLst>
                                    <p:set>
                                      <p:cBhvr additive="repl">
                                        <p:cTn id="8" dur="1" fill="hold">
                                          <p:stCondLst>
                                            <p:cond delay="0"/>
                                          </p:stCondLst>
                                        </p:cTn>
                                        <p:tgtEl>
                                          <p:spTgt spid="13319"/>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33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grpId="0" nodeType="clickEffect">
                                  <p:stCondLst>
                                    <p:cond delay="0"/>
                                  </p:stCondLst>
                                  <p:childTnLst>
                                    <p:set>
                                      <p:cBhvr additive="repl">
                                        <p:cTn id="14" dur="1" fill="hold">
                                          <p:stCondLst>
                                            <p:cond delay="0"/>
                                          </p:stCondLst>
                                        </p:cTn>
                                        <p:tgtEl>
                                          <p:spTgt spid="13314"/>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13315"/>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3316"/>
                                        </p:tgtEl>
                                        <p:attrNameLst>
                                          <p:attrName>style.visibility</p:attrName>
                                        </p:attrNameLst>
                                      </p:cBhvr>
                                      <p:to>
                                        <p:strVal val="visible"/>
                                      </p:to>
                                    </p:set>
                                  </p:childTnLst>
                                </p:cTn>
                              </p:par>
                              <p:par>
                                <p:cTn id="19" presetID="1" presetClass="entr" fill="hold" grpId="0" nodeType="withEffect">
                                  <p:stCondLst>
                                    <p:cond delay="0"/>
                                  </p:stCondLst>
                                  <p:childTnLst>
                                    <p:set>
                                      <p:cBhvr additive="repl">
                                        <p:cTn id="20" dur="1" fill="hold">
                                          <p:stCondLst>
                                            <p:cond delay="0"/>
                                          </p:stCondLst>
                                        </p:cTn>
                                        <p:tgtEl>
                                          <p:spTgt spid="133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grpId="0" nodeType="clickEffect">
                                  <p:stCondLst>
                                    <p:cond delay="0"/>
                                  </p:stCondLst>
                                  <p:childTnLst>
                                    <p:set>
                                      <p:cBhvr additive="repl">
                                        <p:cTn id="24" dur="1" fill="hold">
                                          <p:stCondLst>
                                            <p:cond delay="0"/>
                                          </p:stCondLst>
                                        </p:cTn>
                                        <p:tgtEl>
                                          <p:spTgt spid="13321"/>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133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13"/>
                                        </p:tgtEl>
                                        <p:attrNameLst>
                                          <p:attrName>style.visibility</p:attrName>
                                        </p:attrNameLst>
                                      </p:cBhvr>
                                      <p:to>
                                        <p:strVal val="visible"/>
                                      </p:to>
                                    </p:set>
                                    <p:anim calcmode="lin" valueType="num">
                                      <p:cBhvr additive="repl">
                                        <p:cTn id="31" dur="500" fill="hold"/>
                                        <p:tgtEl>
                                          <p:spTgt spid="13"/>
                                        </p:tgtEl>
                                        <p:attrNameLst>
                                          <p:attrName>ppt_x</p:attrName>
                                        </p:attrNameLst>
                                      </p:cBhvr>
                                      <p:tavLst>
                                        <p:tav tm="100000">
                                          <p:val>
                                            <p:strVal val="#ppt_x"/>
                                          </p:val>
                                        </p:tav>
                                        <p:tav>
                                          <p:val>
                                            <p:strVal val="#ppt_x"/>
                                          </p:val>
                                        </p:tav>
                                      </p:tavLst>
                                    </p:anim>
                                    <p:anim calcmode="lin" valueType="num">
                                      <p:cBhvr additive="repl">
                                        <p:cTn id="32" dur="500" fill="hold"/>
                                        <p:tgtEl>
                                          <p:spTgt spid="13"/>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3317" grpId="0" animBg="1"/>
      <p:bldP spid="13319" grpId="0" animBg="1"/>
      <p:bldP spid="133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722313" y="4406900"/>
            <a:ext cx="7772400" cy="1362075"/>
          </a:xfrm>
          <a:prstGeom prst="rect">
            <a:avLst/>
          </a:prstGeom>
          <a:noFill/>
          <a:ln w="9525">
            <a:noFill/>
            <a:round/>
            <a:headEnd/>
            <a:tailEnd/>
          </a:ln>
        </p:spPr>
        <p:txBody>
          <a:bodyPr/>
          <a:lstStyle/>
          <a:p>
            <a:pPr>
              <a:tabLst>
                <a:tab pos="723900" algn="l"/>
                <a:tab pos="1447800" algn="l"/>
                <a:tab pos="2171700" algn="l"/>
                <a:tab pos="2895600" algn="l"/>
                <a:tab pos="3619500" algn="l"/>
                <a:tab pos="4343400" algn="l"/>
                <a:tab pos="5067300" algn="l"/>
                <a:tab pos="5791200" algn="l"/>
                <a:tab pos="6515100" algn="l"/>
                <a:tab pos="7239000" algn="l"/>
              </a:tabLst>
            </a:pPr>
            <a:r>
              <a:rPr lang="fi-FI" sz="4400" dirty="0" err="1" smtClean="0">
                <a:solidFill>
                  <a:srgbClr val="1F497D"/>
                </a:solidFill>
                <a:cs typeface="Arial Unicode MS" charset="0"/>
              </a:rPr>
              <a:t>Research</a:t>
            </a:r>
            <a:r>
              <a:rPr lang="fi-FI" sz="4400" dirty="0" smtClean="0">
                <a:solidFill>
                  <a:srgbClr val="1F497D"/>
                </a:solidFill>
                <a:cs typeface="Arial Unicode MS" charset="0"/>
              </a:rPr>
              <a:t> </a:t>
            </a:r>
            <a:r>
              <a:rPr lang="fi-FI" sz="4400" dirty="0" err="1" smtClean="0">
                <a:solidFill>
                  <a:srgbClr val="1F497D"/>
                </a:solidFill>
                <a:cs typeface="Arial Unicode MS" charset="0"/>
              </a:rPr>
              <a:t>Plan</a:t>
            </a:r>
            <a:endParaRPr lang="fi-FI" sz="4400" dirty="0">
              <a:solidFill>
                <a:srgbClr val="1F497D"/>
              </a:solidFill>
              <a:cs typeface="Arial Unicode MS" charset="0"/>
            </a:endParaRPr>
          </a:p>
        </p:txBody>
      </p:sp>
      <p:sp>
        <p:nvSpPr>
          <p:cNvPr id="8195" name="Text Box 2"/>
          <p:cNvSpPr txBox="1">
            <a:spLocks noChangeArrowheads="1"/>
          </p:cNvSpPr>
          <p:nvPr/>
        </p:nvSpPr>
        <p:spPr bwMode="auto">
          <a:xfrm>
            <a:off x="722313" y="2906713"/>
            <a:ext cx="7772400" cy="1500187"/>
          </a:xfrm>
          <a:prstGeom prst="rect">
            <a:avLst/>
          </a:prstGeom>
          <a:noFill/>
          <a:ln w="9525">
            <a:noFill/>
            <a:round/>
            <a:headEnd/>
            <a:tailEnd/>
          </a:ln>
        </p:spPr>
        <p:txBody>
          <a:bodyPr anchor="b"/>
          <a:lstStyle/>
          <a:p>
            <a:pPr>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1F497D"/>
                </a:solidFill>
                <a:cs typeface="Arial Unicode MS" charset="0"/>
              </a:rPr>
              <a:t>Applications of Machine Learning in Solving Vehicle Routing Problem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Research Plan Outline</a:t>
            </a:r>
            <a:endParaRPr lang="en-US" sz="4400" dirty="0">
              <a:solidFill>
                <a:srgbClr val="1F497D"/>
              </a:solidFill>
              <a:cs typeface="Arial Unicode MS" charset="0"/>
            </a:endParaRPr>
          </a:p>
        </p:txBody>
      </p:sp>
      <p:sp>
        <p:nvSpPr>
          <p:cNvPr id="14339" name="Text Box 2"/>
          <p:cNvSpPr txBox="1">
            <a:spLocks noChangeArrowheads="1"/>
          </p:cNvSpPr>
          <p:nvPr/>
        </p:nvSpPr>
        <p:spPr bwMode="auto">
          <a:xfrm>
            <a:off x="457200" y="1214438"/>
            <a:ext cx="8229600" cy="5291137"/>
          </a:xfrm>
          <a:prstGeom prst="rect">
            <a:avLst/>
          </a:prstGeom>
          <a:noFill/>
          <a:ln w="9525">
            <a:noFill/>
            <a:round/>
            <a:headEnd/>
            <a:tailEnd/>
          </a:ln>
        </p:spPr>
        <p:txBody>
          <a:bodyPr/>
          <a:lstStyle/>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600" dirty="0" smtClean="0">
                <a:solidFill>
                  <a:srgbClr val="000000"/>
                </a:solidFill>
                <a:cs typeface="Arial Unicode MS" charset="0"/>
              </a:rPr>
              <a:t>Adapting ML methods in VRP solving is done </a:t>
            </a:r>
            <a:r>
              <a:rPr lang="en-US" sz="3600" dirty="0">
                <a:solidFill>
                  <a:srgbClr val="000000"/>
                </a:solidFill>
                <a:cs typeface="Arial Unicode MS" charset="0"/>
              </a:rPr>
              <a:t>in </a:t>
            </a:r>
            <a:r>
              <a:rPr lang="en-US" sz="3600" dirty="0" smtClean="0">
                <a:solidFill>
                  <a:srgbClr val="000000"/>
                </a:solidFill>
                <a:cs typeface="Arial Unicode MS" charset="0"/>
              </a:rPr>
              <a:t>5 </a:t>
            </a:r>
            <a:r>
              <a:rPr lang="en-US" sz="3600" dirty="0">
                <a:solidFill>
                  <a:srgbClr val="000000"/>
                </a:solidFill>
                <a:cs typeface="Arial Unicode MS" charset="0"/>
              </a:rPr>
              <a:t>steps:</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dirty="0">
                <a:solidFill>
                  <a:srgbClr val="000000"/>
                </a:solidFill>
                <a:cs typeface="Arial Unicode MS" charset="0"/>
              </a:rPr>
              <a:t>Phase </a:t>
            </a:r>
            <a:r>
              <a:rPr lang="en-US" sz="3200" dirty="0" smtClean="0">
                <a:solidFill>
                  <a:srgbClr val="000000"/>
                </a:solidFill>
                <a:cs typeface="Arial Unicode MS" charset="0"/>
              </a:rPr>
              <a:t>1: </a:t>
            </a:r>
            <a:r>
              <a:rPr lang="en-US" sz="3200" dirty="0">
                <a:solidFill>
                  <a:srgbClr val="000000"/>
                </a:solidFill>
                <a:cs typeface="Arial Unicode MS" charset="0"/>
              </a:rPr>
              <a:t>Feature extraction for </a:t>
            </a:r>
            <a:r>
              <a:rPr lang="en-US" sz="3200" dirty="0" smtClean="0">
                <a:solidFill>
                  <a:srgbClr val="000000"/>
                </a:solidFill>
                <a:cs typeface="Arial Unicode MS" charset="0"/>
              </a:rPr>
              <a:t>VRP</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dirty="0" smtClean="0">
                <a:solidFill>
                  <a:srgbClr val="000000"/>
                </a:solidFill>
                <a:cs typeface="Arial Unicode MS" charset="0"/>
              </a:rPr>
              <a:t>Phase 2: </a:t>
            </a:r>
            <a:r>
              <a:rPr lang="en-US" sz="3200" dirty="0" smtClean="0">
                <a:solidFill>
                  <a:srgbClr val="000000"/>
                </a:solidFill>
              </a:rPr>
              <a:t>Classification of VRP instances</a:t>
            </a:r>
            <a:endParaRPr lang="en-US" sz="3200"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dirty="0">
                <a:solidFill>
                  <a:srgbClr val="000000"/>
                </a:solidFill>
                <a:cs typeface="Arial Unicode MS" charset="0"/>
              </a:rPr>
              <a:t>Phase </a:t>
            </a:r>
            <a:r>
              <a:rPr lang="en-US" sz="3200" dirty="0" smtClean="0">
                <a:solidFill>
                  <a:srgbClr val="000000"/>
                </a:solidFill>
                <a:cs typeface="Arial Unicode MS" charset="0"/>
              </a:rPr>
              <a:t>3: </a:t>
            </a:r>
            <a:r>
              <a:rPr lang="en-US" sz="3200" dirty="0">
                <a:solidFill>
                  <a:srgbClr val="000000"/>
                </a:solidFill>
              </a:rPr>
              <a:t>Algorithm parameter prediction</a:t>
            </a:r>
            <a:endParaRPr lang="en-US" sz="3200"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dirty="0" smtClean="0">
                <a:solidFill>
                  <a:srgbClr val="000000"/>
                </a:solidFill>
              </a:rPr>
              <a:t>Phase 4: </a:t>
            </a:r>
            <a:r>
              <a:rPr lang="en-US" sz="3200" dirty="0">
                <a:solidFill>
                  <a:srgbClr val="000000"/>
                </a:solidFill>
              </a:rPr>
              <a:t>Automatic selection of solving </a:t>
            </a:r>
            <a:r>
              <a:rPr lang="en-US" sz="3200" dirty="0" smtClean="0">
                <a:solidFill>
                  <a:srgbClr val="000000"/>
                </a:solidFill>
              </a:rPr>
              <a:t>methods</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dirty="0" smtClean="0">
                <a:solidFill>
                  <a:srgbClr val="000000"/>
                </a:solidFill>
              </a:rPr>
              <a:t>Phase 5: Machine Learning </a:t>
            </a:r>
            <a:r>
              <a:rPr lang="en-US" sz="3200" dirty="0" err="1" smtClean="0">
                <a:solidFill>
                  <a:srgbClr val="000000"/>
                </a:solidFill>
              </a:rPr>
              <a:t>Hyperheuristic</a:t>
            </a:r>
            <a:endParaRPr lang="en-US" sz="3200" dirty="0" smtClean="0">
              <a:solidFill>
                <a:srgbClr val="000000"/>
              </a:solidFill>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600" dirty="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Lst>
            </a:pPr>
            <a:r>
              <a:rPr lang="en-US" sz="4400" dirty="0" smtClean="0">
                <a:solidFill>
                  <a:srgbClr val="1F497D"/>
                </a:solidFill>
                <a:cs typeface="Arial Unicode MS" charset="0"/>
              </a:rPr>
              <a:t>Phase 1 : Features for VRP</a:t>
            </a:r>
            <a:endParaRPr lang="en-US" sz="4400" dirty="0">
              <a:solidFill>
                <a:srgbClr val="1F497D"/>
              </a:solidFill>
              <a:cs typeface="Arial Unicode MS" charset="0"/>
            </a:endParaRPr>
          </a:p>
        </p:txBody>
      </p:sp>
      <p:sp>
        <p:nvSpPr>
          <p:cNvPr id="14339" name="Text Box 2"/>
          <p:cNvSpPr txBox="1">
            <a:spLocks noChangeArrowheads="1"/>
          </p:cNvSpPr>
          <p:nvPr/>
        </p:nvSpPr>
        <p:spPr bwMode="auto">
          <a:xfrm>
            <a:off x="457200" y="1169814"/>
            <a:ext cx="8219256" cy="5643562"/>
          </a:xfrm>
          <a:prstGeom prst="rect">
            <a:avLst/>
          </a:prstGeom>
          <a:noFill/>
          <a:ln w="9525">
            <a:noFill/>
            <a:round/>
            <a:headEnd/>
            <a:tailEnd/>
          </a:ln>
        </p:spPr>
        <p:txBody>
          <a:bodyPr/>
          <a:lstStyle/>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dirty="0">
                <a:solidFill>
                  <a:srgbClr val="000000"/>
                </a:solidFill>
                <a:cs typeface="Arial Unicode MS" charset="0"/>
              </a:rPr>
              <a:t>How to describe the special structure of…</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a:solidFill>
                  <a:srgbClr val="000000"/>
                </a:solidFill>
                <a:cs typeface="Arial Unicode MS" charset="0"/>
              </a:rPr>
              <a:t>… VRP </a:t>
            </a:r>
            <a:r>
              <a:rPr lang="en-US" sz="2000" dirty="0" smtClean="0">
                <a:solidFill>
                  <a:srgbClr val="000000"/>
                </a:solidFill>
                <a:cs typeface="Arial Unicode MS" charset="0"/>
              </a:rPr>
              <a:t>instance</a:t>
            </a:r>
            <a:endParaRPr lang="en-US" sz="2000"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a:solidFill>
                  <a:srgbClr val="000000"/>
                </a:solidFill>
                <a:cs typeface="Arial Unicode MS" charset="0"/>
              </a:rPr>
              <a:t>… VRP solution</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a:solidFill>
                  <a:srgbClr val="000000"/>
                </a:solidFill>
                <a:cs typeface="Arial Unicode MS" charset="0"/>
              </a:rPr>
              <a:t>… VRP solving methods </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dirty="0">
                <a:solidFill>
                  <a:srgbClr val="000000"/>
                </a:solidFill>
                <a:cs typeface="Arial Unicode MS" charset="0"/>
              </a:rPr>
              <a:t>Features are needed for determining </a:t>
            </a:r>
            <a:r>
              <a:rPr lang="en-US" sz="2600" b="1" dirty="0">
                <a:solidFill>
                  <a:srgbClr val="000000"/>
                </a:solidFill>
                <a:cs typeface="Arial Unicode MS" charset="0"/>
              </a:rPr>
              <a:t>similarity </a:t>
            </a:r>
            <a:r>
              <a:rPr lang="en-US" sz="2600" dirty="0">
                <a:solidFill>
                  <a:srgbClr val="000000"/>
                </a:solidFill>
                <a:cs typeface="Arial Unicode MS" charset="0"/>
              </a:rPr>
              <a:t>(for clustering, classification, prediction</a:t>
            </a:r>
            <a:r>
              <a:rPr lang="en-US" sz="2600" dirty="0" smtClean="0">
                <a:solidFill>
                  <a:srgbClr val="000000"/>
                </a:solidFill>
                <a:cs typeface="Arial Unicode MS" charset="0"/>
              </a:rPr>
              <a:t>)</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dirty="0" smtClean="0">
                <a:solidFill>
                  <a:srgbClr val="000000"/>
                </a:solidFill>
                <a:cs typeface="Arial Unicode MS" charset="0"/>
              </a:rPr>
              <a:t>Existing </a:t>
            </a:r>
            <a:r>
              <a:rPr lang="en-US" sz="2600" dirty="0" smtClean="0">
                <a:solidFill>
                  <a:srgbClr val="000000"/>
                </a:solidFill>
                <a:cs typeface="Arial Unicode MS" charset="0"/>
              </a:rPr>
              <a:t>feature extractors for VRP are charted</a:t>
            </a:r>
            <a:endParaRPr lang="en-US" sz="2600" dirty="0">
              <a:solidFill>
                <a:srgbClr val="000000"/>
              </a:solidFill>
              <a:cs typeface="Arial Unicode MS" charset="0"/>
            </a:endParaRP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dirty="0" smtClean="0">
                <a:solidFill>
                  <a:srgbClr val="000000"/>
                </a:solidFill>
                <a:cs typeface="Arial Unicode MS" charset="0"/>
              </a:rPr>
              <a:t>Adapting </a:t>
            </a:r>
            <a:r>
              <a:rPr lang="en-US" sz="2600" dirty="0" smtClean="0">
                <a:solidFill>
                  <a:srgbClr val="000000"/>
                </a:solidFill>
                <a:cs typeface="Arial Unicode MS" charset="0"/>
              </a:rPr>
              <a:t>existing </a:t>
            </a:r>
            <a:r>
              <a:rPr lang="en-US" sz="2600" dirty="0">
                <a:solidFill>
                  <a:srgbClr val="000000"/>
                </a:solidFill>
                <a:cs typeface="Arial Unicode MS" charset="0"/>
              </a:rPr>
              <a:t>feature extraction methods from other fields like,</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a:solidFill>
                  <a:srgbClr val="000000"/>
                </a:solidFill>
                <a:cs typeface="Arial Unicode MS" charset="0"/>
              </a:rPr>
              <a:t>Graph similarity from graph theory</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a:solidFill>
                  <a:srgbClr val="000000"/>
                </a:solidFill>
                <a:cs typeface="Arial Unicode MS" charset="0"/>
              </a:rPr>
              <a:t>Molecule similarity from computational chemistry and biochemistry</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err="1">
                <a:solidFill>
                  <a:srgbClr val="000000"/>
                </a:solidFill>
                <a:cs typeface="Arial Unicode MS" charset="0"/>
              </a:rPr>
              <a:t>Clusterability</a:t>
            </a:r>
            <a:r>
              <a:rPr lang="en-US" sz="2000" dirty="0">
                <a:solidFill>
                  <a:srgbClr val="000000"/>
                </a:solidFill>
                <a:cs typeface="Arial Unicode MS" charset="0"/>
              </a:rPr>
              <a:t> from </a:t>
            </a:r>
            <a:r>
              <a:rPr lang="en-US" sz="2000" dirty="0" smtClean="0">
                <a:solidFill>
                  <a:srgbClr val="000000"/>
                </a:solidFill>
                <a:cs typeface="Arial Unicode MS" charset="0"/>
              </a:rPr>
              <a:t>mathematical analysis</a:t>
            </a:r>
            <a:endParaRPr lang="en-US" sz="2600"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600" dirty="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3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Phase 1: Article</a:t>
            </a:r>
            <a:endParaRPr lang="en-US" sz="4400" dirty="0">
              <a:solidFill>
                <a:srgbClr val="1F497D"/>
              </a:solidFill>
              <a:cs typeface="Arial Unicode MS" charset="0"/>
            </a:endParaRPr>
          </a:p>
        </p:txBody>
      </p:sp>
      <p:sp>
        <p:nvSpPr>
          <p:cNvPr id="15363" name="Text Box 2"/>
          <p:cNvSpPr txBox="1">
            <a:spLocks noChangeArrowheads="1"/>
          </p:cNvSpPr>
          <p:nvPr/>
        </p:nvSpPr>
        <p:spPr bwMode="auto">
          <a:xfrm>
            <a:off x="457200" y="1214438"/>
            <a:ext cx="8229600" cy="5291137"/>
          </a:xfrm>
          <a:prstGeom prst="rect">
            <a:avLst/>
          </a:prstGeom>
          <a:noFill/>
          <a:ln w="9525">
            <a:noFill/>
            <a:round/>
            <a:headEnd/>
            <a:tailEnd/>
          </a:ln>
        </p:spPr>
        <p:txBody>
          <a:bodyPr/>
          <a:lstStyle/>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600" b="1" dirty="0" smtClean="0">
              <a:solidFill>
                <a:srgbClr val="000000"/>
              </a:solidFill>
              <a:cs typeface="Arial Unicode MS" charset="0"/>
            </a:endParaRP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600" b="1" dirty="0">
              <a:solidFill>
                <a:srgbClr val="000000"/>
              </a:solidFill>
              <a:cs typeface="Arial Unicode MS" charset="0"/>
            </a:endParaRPr>
          </a:p>
          <a:p>
            <a:pPr marL="339725" indent="-339725">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600" b="1" dirty="0">
              <a:solidFill>
                <a:srgbClr val="000000"/>
              </a:solidFill>
              <a:cs typeface="Arial Unicode MS" charset="0"/>
            </a:endParaRPr>
          </a:p>
          <a:p>
            <a:pPr marL="339725" indent="-339725">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Article</a:t>
            </a:r>
            <a:r>
              <a:rPr lang="en-US" sz="2800" dirty="0">
                <a:solidFill>
                  <a:srgbClr val="000000"/>
                </a:solidFill>
                <a:cs typeface="Arial Unicode MS" charset="0"/>
              </a:rPr>
              <a:t>:</a:t>
            </a:r>
            <a:r>
              <a:rPr lang="en-US" sz="2800" i="1" dirty="0">
                <a:solidFill>
                  <a:srgbClr val="000000"/>
                </a:solidFill>
                <a:cs typeface="Arial Unicode MS" charset="0"/>
              </a:rPr>
              <a:t> </a:t>
            </a:r>
            <a:r>
              <a:rPr lang="en-US" sz="2800" b="1" i="1" dirty="0">
                <a:solidFill>
                  <a:srgbClr val="000000"/>
                </a:solidFill>
                <a:cs typeface="Arial Unicode MS" charset="0"/>
              </a:rPr>
              <a:t>"Feature Descriptors for Rich Vehicle Routing </a:t>
            </a:r>
            <a:r>
              <a:rPr lang="en-US" sz="2800" b="1" i="1" dirty="0" smtClean="0">
                <a:solidFill>
                  <a:srgbClr val="000000"/>
                </a:solidFill>
                <a:cs typeface="Arial Unicode MS" charset="0"/>
              </a:rPr>
              <a:t>Problems“</a:t>
            </a:r>
            <a:endParaRPr lang="en-US" sz="2800" b="1" i="1"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a:solidFill>
                  <a:srgbClr val="000000"/>
                </a:solidFill>
                <a:cs typeface="Arial Unicode MS" charset="0"/>
              </a:rPr>
              <a:t>Submitted Q2/2011  to </a:t>
            </a:r>
            <a:r>
              <a:rPr lang="en-US" sz="2800" i="1" dirty="0" smtClean="0">
                <a:solidFill>
                  <a:srgbClr val="000000"/>
                </a:solidFill>
                <a:cs typeface="Arial Unicode MS" charset="0"/>
              </a:rPr>
              <a:t>“Mathematical Methods of Operations Research”, </a:t>
            </a:r>
            <a:r>
              <a:rPr lang="en-US" sz="2800" dirty="0" smtClean="0">
                <a:solidFill>
                  <a:srgbClr val="000000"/>
                </a:solidFill>
                <a:cs typeface="Arial Unicode MS" charset="0"/>
              </a:rPr>
              <a:t>Springer.</a:t>
            </a:r>
            <a:endParaRPr lang="en-US" sz="2800" i="1" dirty="0" smtClean="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Lst>
            </a:pPr>
            <a:r>
              <a:rPr lang="fi-FI" sz="4000" dirty="0" err="1" smtClean="0">
                <a:solidFill>
                  <a:srgbClr val="1F497D"/>
                </a:solidFill>
                <a:cs typeface="Arial Unicode MS" charset="0"/>
              </a:rPr>
              <a:t>Phase</a:t>
            </a:r>
            <a:r>
              <a:rPr lang="fi-FI" sz="4000" dirty="0" smtClean="0">
                <a:solidFill>
                  <a:srgbClr val="1F497D"/>
                </a:solidFill>
                <a:cs typeface="Arial Unicode MS" charset="0"/>
              </a:rPr>
              <a:t> 2 : </a:t>
            </a:r>
            <a:r>
              <a:rPr lang="fi-FI" sz="4000" dirty="0" err="1" smtClean="0">
                <a:solidFill>
                  <a:srgbClr val="1F497D"/>
                </a:solidFill>
                <a:cs typeface="Arial Unicode MS" charset="0"/>
              </a:rPr>
              <a:t>Classification</a:t>
            </a:r>
            <a:r>
              <a:rPr lang="fi-FI" sz="4000" dirty="0" smtClean="0">
                <a:solidFill>
                  <a:srgbClr val="1F497D"/>
                </a:solidFill>
                <a:cs typeface="Arial Unicode MS" charset="0"/>
              </a:rPr>
              <a:t> of </a:t>
            </a:r>
            <a:r>
              <a:rPr lang="fi-FI" sz="4000" dirty="0" err="1" smtClean="0">
                <a:solidFill>
                  <a:srgbClr val="1F497D"/>
                </a:solidFill>
                <a:cs typeface="Arial Unicode MS" charset="0"/>
              </a:rPr>
              <a:t>Instances</a:t>
            </a:r>
            <a:endParaRPr lang="fi-FI" sz="4000" dirty="0">
              <a:solidFill>
                <a:srgbClr val="1F497D"/>
              </a:solidFill>
              <a:cs typeface="Arial Unicode MS" charset="0"/>
            </a:endParaRPr>
          </a:p>
        </p:txBody>
      </p:sp>
      <p:sp>
        <p:nvSpPr>
          <p:cNvPr id="22531" name="Text Box 2"/>
          <p:cNvSpPr txBox="1">
            <a:spLocks noChangeArrowheads="1"/>
          </p:cNvSpPr>
          <p:nvPr/>
        </p:nvSpPr>
        <p:spPr bwMode="auto">
          <a:xfrm>
            <a:off x="457200" y="1214438"/>
            <a:ext cx="8229600" cy="5072062"/>
          </a:xfrm>
          <a:prstGeom prst="rect">
            <a:avLst/>
          </a:prstGeom>
          <a:noFill/>
          <a:ln w="9525">
            <a:noFill/>
            <a:round/>
            <a:headEnd/>
            <a:tailEnd/>
          </a:ln>
        </p:spPr>
        <p:txBody>
          <a:bodyPr/>
          <a:lstStyle/>
          <a:p>
            <a:pPr marL="739775" lvl="1" indent="-282575">
              <a:spcBef>
                <a:spcPts val="7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Recognition </a:t>
            </a:r>
            <a:r>
              <a:rPr lang="en-US" sz="2800" dirty="0">
                <a:solidFill>
                  <a:srgbClr val="000000"/>
                </a:solidFill>
              </a:rPr>
              <a:t>of types using </a:t>
            </a:r>
            <a:r>
              <a:rPr lang="en-US" sz="2500" dirty="0">
                <a:solidFill>
                  <a:srgbClr val="000000"/>
                </a:solidFill>
                <a:latin typeface="Times New Roman" pitchFamily="16" charset="0"/>
              </a:rPr>
              <a:t>max </a:t>
            </a:r>
            <a:r>
              <a:rPr lang="en-US" sz="2500" dirty="0">
                <a:solidFill>
                  <a:srgbClr val="000000"/>
                </a:solidFill>
                <a:latin typeface="Times New Roman" pitchFamily="16" charset="0"/>
                <a:cs typeface="Times New Roman" pitchFamily="16" charset="0"/>
              </a:rPr>
              <a:t>π</a:t>
            </a:r>
            <a:r>
              <a:rPr lang="en-US" sz="2500" dirty="0">
                <a:solidFill>
                  <a:srgbClr val="000000"/>
                </a:solidFill>
                <a:latin typeface="Times New Roman" pitchFamily="16" charset="0"/>
              </a:rPr>
              <a:t>(R</a:t>
            </a:r>
            <a:r>
              <a:rPr lang="en-US" sz="2500" baseline="-20000" dirty="0">
                <a:solidFill>
                  <a:srgbClr val="000000"/>
                </a:solidFill>
                <a:latin typeface="Times New Roman" pitchFamily="16" charset="0"/>
              </a:rPr>
              <a:t>0</a:t>
            </a:r>
            <a:r>
              <a:rPr lang="en-US" sz="2500" dirty="0">
                <a:solidFill>
                  <a:srgbClr val="000000"/>
                </a:solidFill>
                <a:latin typeface="Times New Roman" pitchFamily="16" charset="0"/>
              </a:rPr>
              <a:t>)</a:t>
            </a:r>
            <a:r>
              <a:rPr lang="en-US" sz="2500" dirty="0">
                <a:solidFill>
                  <a:srgbClr val="000000"/>
                </a:solidFill>
                <a:latin typeface="SFRM2488" pitchFamily="32" charset="0"/>
              </a:rPr>
              <a:t> -</a:t>
            </a:r>
            <a:r>
              <a:rPr lang="en-US" sz="2500" dirty="0">
                <a:solidFill>
                  <a:srgbClr val="000000"/>
                </a:solidFill>
              </a:rPr>
              <a:t>formulation.</a:t>
            </a:r>
          </a:p>
          <a:p>
            <a:pPr marL="739775" lvl="1" indent="-282575">
              <a:spcBef>
                <a:spcPts val="7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500" dirty="0">
                <a:solidFill>
                  <a:srgbClr val="000000"/>
                </a:solidFill>
              </a:rPr>
              <a:t>Methods that are specifically tuned to efficiently solve class prototype case are used to test </a:t>
            </a:r>
            <a:r>
              <a:rPr lang="en-US" sz="2500" b="1" dirty="0">
                <a:solidFill>
                  <a:srgbClr val="000000"/>
                </a:solidFill>
              </a:rPr>
              <a:t>hypothesis</a:t>
            </a:r>
            <a:r>
              <a:rPr lang="en-US" sz="2500" dirty="0">
                <a:solidFill>
                  <a:srgbClr val="000000"/>
                </a:solidFill>
              </a:rPr>
              <a:t> that solver can benefit from VRP case classification.</a:t>
            </a:r>
          </a:p>
          <a:p>
            <a:pPr marL="739775" lvl="1" indent="-282575">
              <a:spcBef>
                <a:spcPts val="7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500" dirty="0">
                <a:solidFill>
                  <a:srgbClr val="000000"/>
                </a:solidFill>
              </a:rPr>
              <a:t>Perhaps unforeseen connections of different VRP types can be found (explorative analysis</a:t>
            </a:r>
            <a:r>
              <a:rPr lang="en-US" sz="2500" dirty="0" smtClean="0">
                <a:solidFill>
                  <a:srgbClr val="000000"/>
                </a:solidFill>
              </a:rPr>
              <a:t>)</a:t>
            </a:r>
            <a:endParaRPr lang="en-US" sz="2500" dirty="0">
              <a:solidFill>
                <a:srgbClr val="000000"/>
              </a:solidFill>
            </a:endParaRPr>
          </a:p>
        </p:txBody>
      </p:sp>
      <p:sp>
        <p:nvSpPr>
          <p:cNvPr id="15363" name="Text Box 3"/>
          <p:cNvSpPr txBox="1">
            <a:spLocks noChangeArrowheads="1"/>
          </p:cNvSpPr>
          <p:nvPr/>
        </p:nvSpPr>
        <p:spPr bwMode="auto">
          <a:xfrm>
            <a:off x="539750" y="4389438"/>
            <a:ext cx="8280400" cy="1370012"/>
          </a:xfrm>
          <a:prstGeom prst="rect">
            <a:avLst/>
          </a:prstGeom>
          <a:noFill/>
          <a:ln w="9525">
            <a:noFill/>
            <a:round/>
            <a:headEnd/>
            <a:tailEnd/>
          </a:ln>
        </p:spPr>
        <p:txBody>
          <a:bodyPr lIns="90000" tIns="45000" rIns="90000" bIns="45000"/>
          <a:lstStyle/>
          <a:p>
            <a: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2800" b="1">
                <a:solidFill>
                  <a:srgbClr val="000000"/>
                </a:solidFill>
              </a:rPr>
              <a:t>Classification allows exploiting the special structure of the problem. Better results are achieved by using suitable solution methods.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5363"/>
                                        </p:tgtEl>
                                        <p:attrNameLst>
                                          <p:attrName>style.visibility</p:attrName>
                                        </p:attrNameLst>
                                      </p:cBhvr>
                                      <p:to>
                                        <p:strVal val="visible"/>
                                      </p:to>
                                    </p:set>
                                    <p:anim calcmode="lin" valueType="num">
                                      <p:cBhvr additive="repl">
                                        <p:cTn id="7" dur="500" fill="hold"/>
                                        <p:tgtEl>
                                          <p:spTgt spid="15363"/>
                                        </p:tgtEl>
                                        <p:attrNameLst>
                                          <p:attrName>ppt_x</p:attrName>
                                        </p:attrNameLst>
                                      </p:cBhvr>
                                      <p:tavLst>
                                        <p:tav tm="100000">
                                          <p:val>
                                            <p:strVal val="#ppt_x"/>
                                          </p:val>
                                        </p:tav>
                                        <p:tav>
                                          <p:val>
                                            <p:strVal val="#ppt_x"/>
                                          </p:val>
                                        </p:tav>
                                      </p:tavLst>
                                    </p:anim>
                                    <p:anim calcmode="lin" valueType="num">
                                      <p:cBhvr additive="repl">
                                        <p:cTn id="8" dur="500" fill="hold"/>
                                        <p:tgtEl>
                                          <p:spTgt spid="15363"/>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10"/>
          <p:cNvSpPr>
            <a:spLocks noChangeArrowheads="1"/>
          </p:cNvSpPr>
          <p:nvPr/>
        </p:nvSpPr>
        <p:spPr bwMode="auto">
          <a:xfrm>
            <a:off x="3563888" y="2852936"/>
            <a:ext cx="2088232" cy="576709"/>
          </a:xfrm>
          <a:prstGeom prst="hexagon">
            <a:avLst>
              <a:gd name="adj" fmla="val 58370"/>
              <a:gd name="vf" fmla="val 115470"/>
            </a:avLst>
          </a:prstGeom>
          <a:solidFill>
            <a:srgbClr val="4F81BD"/>
          </a:solidFill>
          <a:ln w="18000">
            <a:solidFill>
              <a:srgbClr val="375B87"/>
            </a:solidFill>
            <a:round/>
            <a:headEnd/>
            <a:tailEnd/>
          </a:ln>
        </p:spPr>
        <p:txBody>
          <a:bodyPr wrap="none" lIns="99000" tIns="54000" rIns="99000" bIns="54000" anchor="ctr"/>
          <a:lstStyle/>
          <a:p>
            <a:pPr algn="ctr">
              <a:tabLst>
                <a:tab pos="723900" algn="l"/>
                <a:tab pos="1447800" algn="l"/>
              </a:tabLst>
            </a:pPr>
            <a:r>
              <a:rPr lang="en-GB" sz="2000" dirty="0" smtClean="0">
                <a:solidFill>
                  <a:srgbClr val="FFFFFF"/>
                </a:solidFill>
                <a:cs typeface="Arial Unicode MS" charset="0"/>
              </a:rPr>
              <a:t>CLASSIFIER</a:t>
            </a:r>
            <a:endParaRPr lang="en-GB" sz="2000" dirty="0">
              <a:solidFill>
                <a:srgbClr val="FFFFFF"/>
              </a:solidFill>
              <a:cs typeface="Arial Unicode MS" charset="0"/>
            </a:endParaRPr>
          </a:p>
        </p:txBody>
      </p:sp>
      <p:sp>
        <p:nvSpPr>
          <p:cNvPr id="16385" name="Freeform 1"/>
          <p:cNvSpPr>
            <a:spLocks/>
          </p:cNvSpPr>
          <p:nvPr/>
        </p:nvSpPr>
        <p:spPr bwMode="auto">
          <a:xfrm>
            <a:off x="3779838" y="1979613"/>
            <a:ext cx="539750" cy="900112"/>
          </a:xfrm>
          <a:custGeom>
            <a:avLst/>
            <a:gdLst>
              <a:gd name="T0" fmla="*/ 0 w 1500"/>
              <a:gd name="T1" fmla="*/ 0 h 2501"/>
              <a:gd name="T2" fmla="*/ 194090528 w 1500"/>
              <a:gd name="T3" fmla="*/ 323821464 h 2501"/>
              <a:gd name="T4" fmla="*/ 0 60000 65536"/>
              <a:gd name="T5" fmla="*/ 0 60000 65536"/>
              <a:gd name="T6" fmla="*/ 0 w 1500"/>
              <a:gd name="T7" fmla="*/ 0 h 2501"/>
              <a:gd name="T8" fmla="*/ 1500 w 1500"/>
              <a:gd name="T9" fmla="*/ 2501 h 2501"/>
            </a:gdLst>
            <a:ahLst/>
            <a:cxnLst>
              <a:cxn ang="T4">
                <a:pos x="T0" y="T1"/>
              </a:cxn>
              <a:cxn ang="T5">
                <a:pos x="T2" y="T3"/>
              </a:cxn>
            </a:cxnLst>
            <a:rect l="T6" t="T7" r="T8" b="T9"/>
            <a:pathLst>
              <a:path w="1500" h="2501">
                <a:moveTo>
                  <a:pt x="0" y="0"/>
                </a:moveTo>
                <a:lnTo>
                  <a:pt x="1499" y="2500"/>
                </a:lnTo>
              </a:path>
            </a:pathLst>
          </a:custGeom>
          <a:noFill/>
          <a:ln w="18000">
            <a:solidFill>
              <a:srgbClr val="000000"/>
            </a:solidFill>
            <a:round/>
            <a:headEnd/>
            <a:tailEnd type="triangle" w="med" len="med"/>
          </a:ln>
        </p:spPr>
        <p:txBody>
          <a:bodyPr/>
          <a:lstStyle/>
          <a:p>
            <a:endParaRPr lang="en-US"/>
          </a:p>
        </p:txBody>
      </p:sp>
      <p:sp>
        <p:nvSpPr>
          <p:cNvPr id="16386" name="Freeform 2"/>
          <p:cNvSpPr>
            <a:spLocks/>
          </p:cNvSpPr>
          <p:nvPr/>
        </p:nvSpPr>
        <p:spPr bwMode="auto">
          <a:xfrm>
            <a:off x="4319588" y="2160588"/>
            <a:ext cx="179387" cy="720725"/>
          </a:xfrm>
          <a:custGeom>
            <a:avLst/>
            <a:gdLst>
              <a:gd name="T0" fmla="*/ 0 w 499"/>
              <a:gd name="T1" fmla="*/ 0 h 2003"/>
              <a:gd name="T2" fmla="*/ 64359317 w 499"/>
              <a:gd name="T3" fmla="*/ 259203753 h 2003"/>
              <a:gd name="T4" fmla="*/ 0 60000 65536"/>
              <a:gd name="T5" fmla="*/ 0 60000 65536"/>
              <a:gd name="T6" fmla="*/ 0 w 499"/>
              <a:gd name="T7" fmla="*/ 0 h 2003"/>
              <a:gd name="T8" fmla="*/ 499 w 499"/>
              <a:gd name="T9" fmla="*/ 2003 h 2003"/>
            </a:gdLst>
            <a:ahLst/>
            <a:cxnLst>
              <a:cxn ang="T4">
                <a:pos x="T0" y="T1"/>
              </a:cxn>
              <a:cxn ang="T5">
                <a:pos x="T2" y="T3"/>
              </a:cxn>
            </a:cxnLst>
            <a:rect l="T6" t="T7" r="T8" b="T9"/>
            <a:pathLst>
              <a:path w="499" h="2003">
                <a:moveTo>
                  <a:pt x="0" y="0"/>
                </a:moveTo>
                <a:lnTo>
                  <a:pt x="498" y="2002"/>
                </a:lnTo>
              </a:path>
            </a:pathLst>
          </a:custGeom>
          <a:noFill/>
          <a:ln w="18000">
            <a:solidFill>
              <a:srgbClr val="000000"/>
            </a:solidFill>
            <a:round/>
            <a:headEnd/>
            <a:tailEnd type="triangle" w="med" len="med"/>
          </a:ln>
        </p:spPr>
        <p:txBody>
          <a:bodyPr/>
          <a:lstStyle/>
          <a:p>
            <a:endParaRPr lang="en-US"/>
          </a:p>
        </p:txBody>
      </p:sp>
      <p:sp>
        <p:nvSpPr>
          <p:cNvPr id="16387" name="AutoShape 3"/>
          <p:cNvSpPr>
            <a:spLocks noChangeArrowheads="1"/>
          </p:cNvSpPr>
          <p:nvPr/>
        </p:nvSpPr>
        <p:spPr bwMode="auto">
          <a:xfrm>
            <a:off x="539750" y="3600450"/>
            <a:ext cx="4500563" cy="1619250"/>
          </a:xfrm>
          <a:prstGeom prst="roundRect">
            <a:avLst>
              <a:gd name="adj" fmla="val 97"/>
            </a:avLst>
          </a:prstGeom>
          <a:solidFill>
            <a:srgbClr val="C0C0C0"/>
          </a:solidFill>
          <a:ln w="9525">
            <a:noFill/>
            <a:round/>
            <a:headEnd/>
            <a:tailEnd/>
          </a:ln>
        </p:spPr>
        <p:txBody>
          <a:bodyPr lIns="90000" tIns="45000" rIns="90000" bIns="45000" anchor="ctr" anchorCtr="1"/>
          <a:lstStyle/>
          <a:p>
            <a:pPr>
              <a:tabLst>
                <a:tab pos="723900" algn="l"/>
                <a:tab pos="1447800" algn="l"/>
                <a:tab pos="2171700" algn="l"/>
                <a:tab pos="2895600" algn="l"/>
                <a:tab pos="3619500" algn="l"/>
                <a:tab pos="4343400" algn="l"/>
              </a:tabLst>
            </a:pPr>
            <a:r>
              <a:rPr lang="en-GB" sz="2400" dirty="0">
                <a:solidFill>
                  <a:srgbClr val="000000"/>
                </a:solidFill>
                <a:cs typeface="Arial Unicode MS" charset="0"/>
              </a:rPr>
              <a:t>CATEGORY </a:t>
            </a:r>
            <a:r>
              <a:rPr lang="en-GB" sz="2400" dirty="0" smtClean="0">
                <a:solidFill>
                  <a:srgbClr val="000000"/>
                </a:solidFill>
                <a:cs typeface="Arial Unicode MS" charset="0"/>
              </a:rPr>
              <a:t>1</a:t>
            </a:r>
            <a:br>
              <a:rPr lang="en-GB" sz="2400" dirty="0" smtClean="0">
                <a:solidFill>
                  <a:srgbClr val="000000"/>
                </a:solidFill>
                <a:cs typeface="Arial Unicode MS" charset="0"/>
              </a:rPr>
            </a:br>
            <a:r>
              <a:rPr lang="en-GB" sz="3200" dirty="0" smtClean="0">
                <a:solidFill>
                  <a:srgbClr val="000000"/>
                </a:solidFill>
                <a:cs typeface="Arial Unicode MS" charset="0"/>
              </a:rPr>
              <a:t> </a:t>
            </a:r>
            <a:r>
              <a:rPr lang="en-GB" sz="2400" dirty="0" smtClean="0">
                <a:solidFill>
                  <a:srgbClr val="000000"/>
                </a:solidFill>
                <a:cs typeface="Arial Unicode MS" charset="0"/>
              </a:rPr>
              <a:t/>
            </a:r>
            <a:br>
              <a:rPr lang="en-GB" sz="2400" dirty="0" smtClean="0">
                <a:solidFill>
                  <a:srgbClr val="000000"/>
                </a:solidFill>
                <a:cs typeface="Arial Unicode MS" charset="0"/>
              </a:rPr>
            </a:br>
            <a:r>
              <a:rPr lang="en-GB" sz="2400" dirty="0" smtClean="0">
                <a:solidFill>
                  <a:srgbClr val="000000"/>
                </a:solidFill>
                <a:cs typeface="Arial Unicode MS" charset="0"/>
              </a:rPr>
              <a:t/>
            </a:r>
            <a:br>
              <a:rPr lang="en-GB" sz="2400" dirty="0" smtClean="0">
                <a:solidFill>
                  <a:srgbClr val="000000"/>
                </a:solidFill>
                <a:cs typeface="Arial Unicode MS" charset="0"/>
              </a:rPr>
            </a:br>
            <a:endParaRPr lang="en-GB" sz="2400" dirty="0">
              <a:solidFill>
                <a:srgbClr val="000000"/>
              </a:solidFill>
              <a:cs typeface="Arial Unicode MS" charset="0"/>
            </a:endParaRPr>
          </a:p>
        </p:txBody>
      </p:sp>
      <p:sp>
        <p:nvSpPr>
          <p:cNvPr id="23557" name="Text Box 4"/>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fi-FI" sz="4400" dirty="0" err="1" smtClean="0">
                <a:solidFill>
                  <a:srgbClr val="1F497D"/>
                </a:solidFill>
                <a:cs typeface="Arial Unicode MS" charset="0"/>
              </a:rPr>
              <a:t>Phase</a:t>
            </a:r>
            <a:r>
              <a:rPr lang="fi-FI" sz="4400" dirty="0" smtClean="0">
                <a:solidFill>
                  <a:srgbClr val="1F497D"/>
                </a:solidFill>
                <a:cs typeface="Arial Unicode MS" charset="0"/>
              </a:rPr>
              <a:t> 2 : </a:t>
            </a:r>
            <a:r>
              <a:rPr lang="en-US" sz="4400" dirty="0" smtClean="0">
                <a:solidFill>
                  <a:srgbClr val="1F497D"/>
                </a:solidFill>
                <a:cs typeface="Arial Unicode MS" charset="0"/>
              </a:rPr>
              <a:t>Classification </a:t>
            </a:r>
            <a:r>
              <a:rPr lang="en-US" sz="4400" dirty="0">
                <a:solidFill>
                  <a:srgbClr val="1F497D"/>
                </a:solidFill>
                <a:cs typeface="Arial Unicode MS" charset="0"/>
              </a:rPr>
              <a:t>Process</a:t>
            </a:r>
          </a:p>
        </p:txBody>
      </p:sp>
      <p:sp>
        <p:nvSpPr>
          <p:cNvPr id="23558" name="Rectangle 5"/>
          <p:cNvSpPr>
            <a:spLocks noChangeArrowheads="1"/>
          </p:cNvSpPr>
          <p:nvPr/>
        </p:nvSpPr>
        <p:spPr bwMode="auto">
          <a:xfrm>
            <a:off x="3419475" y="1187450"/>
            <a:ext cx="1584325" cy="792163"/>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723900" algn="l"/>
                <a:tab pos="1447800" algn="l"/>
              </a:tabLst>
            </a:pPr>
            <a:r>
              <a:rPr lang="fi-FI" sz="2400">
                <a:solidFill>
                  <a:srgbClr val="000000"/>
                </a:solidFill>
                <a:latin typeface="Arial" charset="0"/>
                <a:cs typeface="Arial" charset="0"/>
              </a:rPr>
              <a:t>CASE 1</a:t>
            </a:r>
          </a:p>
        </p:txBody>
      </p:sp>
      <p:sp>
        <p:nvSpPr>
          <p:cNvPr id="23559" name="Rectangle 6"/>
          <p:cNvSpPr>
            <a:spLocks noChangeArrowheads="1"/>
          </p:cNvSpPr>
          <p:nvPr/>
        </p:nvSpPr>
        <p:spPr bwMode="auto">
          <a:xfrm>
            <a:off x="3600450" y="1368425"/>
            <a:ext cx="1584325" cy="792163"/>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723900" algn="l"/>
                <a:tab pos="1447800" algn="l"/>
              </a:tabLst>
            </a:pPr>
            <a:r>
              <a:rPr lang="fi-FI" sz="2400">
                <a:solidFill>
                  <a:srgbClr val="000000"/>
                </a:solidFill>
                <a:latin typeface="Arial" charset="0"/>
                <a:cs typeface="Arial" charset="0"/>
              </a:rPr>
              <a:t>CASE 1</a:t>
            </a:r>
          </a:p>
        </p:txBody>
      </p:sp>
      <p:sp>
        <p:nvSpPr>
          <p:cNvPr id="23560" name="Rectangle 7"/>
          <p:cNvSpPr>
            <a:spLocks noChangeArrowheads="1"/>
          </p:cNvSpPr>
          <p:nvPr/>
        </p:nvSpPr>
        <p:spPr bwMode="auto">
          <a:xfrm>
            <a:off x="3779838" y="1547813"/>
            <a:ext cx="1584325" cy="792162"/>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723900" algn="l"/>
                <a:tab pos="1447800" algn="l"/>
              </a:tabLst>
            </a:pPr>
            <a:r>
              <a:rPr lang="fi-FI" sz="2400">
                <a:solidFill>
                  <a:srgbClr val="000000"/>
                </a:solidFill>
                <a:latin typeface="Arial" charset="0"/>
                <a:cs typeface="Arial" charset="0"/>
              </a:rPr>
              <a:t>CASE</a:t>
            </a:r>
          </a:p>
        </p:txBody>
      </p:sp>
      <p:sp>
        <p:nvSpPr>
          <p:cNvPr id="23562" name="Rectangle 9"/>
          <p:cNvSpPr>
            <a:spLocks noChangeArrowheads="1"/>
          </p:cNvSpPr>
          <p:nvPr/>
        </p:nvSpPr>
        <p:spPr bwMode="auto">
          <a:xfrm>
            <a:off x="900113" y="3995738"/>
            <a:ext cx="1584325" cy="792162"/>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723900" algn="l"/>
                <a:tab pos="1447800" algn="l"/>
              </a:tabLst>
            </a:pPr>
            <a:r>
              <a:rPr lang="fi-FI" sz="2400" dirty="0">
                <a:solidFill>
                  <a:srgbClr val="FFFFFF"/>
                </a:solidFill>
                <a:cs typeface="Arial" charset="0"/>
              </a:rPr>
              <a:t>PROTOTYPE</a:t>
            </a:r>
          </a:p>
        </p:txBody>
      </p:sp>
      <p:sp>
        <p:nvSpPr>
          <p:cNvPr id="16394" name="AutoShape 10"/>
          <p:cNvSpPr>
            <a:spLocks noChangeArrowheads="1"/>
          </p:cNvSpPr>
          <p:nvPr/>
        </p:nvSpPr>
        <p:spPr bwMode="auto">
          <a:xfrm>
            <a:off x="844550" y="5453063"/>
            <a:ext cx="1682750" cy="720725"/>
          </a:xfrm>
          <a:prstGeom prst="hexagon">
            <a:avLst>
              <a:gd name="adj" fmla="val 58370"/>
              <a:gd name="vf" fmla="val 115470"/>
            </a:avLst>
          </a:prstGeom>
          <a:solidFill>
            <a:srgbClr val="4F81BD"/>
          </a:solidFill>
          <a:ln w="18000">
            <a:solidFill>
              <a:srgbClr val="375B87"/>
            </a:solidFill>
            <a:round/>
            <a:headEnd/>
            <a:tailEnd/>
          </a:ln>
        </p:spPr>
        <p:txBody>
          <a:bodyPr wrap="none" lIns="99000" tIns="54000" rIns="99000" bIns="54000" anchor="ctr"/>
          <a:lstStyle/>
          <a:p>
            <a:pPr algn="ctr">
              <a:tabLst>
                <a:tab pos="723900" algn="l"/>
                <a:tab pos="1447800" algn="l"/>
              </a:tabLst>
            </a:pPr>
            <a:r>
              <a:rPr lang="en-GB" sz="2000" dirty="0">
                <a:solidFill>
                  <a:srgbClr val="FFFFFF"/>
                </a:solidFill>
                <a:cs typeface="Arial Unicode MS" charset="0"/>
              </a:rPr>
              <a:t>Solving</a:t>
            </a:r>
          </a:p>
          <a:p>
            <a:pPr algn="ctr">
              <a:tabLst>
                <a:tab pos="723900" algn="l"/>
                <a:tab pos="1447800" algn="l"/>
              </a:tabLst>
            </a:pPr>
            <a:r>
              <a:rPr lang="en-GB" sz="2000" dirty="0" smtClean="0">
                <a:solidFill>
                  <a:srgbClr val="FFFFFF"/>
                </a:solidFill>
                <a:cs typeface="Arial Unicode MS" charset="0"/>
              </a:rPr>
              <a:t>methods</a:t>
            </a:r>
            <a:endParaRPr lang="en-GB" sz="2000" dirty="0">
              <a:solidFill>
                <a:srgbClr val="FFFFFF"/>
              </a:solidFill>
              <a:cs typeface="Arial Unicode MS" charset="0"/>
            </a:endParaRPr>
          </a:p>
        </p:txBody>
      </p:sp>
      <p:sp>
        <p:nvSpPr>
          <p:cNvPr id="16395" name="Rectangle 11"/>
          <p:cNvSpPr>
            <a:spLocks noChangeArrowheads="1"/>
          </p:cNvSpPr>
          <p:nvPr/>
        </p:nvSpPr>
        <p:spPr bwMode="auto">
          <a:xfrm>
            <a:off x="3275013" y="5435600"/>
            <a:ext cx="1584325" cy="792163"/>
          </a:xfrm>
          <a:prstGeom prst="rect">
            <a:avLst/>
          </a:prstGeom>
          <a:solidFill>
            <a:srgbClr val="FF6633"/>
          </a:solidFill>
          <a:ln w="9360">
            <a:solidFill>
              <a:srgbClr val="000000"/>
            </a:solidFill>
            <a:miter lim="800000"/>
            <a:headEnd/>
            <a:tailEnd/>
          </a:ln>
        </p:spPr>
        <p:txBody>
          <a:bodyPr wrap="none" lIns="90000" tIns="46800" rIns="90000" bIns="46800" anchor="ctr"/>
          <a:lstStyle/>
          <a:p>
            <a:pPr algn="ctr">
              <a:tabLst>
                <a:tab pos="723900" algn="l"/>
                <a:tab pos="1447800" algn="l"/>
              </a:tabLst>
            </a:pPr>
            <a:r>
              <a:rPr lang="fi-FI" sz="2400" dirty="0">
                <a:solidFill>
                  <a:srgbClr val="000000"/>
                </a:solidFill>
                <a:cs typeface="Arial" charset="0"/>
              </a:rPr>
              <a:t>SOLUTION</a:t>
            </a:r>
          </a:p>
        </p:txBody>
      </p:sp>
      <p:cxnSp>
        <p:nvCxnSpPr>
          <p:cNvPr id="16396" name="AutoShape 12"/>
          <p:cNvCxnSpPr>
            <a:cxnSpLocks noChangeShapeType="1"/>
            <a:stCxn id="23562" idx="2"/>
            <a:endCxn id="16394" idx="2"/>
          </p:cNvCxnSpPr>
          <p:nvPr/>
        </p:nvCxnSpPr>
        <p:spPr bwMode="auto">
          <a:xfrm flipH="1">
            <a:off x="1685925" y="4787900"/>
            <a:ext cx="6350" cy="665163"/>
          </a:xfrm>
          <a:prstGeom prst="bentConnector3">
            <a:avLst>
              <a:gd name="adj1" fmla="val 50000"/>
            </a:avLst>
          </a:prstGeom>
          <a:noFill/>
          <a:ln w="18000">
            <a:solidFill>
              <a:srgbClr val="000000"/>
            </a:solidFill>
            <a:round/>
            <a:headEnd/>
            <a:tailEnd type="triangle" w="med" len="med"/>
          </a:ln>
        </p:spPr>
      </p:cxnSp>
      <p:sp>
        <p:nvSpPr>
          <p:cNvPr id="16397" name="Rectangle 13"/>
          <p:cNvSpPr>
            <a:spLocks noChangeArrowheads="1"/>
          </p:cNvSpPr>
          <p:nvPr/>
        </p:nvSpPr>
        <p:spPr bwMode="auto">
          <a:xfrm>
            <a:off x="3059113" y="3995738"/>
            <a:ext cx="1584325" cy="792162"/>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723900" algn="l"/>
                <a:tab pos="1447800" algn="l"/>
              </a:tabLst>
            </a:pPr>
            <a:r>
              <a:rPr lang="fi-FI" sz="2400">
                <a:solidFill>
                  <a:srgbClr val="000000"/>
                </a:solidFill>
                <a:latin typeface="Arial" charset="0"/>
                <a:cs typeface="Arial" charset="0"/>
              </a:rPr>
              <a:t>CASE 1</a:t>
            </a:r>
          </a:p>
        </p:txBody>
      </p:sp>
      <p:sp>
        <p:nvSpPr>
          <p:cNvPr id="16398" name="Rectangle 14"/>
          <p:cNvSpPr>
            <a:spLocks noChangeArrowheads="1"/>
          </p:cNvSpPr>
          <p:nvPr/>
        </p:nvSpPr>
        <p:spPr bwMode="auto">
          <a:xfrm>
            <a:off x="3275013" y="4211638"/>
            <a:ext cx="1584325" cy="792162"/>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723900" algn="l"/>
                <a:tab pos="1447800" algn="l"/>
              </a:tabLst>
            </a:pPr>
            <a:r>
              <a:rPr lang="fi-FI" sz="2400">
                <a:solidFill>
                  <a:srgbClr val="FFFFFF"/>
                </a:solidFill>
                <a:cs typeface="Arial" charset="0"/>
              </a:rPr>
              <a:t>CASE 1</a:t>
            </a:r>
          </a:p>
        </p:txBody>
      </p:sp>
      <p:cxnSp>
        <p:nvCxnSpPr>
          <p:cNvPr id="16399" name="AutoShape 15"/>
          <p:cNvCxnSpPr>
            <a:cxnSpLocks noChangeShapeType="1"/>
            <a:stCxn id="16397" idx="1"/>
          </p:cNvCxnSpPr>
          <p:nvPr/>
        </p:nvCxnSpPr>
        <p:spPr bwMode="auto">
          <a:xfrm flipH="1">
            <a:off x="2519363" y="4391025"/>
            <a:ext cx="539750" cy="1406525"/>
          </a:xfrm>
          <a:prstGeom prst="bentConnector3">
            <a:avLst>
              <a:gd name="adj1" fmla="val 50000"/>
            </a:avLst>
          </a:prstGeom>
          <a:noFill/>
          <a:ln w="18000">
            <a:solidFill>
              <a:srgbClr val="000000"/>
            </a:solidFill>
            <a:round/>
            <a:headEnd/>
            <a:tailEnd type="triangle" w="med" len="med"/>
          </a:ln>
        </p:spPr>
      </p:cxnSp>
      <p:sp>
        <p:nvSpPr>
          <p:cNvPr id="23569" name="Rectangle 16"/>
          <p:cNvSpPr>
            <a:spLocks noChangeArrowheads="1"/>
          </p:cNvSpPr>
          <p:nvPr/>
        </p:nvSpPr>
        <p:spPr bwMode="auto">
          <a:xfrm>
            <a:off x="3959225" y="1728788"/>
            <a:ext cx="1584325" cy="792162"/>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723900" algn="l"/>
                <a:tab pos="1447800" algn="l"/>
              </a:tabLst>
            </a:pPr>
            <a:r>
              <a:rPr lang="fi-FI" sz="2400">
                <a:solidFill>
                  <a:srgbClr val="FFFFFF"/>
                </a:solidFill>
                <a:cs typeface="Arial" charset="0"/>
              </a:rPr>
              <a:t>CASE 1</a:t>
            </a:r>
          </a:p>
        </p:txBody>
      </p:sp>
      <p:sp>
        <p:nvSpPr>
          <p:cNvPr id="16401" name="Freeform 17"/>
          <p:cNvSpPr>
            <a:spLocks/>
          </p:cNvSpPr>
          <p:nvPr/>
        </p:nvSpPr>
        <p:spPr bwMode="auto">
          <a:xfrm>
            <a:off x="4679950" y="2519363"/>
            <a:ext cx="1588" cy="360362"/>
          </a:xfrm>
          <a:custGeom>
            <a:avLst/>
            <a:gdLst>
              <a:gd name="T0" fmla="*/ 0 w 5"/>
              <a:gd name="T1" fmla="*/ 0 h 1002"/>
              <a:gd name="T2" fmla="*/ 403352 w 5"/>
              <a:gd name="T3" fmla="*/ 129472110 h 1002"/>
              <a:gd name="T4" fmla="*/ 0 60000 65536"/>
              <a:gd name="T5" fmla="*/ 0 60000 65536"/>
              <a:gd name="T6" fmla="*/ 0 w 5"/>
              <a:gd name="T7" fmla="*/ 0 h 1002"/>
              <a:gd name="T8" fmla="*/ 5 w 5"/>
              <a:gd name="T9" fmla="*/ 1002 h 1002"/>
            </a:gdLst>
            <a:ahLst/>
            <a:cxnLst>
              <a:cxn ang="T4">
                <a:pos x="T0" y="T1"/>
              </a:cxn>
              <a:cxn ang="T5">
                <a:pos x="T2" y="T3"/>
              </a:cxn>
            </a:cxnLst>
            <a:rect l="T6" t="T7" r="T8" b="T9"/>
            <a:pathLst>
              <a:path w="5" h="1002">
                <a:moveTo>
                  <a:pt x="0" y="0"/>
                </a:moveTo>
                <a:lnTo>
                  <a:pt x="4" y="1001"/>
                </a:lnTo>
              </a:path>
            </a:pathLst>
          </a:custGeom>
          <a:noFill/>
          <a:ln w="18000">
            <a:solidFill>
              <a:srgbClr val="000000"/>
            </a:solidFill>
            <a:round/>
            <a:headEnd/>
            <a:tailEnd type="triangle" w="med" len="med"/>
          </a:ln>
        </p:spPr>
        <p:txBody>
          <a:bodyPr/>
          <a:lstStyle/>
          <a:p>
            <a:endParaRPr lang="en-US"/>
          </a:p>
        </p:txBody>
      </p:sp>
      <p:sp>
        <p:nvSpPr>
          <p:cNvPr id="16402" name="Freeform 18"/>
          <p:cNvSpPr>
            <a:spLocks/>
          </p:cNvSpPr>
          <p:nvPr/>
        </p:nvSpPr>
        <p:spPr bwMode="auto">
          <a:xfrm>
            <a:off x="4025900" y="3419475"/>
            <a:ext cx="476250" cy="576263"/>
          </a:xfrm>
          <a:custGeom>
            <a:avLst/>
            <a:gdLst>
              <a:gd name="T0" fmla="*/ 171180203 w 1324"/>
              <a:gd name="T1" fmla="*/ 0 h 1601"/>
              <a:gd name="T2" fmla="*/ 0 w 1324"/>
              <a:gd name="T3" fmla="*/ 207290214 h 1601"/>
              <a:gd name="T4" fmla="*/ 0 60000 65536"/>
              <a:gd name="T5" fmla="*/ 0 60000 65536"/>
              <a:gd name="T6" fmla="*/ 0 w 1324"/>
              <a:gd name="T7" fmla="*/ 0 h 1601"/>
              <a:gd name="T8" fmla="*/ 1324 w 1324"/>
              <a:gd name="T9" fmla="*/ 1601 h 1601"/>
            </a:gdLst>
            <a:ahLst/>
            <a:cxnLst>
              <a:cxn ang="T4">
                <a:pos x="T0" y="T1"/>
              </a:cxn>
              <a:cxn ang="T5">
                <a:pos x="T2" y="T3"/>
              </a:cxn>
            </a:cxnLst>
            <a:rect l="T6" t="T7" r="T8" b="T9"/>
            <a:pathLst>
              <a:path w="1324" h="1601">
                <a:moveTo>
                  <a:pt x="1323" y="0"/>
                </a:moveTo>
                <a:lnTo>
                  <a:pt x="0" y="1600"/>
                </a:lnTo>
              </a:path>
            </a:pathLst>
          </a:custGeom>
          <a:noFill/>
          <a:ln w="18000">
            <a:solidFill>
              <a:srgbClr val="000000"/>
            </a:solidFill>
            <a:round/>
            <a:headEnd/>
            <a:tailEnd type="triangle" w="med" len="med"/>
          </a:ln>
        </p:spPr>
        <p:txBody>
          <a:bodyPr/>
          <a:lstStyle/>
          <a:p>
            <a:endParaRPr lang="en-US"/>
          </a:p>
        </p:txBody>
      </p:sp>
      <p:sp>
        <p:nvSpPr>
          <p:cNvPr id="16403" name="Freeform 19"/>
          <p:cNvSpPr>
            <a:spLocks/>
          </p:cNvSpPr>
          <p:nvPr/>
        </p:nvSpPr>
        <p:spPr bwMode="auto">
          <a:xfrm>
            <a:off x="4319588" y="3419475"/>
            <a:ext cx="182562" cy="792163"/>
          </a:xfrm>
          <a:custGeom>
            <a:avLst/>
            <a:gdLst>
              <a:gd name="T0" fmla="*/ 65479031 w 508"/>
              <a:gd name="T1" fmla="*/ 0 h 2201"/>
              <a:gd name="T2" fmla="*/ 0 w 508"/>
              <a:gd name="T3" fmla="*/ 284978173 h 2201"/>
              <a:gd name="T4" fmla="*/ 0 60000 65536"/>
              <a:gd name="T5" fmla="*/ 0 60000 65536"/>
              <a:gd name="T6" fmla="*/ 0 w 508"/>
              <a:gd name="T7" fmla="*/ 0 h 2201"/>
              <a:gd name="T8" fmla="*/ 508 w 508"/>
              <a:gd name="T9" fmla="*/ 2201 h 2201"/>
            </a:gdLst>
            <a:ahLst/>
            <a:cxnLst>
              <a:cxn ang="T4">
                <a:pos x="T0" y="T1"/>
              </a:cxn>
              <a:cxn ang="T5">
                <a:pos x="T2" y="T3"/>
              </a:cxn>
            </a:cxnLst>
            <a:rect l="T6" t="T7" r="T8" b="T9"/>
            <a:pathLst>
              <a:path w="508" h="2201">
                <a:moveTo>
                  <a:pt x="507" y="0"/>
                </a:moveTo>
                <a:lnTo>
                  <a:pt x="0" y="2200"/>
                </a:lnTo>
              </a:path>
            </a:pathLst>
          </a:custGeom>
          <a:noFill/>
          <a:ln w="18000">
            <a:solidFill>
              <a:srgbClr val="000000"/>
            </a:solidFill>
            <a:round/>
            <a:headEnd/>
            <a:tailEnd type="triangle" w="med" len="med"/>
          </a:ln>
        </p:spPr>
        <p:txBody>
          <a:bodyPr/>
          <a:lstStyle/>
          <a:p>
            <a:endParaRPr lang="en-US"/>
          </a:p>
        </p:txBody>
      </p:sp>
      <p:sp>
        <p:nvSpPr>
          <p:cNvPr id="16404" name="AutoShape 20"/>
          <p:cNvSpPr>
            <a:spLocks noChangeArrowheads="1"/>
          </p:cNvSpPr>
          <p:nvPr/>
        </p:nvSpPr>
        <p:spPr bwMode="auto">
          <a:xfrm>
            <a:off x="5400675" y="3598863"/>
            <a:ext cx="3060700" cy="1619250"/>
          </a:xfrm>
          <a:prstGeom prst="roundRect">
            <a:avLst>
              <a:gd name="adj" fmla="val 97"/>
            </a:avLst>
          </a:prstGeom>
          <a:solidFill>
            <a:srgbClr val="C0C0C0"/>
          </a:solidFill>
          <a:ln w="9525">
            <a:noFill/>
            <a:round/>
            <a:headEnd/>
            <a:tailEnd/>
          </a:ln>
        </p:spPr>
        <p:txBody>
          <a:bodyPr lIns="90000" tIns="45000" rIns="90000" bIns="45000" anchor="ctr" anchorCtr="1"/>
          <a:lstStyle/>
          <a:p>
            <a:pPr>
              <a:tabLst>
                <a:tab pos="723900" algn="l"/>
                <a:tab pos="1447800" algn="l"/>
                <a:tab pos="2171700" algn="l"/>
                <a:tab pos="2895600" algn="l"/>
              </a:tabLst>
            </a:pPr>
            <a:r>
              <a:rPr lang="en-GB" sz="2400" dirty="0">
                <a:solidFill>
                  <a:srgbClr val="000000"/>
                </a:solidFill>
                <a:cs typeface="Arial Unicode MS" charset="0"/>
              </a:rPr>
              <a:t>CATEGORY </a:t>
            </a:r>
            <a:r>
              <a:rPr lang="en-GB" sz="2400" dirty="0" smtClean="0">
                <a:solidFill>
                  <a:srgbClr val="000000"/>
                </a:solidFill>
                <a:cs typeface="Arial Unicode MS" charset="0"/>
              </a:rPr>
              <a:t>2</a:t>
            </a:r>
            <a:endParaRPr lang="en-GB" sz="2400" dirty="0">
              <a:solidFill>
                <a:srgbClr val="000000"/>
              </a:solidFill>
              <a:cs typeface="Arial Unicode MS" charset="0"/>
            </a:endParaRPr>
          </a:p>
          <a:p>
            <a:pPr>
              <a:tabLst>
                <a:tab pos="723900" algn="l"/>
                <a:tab pos="1447800" algn="l"/>
                <a:tab pos="2171700" algn="l"/>
                <a:tab pos="2895600" algn="l"/>
              </a:tabLst>
            </a:pPr>
            <a:endParaRPr lang="en-GB" sz="3200" dirty="0">
              <a:solidFill>
                <a:srgbClr val="000000"/>
              </a:solidFill>
              <a:cs typeface="Arial Unicode MS" charset="0"/>
            </a:endParaRPr>
          </a:p>
          <a:p>
            <a:pPr>
              <a:tabLst>
                <a:tab pos="723900" algn="l"/>
                <a:tab pos="1447800" algn="l"/>
                <a:tab pos="2171700" algn="l"/>
                <a:tab pos="2895600" algn="l"/>
              </a:tabLst>
            </a:pPr>
            <a:endParaRPr lang="en-GB" sz="2400" dirty="0">
              <a:solidFill>
                <a:srgbClr val="000000"/>
              </a:solidFill>
              <a:cs typeface="Arial Unicode MS" charset="0"/>
            </a:endParaRPr>
          </a:p>
          <a:p>
            <a:pPr>
              <a:tabLst>
                <a:tab pos="723900" algn="l"/>
                <a:tab pos="1447800" algn="l"/>
                <a:tab pos="2171700" algn="l"/>
                <a:tab pos="2895600" algn="l"/>
              </a:tabLst>
            </a:pPr>
            <a:endParaRPr lang="en-GB" sz="2400" dirty="0">
              <a:solidFill>
                <a:srgbClr val="000000"/>
              </a:solidFill>
              <a:cs typeface="Arial Unicode MS" charset="0"/>
            </a:endParaRPr>
          </a:p>
        </p:txBody>
      </p:sp>
      <p:sp>
        <p:nvSpPr>
          <p:cNvPr id="16405" name="Rectangle 21"/>
          <p:cNvSpPr>
            <a:spLocks noChangeArrowheads="1"/>
          </p:cNvSpPr>
          <p:nvPr/>
        </p:nvSpPr>
        <p:spPr bwMode="auto">
          <a:xfrm>
            <a:off x="5940425" y="3995738"/>
            <a:ext cx="1584325" cy="792162"/>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723900" algn="l"/>
                <a:tab pos="1447800" algn="l"/>
              </a:tabLst>
            </a:pPr>
            <a:r>
              <a:rPr lang="fi-FI" sz="2400">
                <a:solidFill>
                  <a:srgbClr val="000000"/>
                </a:solidFill>
                <a:latin typeface="Arial" charset="0"/>
                <a:cs typeface="Arial" charset="0"/>
              </a:rPr>
              <a:t>CASE 1</a:t>
            </a:r>
          </a:p>
        </p:txBody>
      </p:sp>
      <p:sp>
        <p:nvSpPr>
          <p:cNvPr id="16406" name="Rectangle 22"/>
          <p:cNvSpPr>
            <a:spLocks noChangeArrowheads="1"/>
          </p:cNvSpPr>
          <p:nvPr/>
        </p:nvSpPr>
        <p:spPr bwMode="auto">
          <a:xfrm>
            <a:off x="6156325" y="4176713"/>
            <a:ext cx="1584325" cy="792162"/>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723900" algn="l"/>
                <a:tab pos="1447800" algn="l"/>
              </a:tabLst>
            </a:pPr>
            <a:r>
              <a:rPr lang="fi-FI" sz="2400">
                <a:solidFill>
                  <a:srgbClr val="FFFFFF"/>
                </a:solidFill>
                <a:cs typeface="Arial" charset="0"/>
              </a:rPr>
              <a:t>CASE 3</a:t>
            </a:r>
          </a:p>
        </p:txBody>
      </p:sp>
      <p:sp>
        <p:nvSpPr>
          <p:cNvPr id="16407" name="Freeform 23"/>
          <p:cNvSpPr>
            <a:spLocks/>
          </p:cNvSpPr>
          <p:nvPr/>
        </p:nvSpPr>
        <p:spPr bwMode="auto">
          <a:xfrm>
            <a:off x="4500563" y="3419475"/>
            <a:ext cx="1619250" cy="1260475"/>
          </a:xfrm>
          <a:custGeom>
            <a:avLst/>
            <a:gdLst>
              <a:gd name="T0" fmla="*/ 0 w 4498"/>
              <a:gd name="T1" fmla="*/ 0 h 3502"/>
              <a:gd name="T2" fmla="*/ 582789530 w 4498"/>
              <a:gd name="T3" fmla="*/ 453553296 h 3502"/>
              <a:gd name="T4" fmla="*/ 0 60000 65536"/>
              <a:gd name="T5" fmla="*/ 0 60000 65536"/>
              <a:gd name="T6" fmla="*/ 0 w 4498"/>
              <a:gd name="T7" fmla="*/ 0 h 3502"/>
              <a:gd name="T8" fmla="*/ 4498 w 4498"/>
              <a:gd name="T9" fmla="*/ 3502 h 3502"/>
            </a:gdLst>
            <a:ahLst/>
            <a:cxnLst>
              <a:cxn ang="T4">
                <a:pos x="T0" y="T1"/>
              </a:cxn>
              <a:cxn ang="T5">
                <a:pos x="T2" y="T3"/>
              </a:cxn>
            </a:cxnLst>
            <a:rect l="T6" t="T7" r="T8" b="T9"/>
            <a:pathLst>
              <a:path w="4498" h="3502">
                <a:moveTo>
                  <a:pt x="0" y="0"/>
                </a:moveTo>
                <a:lnTo>
                  <a:pt x="4497" y="3501"/>
                </a:lnTo>
              </a:path>
            </a:pathLst>
          </a:custGeom>
          <a:noFill/>
          <a:ln w="18000">
            <a:solidFill>
              <a:srgbClr val="000000"/>
            </a:solidFill>
            <a:round/>
            <a:headEnd/>
            <a:tailEnd type="triangle" w="med" len="med"/>
          </a:ln>
        </p:spPr>
        <p:txBody>
          <a:bodyPr/>
          <a:lstStyle/>
          <a:p>
            <a:endParaRPr lang="en-US"/>
          </a:p>
        </p:txBody>
      </p:sp>
      <p:sp>
        <p:nvSpPr>
          <p:cNvPr id="16408" name="Freeform 24"/>
          <p:cNvSpPr>
            <a:spLocks/>
          </p:cNvSpPr>
          <p:nvPr/>
        </p:nvSpPr>
        <p:spPr bwMode="auto">
          <a:xfrm>
            <a:off x="4500563" y="3419475"/>
            <a:ext cx="1439862" cy="900113"/>
          </a:xfrm>
          <a:custGeom>
            <a:avLst/>
            <a:gdLst>
              <a:gd name="T0" fmla="*/ 0 w 4000"/>
              <a:gd name="T1" fmla="*/ 0 h 2501"/>
              <a:gd name="T2" fmla="*/ 518171111 w 4000"/>
              <a:gd name="T3" fmla="*/ 323822183 h 2501"/>
              <a:gd name="T4" fmla="*/ 0 60000 65536"/>
              <a:gd name="T5" fmla="*/ 0 60000 65536"/>
              <a:gd name="T6" fmla="*/ 0 w 4000"/>
              <a:gd name="T7" fmla="*/ 0 h 2501"/>
              <a:gd name="T8" fmla="*/ 4000 w 4000"/>
              <a:gd name="T9" fmla="*/ 2501 h 2501"/>
            </a:gdLst>
            <a:ahLst/>
            <a:cxnLst>
              <a:cxn ang="T4">
                <a:pos x="T0" y="T1"/>
              </a:cxn>
              <a:cxn ang="T5">
                <a:pos x="T2" y="T3"/>
              </a:cxn>
            </a:cxnLst>
            <a:rect l="T6" t="T7" r="T8" b="T9"/>
            <a:pathLst>
              <a:path w="4000" h="2501">
                <a:moveTo>
                  <a:pt x="0" y="0"/>
                </a:moveTo>
                <a:lnTo>
                  <a:pt x="3999" y="2500"/>
                </a:lnTo>
              </a:path>
            </a:pathLst>
          </a:custGeom>
          <a:noFill/>
          <a:ln w="18000">
            <a:solidFill>
              <a:srgbClr val="000000"/>
            </a:solidFill>
            <a:round/>
            <a:headEnd/>
            <a:tailEnd type="triangle" w="med" len="med"/>
          </a:ln>
        </p:spPr>
        <p:txBody>
          <a:bodyPr/>
          <a:lstStyle/>
          <a:p>
            <a:endParaRPr lang="en-US"/>
          </a:p>
        </p:txBody>
      </p:sp>
      <p:sp>
        <p:nvSpPr>
          <p:cNvPr id="16409" name="Freeform 25"/>
          <p:cNvSpPr>
            <a:spLocks/>
          </p:cNvSpPr>
          <p:nvPr/>
        </p:nvSpPr>
        <p:spPr bwMode="auto">
          <a:xfrm>
            <a:off x="4859338" y="2519363"/>
            <a:ext cx="1587" cy="360362"/>
          </a:xfrm>
          <a:custGeom>
            <a:avLst/>
            <a:gdLst>
              <a:gd name="T0" fmla="*/ 0 w 6"/>
              <a:gd name="T1" fmla="*/ 0 h 1002"/>
              <a:gd name="T2" fmla="*/ 349934 w 6"/>
              <a:gd name="T3" fmla="*/ 129472110 h 1002"/>
              <a:gd name="T4" fmla="*/ 0 60000 65536"/>
              <a:gd name="T5" fmla="*/ 0 60000 65536"/>
              <a:gd name="T6" fmla="*/ 0 w 6"/>
              <a:gd name="T7" fmla="*/ 0 h 1002"/>
              <a:gd name="T8" fmla="*/ 6 w 6"/>
              <a:gd name="T9" fmla="*/ 1002 h 1002"/>
            </a:gdLst>
            <a:ahLst/>
            <a:cxnLst>
              <a:cxn ang="T4">
                <a:pos x="T0" y="T1"/>
              </a:cxn>
              <a:cxn ang="T5">
                <a:pos x="T2" y="T3"/>
              </a:cxn>
            </a:cxnLst>
            <a:rect l="T6" t="T7" r="T8" b="T9"/>
            <a:pathLst>
              <a:path w="6" h="1002">
                <a:moveTo>
                  <a:pt x="0" y="0"/>
                </a:moveTo>
                <a:lnTo>
                  <a:pt x="5" y="1001"/>
                </a:lnTo>
              </a:path>
            </a:pathLst>
          </a:custGeom>
          <a:noFill/>
          <a:ln w="18000">
            <a:solidFill>
              <a:srgbClr val="000000"/>
            </a:solidFill>
            <a:round/>
            <a:headEnd/>
            <a:tailEnd type="triangle" w="med" len="med"/>
          </a:ln>
        </p:spPr>
        <p:txBody>
          <a:bodyPr/>
          <a:lstStyle/>
          <a:p>
            <a:endParaRPr lang="en-US"/>
          </a:p>
        </p:txBody>
      </p:sp>
      <p:cxnSp>
        <p:nvCxnSpPr>
          <p:cNvPr id="16410" name="AutoShape 26"/>
          <p:cNvCxnSpPr>
            <a:cxnSpLocks noChangeShapeType="1"/>
            <a:stCxn id="16394" idx="2"/>
            <a:endCxn id="16395" idx="2"/>
          </p:cNvCxnSpPr>
          <p:nvPr/>
        </p:nvCxnSpPr>
        <p:spPr bwMode="auto">
          <a:xfrm rot="16200000" flipH="1">
            <a:off x="2853531" y="5014119"/>
            <a:ext cx="46038" cy="2381250"/>
          </a:xfrm>
          <a:prstGeom prst="bentConnector3">
            <a:avLst>
              <a:gd name="adj1" fmla="val 593102"/>
            </a:avLst>
          </a:prstGeom>
          <a:noFill/>
          <a:ln w="18000">
            <a:solidFill>
              <a:srgbClr val="000000"/>
            </a:solidFill>
            <a:round/>
            <a:headEnd/>
            <a:tailEnd type="triangle" w="med" len="me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6394"/>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6395"/>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6396"/>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64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additive="repl">
                                        <p:cTn id="16" dur="1" fill="hold">
                                          <p:stCondLst>
                                            <p:cond delay="0"/>
                                          </p:stCondLst>
                                        </p:cTn>
                                        <p:tgtEl>
                                          <p:spTgt spid="16387"/>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64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grpId="0" nodeType="clickEffect">
                                  <p:stCondLst>
                                    <p:cond delay="0"/>
                                  </p:stCondLst>
                                  <p:childTnLst>
                                    <p:set>
                                      <p:cBhvr additive="repl">
                                        <p:cTn id="22" dur="1" fill="hold">
                                          <p:stCondLst>
                                            <p:cond delay="0"/>
                                          </p:stCondLst>
                                        </p:cTn>
                                        <p:tgtEl>
                                          <p:spTgt spid="16385"/>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28"/>
                                        </p:tgtEl>
                                        <p:attrNameLst>
                                          <p:attrName>style.visibility</p:attrName>
                                        </p:attrNameLst>
                                      </p:cBhvr>
                                      <p:to>
                                        <p:strVal val="visible"/>
                                      </p:to>
                                    </p:set>
                                  </p:childTnLst>
                                </p:cTn>
                              </p:par>
                              <p:par>
                                <p:cTn id="25" presetID="1" presetClass="entr" fill="hold" grpId="0" nodeType="withEffect">
                                  <p:stCondLst>
                                    <p:cond delay="0"/>
                                  </p:stCondLst>
                                  <p:childTnLst>
                                    <p:set>
                                      <p:cBhvr additive="repl">
                                        <p:cTn id="26" dur="1" fill="hold">
                                          <p:stCondLst>
                                            <p:cond delay="0"/>
                                          </p:stCondLst>
                                        </p:cTn>
                                        <p:tgtEl>
                                          <p:spTgt spid="16386"/>
                                        </p:tgtEl>
                                        <p:attrNameLst>
                                          <p:attrName>style.visibility</p:attrName>
                                        </p:attrNameLst>
                                      </p:cBhvr>
                                      <p:to>
                                        <p:strVal val="visible"/>
                                      </p:to>
                                    </p:set>
                                  </p:childTnLst>
                                </p:cTn>
                              </p:par>
                              <p:par>
                                <p:cTn id="27" presetID="1" presetClass="entr" fill="hold" nodeType="withEffect">
                                  <p:stCondLst>
                                    <p:cond delay="0"/>
                                  </p:stCondLst>
                                  <p:childTnLst>
                                    <p:set>
                                      <p:cBhvr additive="repl">
                                        <p:cTn id="28" dur="1" fill="hold">
                                          <p:stCondLst>
                                            <p:cond delay="0"/>
                                          </p:stCondLst>
                                        </p:cTn>
                                        <p:tgtEl>
                                          <p:spTgt spid="16397"/>
                                        </p:tgtEl>
                                        <p:attrNameLst>
                                          <p:attrName>style.visibility</p:attrName>
                                        </p:attrNameLst>
                                      </p:cBhvr>
                                      <p:to>
                                        <p:strVal val="visible"/>
                                      </p:to>
                                    </p:set>
                                  </p:childTnLst>
                                </p:cTn>
                              </p:par>
                              <p:par>
                                <p:cTn id="29" presetID="1" presetClass="entr" fill="hold" nodeType="withEffect">
                                  <p:stCondLst>
                                    <p:cond delay="0"/>
                                  </p:stCondLst>
                                  <p:childTnLst>
                                    <p:set>
                                      <p:cBhvr additive="repl">
                                        <p:cTn id="30" dur="1" fill="hold">
                                          <p:stCondLst>
                                            <p:cond delay="0"/>
                                          </p:stCondLst>
                                        </p:cTn>
                                        <p:tgtEl>
                                          <p:spTgt spid="16398"/>
                                        </p:tgtEl>
                                        <p:attrNameLst>
                                          <p:attrName>style.visibility</p:attrName>
                                        </p:attrNameLst>
                                      </p:cBhvr>
                                      <p:to>
                                        <p:strVal val="visible"/>
                                      </p:to>
                                    </p:set>
                                  </p:childTnLst>
                                </p:cTn>
                              </p:par>
                              <p:par>
                                <p:cTn id="31" presetID="1" presetClass="entr" fill="hold" grpId="0" nodeType="withEffect">
                                  <p:stCondLst>
                                    <p:cond delay="0"/>
                                  </p:stCondLst>
                                  <p:childTnLst>
                                    <p:set>
                                      <p:cBhvr additive="repl">
                                        <p:cTn id="32" dur="1" fill="hold">
                                          <p:stCondLst>
                                            <p:cond delay="0"/>
                                          </p:stCondLst>
                                        </p:cTn>
                                        <p:tgtEl>
                                          <p:spTgt spid="16401"/>
                                        </p:tgtEl>
                                        <p:attrNameLst>
                                          <p:attrName>style.visibility</p:attrName>
                                        </p:attrNameLst>
                                      </p:cBhvr>
                                      <p:to>
                                        <p:strVal val="visible"/>
                                      </p:to>
                                    </p:set>
                                  </p:childTnLst>
                                </p:cTn>
                              </p:par>
                              <p:par>
                                <p:cTn id="33" presetID="1" presetClass="entr" fill="hold" grpId="0" nodeType="withEffect">
                                  <p:stCondLst>
                                    <p:cond delay="0"/>
                                  </p:stCondLst>
                                  <p:childTnLst>
                                    <p:set>
                                      <p:cBhvr additive="repl">
                                        <p:cTn id="34" dur="1" fill="hold">
                                          <p:stCondLst>
                                            <p:cond delay="0"/>
                                          </p:stCondLst>
                                        </p:cTn>
                                        <p:tgtEl>
                                          <p:spTgt spid="16402"/>
                                        </p:tgtEl>
                                        <p:attrNameLst>
                                          <p:attrName>style.visibility</p:attrName>
                                        </p:attrNameLst>
                                      </p:cBhvr>
                                      <p:to>
                                        <p:strVal val="visible"/>
                                      </p:to>
                                    </p:set>
                                  </p:childTnLst>
                                </p:cTn>
                              </p:par>
                              <p:par>
                                <p:cTn id="35" presetID="1" presetClass="entr" fill="hold" grpId="0" nodeType="withEffect">
                                  <p:stCondLst>
                                    <p:cond delay="0"/>
                                  </p:stCondLst>
                                  <p:childTnLst>
                                    <p:set>
                                      <p:cBhvr additive="repl">
                                        <p:cTn id="36" dur="1" fill="hold">
                                          <p:stCondLst>
                                            <p:cond delay="0"/>
                                          </p:stCondLst>
                                        </p:cTn>
                                        <p:tgtEl>
                                          <p:spTgt spid="16403"/>
                                        </p:tgtEl>
                                        <p:attrNameLst>
                                          <p:attrName>style.visibility</p:attrName>
                                        </p:attrNameLst>
                                      </p:cBhvr>
                                      <p:to>
                                        <p:strVal val="visible"/>
                                      </p:to>
                                    </p:set>
                                  </p:childTnLst>
                                </p:cTn>
                              </p:par>
                              <p:par>
                                <p:cTn id="37" presetID="1" presetClass="entr" fill="hold" nodeType="withEffect">
                                  <p:stCondLst>
                                    <p:cond delay="0"/>
                                  </p:stCondLst>
                                  <p:childTnLst>
                                    <p:set>
                                      <p:cBhvr additive="repl">
                                        <p:cTn id="38" dur="1" fill="hold">
                                          <p:stCondLst>
                                            <p:cond delay="0"/>
                                          </p:stCondLst>
                                        </p:cTn>
                                        <p:tgtEl>
                                          <p:spTgt spid="16405"/>
                                        </p:tgtEl>
                                        <p:attrNameLst>
                                          <p:attrName>style.visibility</p:attrName>
                                        </p:attrNameLst>
                                      </p:cBhvr>
                                      <p:to>
                                        <p:strVal val="visible"/>
                                      </p:to>
                                    </p:set>
                                  </p:childTnLst>
                                </p:cTn>
                              </p:par>
                              <p:par>
                                <p:cTn id="39" presetID="1" presetClass="entr" fill="hold" nodeType="withEffect">
                                  <p:stCondLst>
                                    <p:cond delay="0"/>
                                  </p:stCondLst>
                                  <p:childTnLst>
                                    <p:set>
                                      <p:cBhvr additive="repl">
                                        <p:cTn id="40" dur="1" fill="hold">
                                          <p:stCondLst>
                                            <p:cond delay="0"/>
                                          </p:stCondLst>
                                        </p:cTn>
                                        <p:tgtEl>
                                          <p:spTgt spid="16406"/>
                                        </p:tgtEl>
                                        <p:attrNameLst>
                                          <p:attrName>style.visibility</p:attrName>
                                        </p:attrNameLst>
                                      </p:cBhvr>
                                      <p:to>
                                        <p:strVal val="visible"/>
                                      </p:to>
                                    </p:set>
                                  </p:childTnLst>
                                </p:cTn>
                              </p:par>
                              <p:par>
                                <p:cTn id="41" presetID="1" presetClass="entr" fill="hold" grpId="0" nodeType="withEffect">
                                  <p:stCondLst>
                                    <p:cond delay="0"/>
                                  </p:stCondLst>
                                  <p:childTnLst>
                                    <p:set>
                                      <p:cBhvr additive="repl">
                                        <p:cTn id="42" dur="1" fill="hold">
                                          <p:stCondLst>
                                            <p:cond delay="0"/>
                                          </p:stCondLst>
                                        </p:cTn>
                                        <p:tgtEl>
                                          <p:spTgt spid="16407"/>
                                        </p:tgtEl>
                                        <p:attrNameLst>
                                          <p:attrName>style.visibility</p:attrName>
                                        </p:attrNameLst>
                                      </p:cBhvr>
                                      <p:to>
                                        <p:strVal val="visible"/>
                                      </p:to>
                                    </p:set>
                                  </p:childTnLst>
                                </p:cTn>
                              </p:par>
                              <p:par>
                                <p:cTn id="43" presetID="1" presetClass="entr" fill="hold" grpId="0" nodeType="withEffect">
                                  <p:stCondLst>
                                    <p:cond delay="0"/>
                                  </p:stCondLst>
                                  <p:childTnLst>
                                    <p:set>
                                      <p:cBhvr additive="repl">
                                        <p:cTn id="44" dur="1" fill="hold">
                                          <p:stCondLst>
                                            <p:cond delay="0"/>
                                          </p:stCondLst>
                                        </p:cTn>
                                        <p:tgtEl>
                                          <p:spTgt spid="16408"/>
                                        </p:tgtEl>
                                        <p:attrNameLst>
                                          <p:attrName>style.visibility</p:attrName>
                                        </p:attrNameLst>
                                      </p:cBhvr>
                                      <p:to>
                                        <p:strVal val="visible"/>
                                      </p:to>
                                    </p:set>
                                  </p:childTnLst>
                                </p:cTn>
                              </p:par>
                              <p:par>
                                <p:cTn id="45" presetID="1" presetClass="entr" fill="hold" grpId="0" nodeType="withEffect">
                                  <p:stCondLst>
                                    <p:cond delay="0"/>
                                  </p:stCondLst>
                                  <p:childTnLst>
                                    <p:set>
                                      <p:cBhvr additive="repl">
                                        <p:cTn id="46" dur="1" fill="hold">
                                          <p:stCondLst>
                                            <p:cond delay="0"/>
                                          </p:stCondLst>
                                        </p:cTn>
                                        <p:tgtEl>
                                          <p:spTgt spid="1640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fill="hold" nodeType="clickEffect">
                                  <p:stCondLst>
                                    <p:cond delay="0"/>
                                  </p:stCondLst>
                                  <p:childTnLst>
                                    <p:set>
                                      <p:cBhvr additive="repl">
                                        <p:cTn id="50" dur="1" fill="hold">
                                          <p:stCondLst>
                                            <p:cond delay="0"/>
                                          </p:stCondLst>
                                        </p:cTn>
                                        <p:tgtEl>
                                          <p:spTgt spid="1639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6" presetClass="emph" presetSubtype="0" fill="hold" grpId="0" nodeType="clickEffect">
                                  <p:stCondLst>
                                    <p:cond delay="0"/>
                                  </p:stCondLst>
                                  <p:childTnLst>
                                    <p:animEffect transition="out" filter="fade">
                                      <p:cBhvr>
                                        <p:cTn id="54" dur="500" tmFilter="0, 0; .2, .5; .8, .5; 1, 0"/>
                                        <p:tgtEl>
                                          <p:spTgt spid="16395"/>
                                        </p:tgtEl>
                                      </p:cBhvr>
                                    </p:animEffect>
                                    <p:animScale>
                                      <p:cBhvr>
                                        <p:cTn id="55" dur="250" autoRev="1" fill="hold"/>
                                        <p:tgtEl>
                                          <p:spTgt spid="1639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animBg="1"/>
      <p:bldP spid="16386" grpId="0" animBg="1"/>
      <p:bldP spid="16395" grpId="0" animBg="1"/>
      <p:bldP spid="16401" grpId="0" animBg="1"/>
      <p:bldP spid="16402" grpId="0" animBg="1"/>
      <p:bldP spid="16403" grpId="0" animBg="1"/>
      <p:bldP spid="16407" grpId="0" animBg="1"/>
      <p:bldP spid="16408" grpId="0" animBg="1"/>
      <p:bldP spid="1640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fi-FI" sz="4000" dirty="0" err="1" smtClean="0">
                <a:solidFill>
                  <a:srgbClr val="1F497D"/>
                </a:solidFill>
                <a:cs typeface="Arial Unicode MS" charset="0"/>
              </a:rPr>
              <a:t>Phase</a:t>
            </a:r>
            <a:r>
              <a:rPr lang="fi-FI" sz="4000" dirty="0" smtClean="0">
                <a:solidFill>
                  <a:srgbClr val="1F497D"/>
                </a:solidFill>
                <a:cs typeface="Arial Unicode MS" charset="0"/>
              </a:rPr>
              <a:t> 2 : </a:t>
            </a:r>
            <a:r>
              <a:rPr lang="en-US" sz="4000" dirty="0" smtClean="0">
                <a:solidFill>
                  <a:srgbClr val="1F497D"/>
                </a:solidFill>
                <a:cs typeface="Arial Unicode MS" charset="0"/>
              </a:rPr>
              <a:t>Publishing Results</a:t>
            </a:r>
            <a:endParaRPr lang="en-US" sz="4000" dirty="0">
              <a:solidFill>
                <a:srgbClr val="1F497D"/>
              </a:solidFill>
              <a:cs typeface="Arial Unicode MS" charset="0"/>
            </a:endParaRPr>
          </a:p>
        </p:txBody>
      </p:sp>
      <p:sp>
        <p:nvSpPr>
          <p:cNvPr id="22531" name="Text Box 2"/>
          <p:cNvSpPr txBox="1">
            <a:spLocks noChangeArrowheads="1"/>
          </p:cNvSpPr>
          <p:nvPr/>
        </p:nvSpPr>
        <p:spPr bwMode="auto">
          <a:xfrm>
            <a:off x="457200" y="1214438"/>
            <a:ext cx="8229600" cy="5072062"/>
          </a:xfrm>
          <a:prstGeom prst="rect">
            <a:avLst/>
          </a:prstGeom>
          <a:noFill/>
          <a:ln w="9525">
            <a:noFill/>
            <a:round/>
            <a:headEnd/>
            <a:tailEnd/>
          </a:ln>
        </p:spPr>
        <p:txBody>
          <a:bodyPr/>
          <a:lstStyle/>
          <a:p>
            <a:pPr lvl="1">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dirty="0" smtClean="0">
                <a:solidFill>
                  <a:srgbClr val="000000"/>
                </a:solidFill>
                <a:cs typeface="Arial Unicode MS" charset="0"/>
              </a:rPr>
              <a:t>Can be used to prove the usability of descriptors of the phase </a:t>
            </a:r>
            <a:r>
              <a:rPr lang="en-US" sz="3200" dirty="0" smtClean="0">
                <a:solidFill>
                  <a:srgbClr val="000000"/>
                </a:solidFill>
                <a:cs typeface="Arial Unicode MS" charset="0"/>
              </a:rPr>
              <a:t>1</a:t>
            </a:r>
            <a:r>
              <a:rPr lang="en-US" sz="3200" dirty="0" smtClean="0">
                <a:solidFill>
                  <a:srgbClr val="000000"/>
                </a:solidFill>
                <a:cs typeface="Arial Unicode MS" charset="0"/>
              </a:rPr>
              <a:t>.</a:t>
            </a:r>
            <a:endParaRPr lang="en-US" sz="3200" dirty="0" smtClean="0">
              <a:solidFill>
                <a:srgbClr val="000000"/>
              </a:solidFill>
              <a:cs typeface="Arial Unicode MS" charset="0"/>
            </a:endParaRPr>
          </a:p>
          <a:p>
            <a:pPr lvl="1">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dirty="0" smtClean="0">
                <a:solidFill>
                  <a:srgbClr val="000000"/>
                </a:solidFill>
                <a:cs typeface="Arial Unicode MS" charset="0"/>
              </a:rPr>
              <a:t>Or, the results can be published as separate paper.</a:t>
            </a:r>
          </a:p>
          <a:p>
            <a:pPr lvl="1">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dirty="0" smtClean="0">
                <a:solidFill>
                  <a:srgbClr val="000000"/>
                </a:solidFill>
                <a:cs typeface="Arial Unicode MS" charset="0"/>
              </a:rPr>
              <a:t>There could also be separate publication that verifies the manual taxonomy of VRP’s found in literature with statistical </a:t>
            </a:r>
            <a:r>
              <a:rPr lang="en-US" sz="3200" dirty="0" smtClean="0">
                <a:solidFill>
                  <a:srgbClr val="000000"/>
                </a:solidFill>
                <a:cs typeface="Arial Unicode MS" charset="0"/>
              </a:rPr>
              <a:t>methods and clustering.</a:t>
            </a:r>
            <a:endParaRPr lang="en-US" sz="3200" dirty="0" smtClean="0">
              <a:solidFill>
                <a:srgbClr val="000000"/>
              </a:solidFill>
              <a:cs typeface="Arial Unicode MS" charset="0"/>
            </a:endParaRPr>
          </a:p>
          <a:p>
            <a:pPr>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800" b="1" dirty="0">
              <a:solidFill>
                <a:srgbClr val="000000"/>
              </a:solidFill>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dirty="0" smtClean="0">
                <a:solidFill>
                  <a:srgbClr val="1F497D"/>
                </a:solidFill>
              </a:rPr>
              <a:t>Phase 3: Parameter Prediction</a:t>
            </a:r>
            <a:endParaRPr lang="en-US" sz="4400" dirty="0">
              <a:solidFill>
                <a:srgbClr val="1F497D"/>
              </a:solidFill>
            </a:endParaRPr>
          </a:p>
        </p:txBody>
      </p:sp>
      <p:sp>
        <p:nvSpPr>
          <p:cNvPr id="18435" name="Text Box 2"/>
          <p:cNvSpPr txBox="1">
            <a:spLocks noChangeArrowheads="1"/>
          </p:cNvSpPr>
          <p:nvPr/>
        </p:nvSpPr>
        <p:spPr bwMode="auto">
          <a:xfrm>
            <a:off x="457200" y="1214438"/>
            <a:ext cx="8229600" cy="5072062"/>
          </a:xfrm>
          <a:prstGeom prst="rect">
            <a:avLst/>
          </a:prstGeom>
          <a:noFill/>
          <a:ln w="9525">
            <a:noFill/>
            <a:round/>
            <a:headEnd/>
            <a:tailEnd/>
          </a:ln>
        </p:spPr>
        <p:txBody>
          <a:bodyPr wrap="none" anchor="ctr"/>
          <a:lstStyle/>
          <a:p>
            <a:endParaRPr lang="en-US"/>
          </a:p>
        </p:txBody>
      </p:sp>
      <p:sp>
        <p:nvSpPr>
          <p:cNvPr id="18436" name="Text Box 3"/>
          <p:cNvSpPr txBox="1">
            <a:spLocks noChangeArrowheads="1"/>
          </p:cNvSpPr>
          <p:nvPr/>
        </p:nvSpPr>
        <p:spPr bwMode="auto">
          <a:xfrm>
            <a:off x="457200" y="1214438"/>
            <a:ext cx="8229600" cy="5072062"/>
          </a:xfrm>
          <a:prstGeom prst="rect">
            <a:avLst/>
          </a:prstGeom>
          <a:noFill/>
          <a:ln w="9525">
            <a:noFill/>
            <a:round/>
            <a:headEnd/>
            <a:tailEnd/>
          </a:ln>
        </p:spPr>
        <p:txBody>
          <a:bodyPr wrap="none" anchor="ctr"/>
          <a:lstStyle/>
          <a:p>
            <a:endParaRPr lang="en-US"/>
          </a:p>
        </p:txBody>
      </p:sp>
      <p:sp>
        <p:nvSpPr>
          <p:cNvPr id="2" name="Text Box 4"/>
          <p:cNvSpPr txBox="1">
            <a:spLocks noChangeArrowheads="1"/>
          </p:cNvSpPr>
          <p:nvPr/>
        </p:nvSpPr>
        <p:spPr bwMode="auto">
          <a:xfrm>
            <a:off x="457200" y="1214438"/>
            <a:ext cx="8229600" cy="6367462"/>
          </a:xfrm>
          <a:prstGeom prst="rect">
            <a:avLst/>
          </a:prstGeom>
          <a:noFill/>
          <a:ln w="9525">
            <a:noFill/>
            <a:round/>
            <a:headEnd/>
            <a:tailEnd/>
          </a:ln>
        </p:spPr>
        <p:txBody>
          <a:bodyPr/>
          <a:lstStyle/>
          <a:p>
            <a:pPr marL="339725" indent="-339725">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Heuristic VRP algorithms have parameters that adjust their behaviour.</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500">
                <a:solidFill>
                  <a:srgbClr val="000000"/>
                </a:solidFill>
              </a:rPr>
              <a:t>But what are the right values?</a:t>
            </a:r>
          </a:p>
          <a:p>
            <a:pPr marL="339725" indent="-339725">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Machine Learning methods can predict them from previously seen cases.</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a:solidFill>
                  <a:srgbClr val="000000"/>
                </a:solidFill>
              </a:rPr>
              <a:t>Data Mining, Bayesian learning, Neural Networks etc.</a:t>
            </a:r>
          </a:p>
          <a:p>
            <a:pPr marL="339725" indent="-339725">
              <a:spcBef>
                <a:spcPts val="800"/>
              </a:spcBef>
              <a:buClrTx/>
              <a:buSzTx/>
              <a:buFontTx/>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b="1">
                <a:solidFill>
                  <a:srgbClr val="000000"/>
                </a:solidFill>
              </a:rPr>
              <a:t>		</a:t>
            </a:r>
          </a:p>
          <a:p>
            <a:pPr marL="339725" indent="-339725">
              <a:spcBef>
                <a:spcPts val="800"/>
              </a:spcBef>
              <a:buClrTx/>
              <a:buSzTx/>
              <a:buFontTx/>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fi-FI" sz="3200" b="1">
              <a:solidFill>
                <a:srgbClr val="000000"/>
              </a:solidFill>
            </a:endParaRPr>
          </a:p>
          <a:p>
            <a:pPr marL="339725" indent="-339725">
              <a:spcBef>
                <a:spcPts val="800"/>
              </a:spcBef>
              <a:buClrTx/>
              <a:buSzTx/>
              <a:buFontTx/>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fi-FI" sz="3200" b="1">
              <a:solidFill>
                <a:srgbClr val="000000"/>
              </a:solidFill>
            </a:endParaRPr>
          </a:p>
          <a:p>
            <a:pPr marL="339725" indent="-339725">
              <a:spcBef>
                <a:spcPts val="800"/>
              </a:spcBef>
              <a:buClrTx/>
              <a:buSzTx/>
              <a:buFontTx/>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3200">
              <a:solidFill>
                <a:srgbClr val="000000"/>
              </a:solidFill>
            </a:endParaRPr>
          </a:p>
          <a:p>
            <a:pPr marL="339725" indent="-339725">
              <a:spcBef>
                <a:spcPts val="800"/>
              </a:spcBef>
              <a:buClrTx/>
              <a:buSzTx/>
              <a:buFontTx/>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3200">
              <a:solidFill>
                <a:srgbClr val="000000"/>
              </a:solidFill>
            </a:endParaRPr>
          </a:p>
        </p:txBody>
      </p:sp>
      <p:sp>
        <p:nvSpPr>
          <p:cNvPr id="18437" name="AutoShape 5"/>
          <p:cNvSpPr>
            <a:spLocks noChangeArrowheads="1"/>
          </p:cNvSpPr>
          <p:nvPr/>
        </p:nvSpPr>
        <p:spPr bwMode="auto">
          <a:xfrm>
            <a:off x="3635375" y="5805488"/>
            <a:ext cx="1936750" cy="863600"/>
          </a:xfrm>
          <a:prstGeom prst="hexagon">
            <a:avLst>
              <a:gd name="adj" fmla="val 58423"/>
              <a:gd name="vf" fmla="val 115470"/>
            </a:avLst>
          </a:prstGeom>
          <a:solidFill>
            <a:srgbClr val="4F81BD"/>
          </a:solidFill>
          <a:ln w="18000">
            <a:solidFill>
              <a:srgbClr val="375B87"/>
            </a:solidFill>
            <a:round/>
            <a:headEnd/>
            <a:tailEnd/>
          </a:ln>
        </p:spPr>
        <p:txBody>
          <a:bodyPr wrap="none" lIns="99000" tIns="54000" rIns="99000" bIns="54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Solving</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Methods</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i="1">
                <a:solidFill>
                  <a:srgbClr val="FFFFFF"/>
                </a:solidFill>
              </a:rPr>
              <a:t>f</a:t>
            </a:r>
            <a:r>
              <a:rPr lang="en-GB">
                <a:solidFill>
                  <a:srgbClr val="FFFFFF"/>
                </a:solidFill>
              </a:rPr>
              <a:t>(</a:t>
            </a:r>
            <a:r>
              <a:rPr lang="en-GB" i="1">
                <a:solidFill>
                  <a:srgbClr val="FFFFFF"/>
                </a:solidFill>
              </a:rPr>
              <a:t>x,y,z,p</a:t>
            </a:r>
            <a:r>
              <a:rPr lang="en-GB">
                <a:solidFill>
                  <a:srgbClr val="FFFFFF"/>
                </a:solidFill>
              </a:rPr>
              <a:t>)</a:t>
            </a:r>
          </a:p>
        </p:txBody>
      </p:sp>
      <p:sp>
        <p:nvSpPr>
          <p:cNvPr id="18438" name="Rectangle 6"/>
          <p:cNvSpPr>
            <a:spLocks noChangeArrowheads="1"/>
          </p:cNvSpPr>
          <p:nvPr/>
        </p:nvSpPr>
        <p:spPr bwMode="auto">
          <a:xfrm>
            <a:off x="6443663" y="5805488"/>
            <a:ext cx="1584325" cy="863600"/>
          </a:xfrm>
          <a:prstGeom prst="rect">
            <a:avLst/>
          </a:prstGeom>
          <a:solidFill>
            <a:srgbClr val="FF6633"/>
          </a:solidFill>
          <a:ln w="9360">
            <a:solidFill>
              <a:srgbClr val="000000"/>
            </a:solidFill>
            <a:miter lim="800000"/>
            <a:headEnd/>
            <a:tailEnd/>
          </a:ln>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dirty="0">
                <a:solidFill>
                  <a:srgbClr val="000000"/>
                </a:solidFill>
                <a:cs typeface="Arial" charset="0"/>
              </a:rPr>
              <a:t>SOLUTION</a:t>
            </a:r>
          </a:p>
        </p:txBody>
      </p:sp>
      <p:sp>
        <p:nvSpPr>
          <p:cNvPr id="18439" name="Rectangle 7"/>
          <p:cNvSpPr>
            <a:spLocks noChangeArrowheads="1"/>
          </p:cNvSpPr>
          <p:nvPr/>
        </p:nvSpPr>
        <p:spPr bwMode="auto">
          <a:xfrm>
            <a:off x="1331913" y="5805488"/>
            <a:ext cx="1584325" cy="871537"/>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a:solidFill>
                  <a:srgbClr val="FFFFFF"/>
                </a:solidFill>
                <a:cs typeface="Arial" charset="0"/>
              </a:rPr>
              <a:t>CASE</a:t>
            </a:r>
            <a:br>
              <a:rPr lang="fi-FI">
                <a:solidFill>
                  <a:srgbClr val="FFFFFF"/>
                </a:solidFill>
                <a:cs typeface="Arial" charset="0"/>
              </a:rPr>
            </a:br>
            <a:r>
              <a:rPr lang="fi-FI">
                <a:solidFill>
                  <a:srgbClr val="FFFFFF"/>
                </a:solidFill>
                <a:cs typeface="Arial" charset="0"/>
              </a:rPr>
              <a:t>Problem </a:t>
            </a:r>
            <a:r>
              <a:rPr lang="fi-FI" i="1">
                <a:solidFill>
                  <a:srgbClr val="FFFFFF"/>
                </a:solidFill>
                <a:cs typeface="Arial" charset="0"/>
              </a:rPr>
              <a:t>p</a:t>
            </a:r>
          </a:p>
        </p:txBody>
      </p:sp>
      <p:cxnSp>
        <p:nvCxnSpPr>
          <p:cNvPr id="18440" name="AutoShape 8"/>
          <p:cNvCxnSpPr>
            <a:cxnSpLocks noChangeShapeType="1"/>
            <a:stCxn id="18437" idx="2"/>
            <a:endCxn id="18438" idx="1"/>
          </p:cNvCxnSpPr>
          <p:nvPr/>
        </p:nvCxnSpPr>
        <p:spPr bwMode="auto">
          <a:xfrm>
            <a:off x="5572125" y="6237288"/>
            <a:ext cx="871538" cy="1587"/>
          </a:xfrm>
          <a:prstGeom prst="bentConnector3">
            <a:avLst>
              <a:gd name="adj1" fmla="val 50000"/>
            </a:avLst>
          </a:prstGeom>
          <a:noFill/>
          <a:ln w="18000">
            <a:solidFill>
              <a:srgbClr val="000000"/>
            </a:solidFill>
            <a:round/>
            <a:headEnd/>
            <a:tailEnd type="triangle" w="med" len="med"/>
          </a:ln>
        </p:spPr>
      </p:cxnSp>
      <p:cxnSp>
        <p:nvCxnSpPr>
          <p:cNvPr id="18441" name="AutoShape 9"/>
          <p:cNvCxnSpPr>
            <a:cxnSpLocks noChangeShapeType="1"/>
            <a:stCxn id="18439" idx="3"/>
            <a:endCxn id="18437" idx="2"/>
          </p:cNvCxnSpPr>
          <p:nvPr/>
        </p:nvCxnSpPr>
        <p:spPr bwMode="auto">
          <a:xfrm flipV="1">
            <a:off x="2916238" y="6237288"/>
            <a:ext cx="719137" cy="3175"/>
          </a:xfrm>
          <a:prstGeom prst="straightConnector1">
            <a:avLst/>
          </a:prstGeom>
          <a:noFill/>
          <a:ln w="18000">
            <a:solidFill>
              <a:srgbClr val="000000"/>
            </a:solidFill>
            <a:round/>
            <a:headEnd/>
            <a:tailEnd type="triangle" w="med" len="med"/>
          </a:ln>
        </p:spPr>
      </p:cxnSp>
      <p:sp>
        <p:nvSpPr>
          <p:cNvPr id="18442" name="Rectangle 10"/>
          <p:cNvSpPr>
            <a:spLocks noChangeArrowheads="1"/>
          </p:cNvSpPr>
          <p:nvPr/>
        </p:nvSpPr>
        <p:spPr bwMode="auto">
          <a:xfrm>
            <a:off x="3138488" y="4471988"/>
            <a:ext cx="3189287" cy="792162"/>
          </a:xfrm>
          <a:prstGeom prst="rect">
            <a:avLst/>
          </a:prstGeom>
          <a:solidFill>
            <a:srgbClr val="4F81BD"/>
          </a:solidFill>
          <a:ln w="18000">
            <a:solidFill>
              <a:srgbClr val="375B87"/>
            </a:solidFill>
            <a:miter lim="800000"/>
            <a:headEnd/>
            <a:tailEnd/>
          </a:ln>
        </p:spPr>
        <p:txBody>
          <a:bodyPr wrap="none" lIns="94320" tIns="51120" rIns="94320" bIns="5112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a:solidFill>
                  <a:srgbClr val="FFFFFF"/>
                </a:solidFill>
                <a:cs typeface="Arial" charset="0"/>
              </a:rPr>
              <a:t>PREDICTION ALGORITHM</a:t>
            </a:r>
            <a:br>
              <a:rPr lang="fi-FI">
                <a:solidFill>
                  <a:srgbClr val="FFFFFF"/>
                </a:solidFill>
                <a:cs typeface="Arial" charset="0"/>
              </a:rPr>
            </a:br>
            <a:r>
              <a:rPr lang="fi-FI" i="1">
                <a:solidFill>
                  <a:srgbClr val="FFFFFF"/>
                </a:solidFill>
                <a:cs typeface="Arial" charset="0"/>
              </a:rPr>
              <a:t>(x,y,z) = r(p)</a:t>
            </a:r>
          </a:p>
        </p:txBody>
      </p:sp>
      <p:cxnSp>
        <p:nvCxnSpPr>
          <p:cNvPr id="18443" name="AutoShape 11"/>
          <p:cNvCxnSpPr>
            <a:cxnSpLocks noChangeShapeType="1"/>
            <a:stCxn id="18439" idx="0"/>
            <a:endCxn id="18442" idx="1"/>
          </p:cNvCxnSpPr>
          <p:nvPr/>
        </p:nvCxnSpPr>
        <p:spPr bwMode="auto">
          <a:xfrm rot="5400000" flipH="1" flipV="1">
            <a:off x="2162969" y="4829969"/>
            <a:ext cx="936625" cy="1014413"/>
          </a:xfrm>
          <a:prstGeom prst="straightConnector1">
            <a:avLst/>
          </a:prstGeom>
          <a:noFill/>
          <a:ln w="18000">
            <a:solidFill>
              <a:srgbClr val="000000"/>
            </a:solidFill>
            <a:round/>
            <a:headEnd/>
            <a:tailEnd type="triangle" w="med" len="med"/>
          </a:ln>
        </p:spPr>
      </p:cxnSp>
      <p:cxnSp>
        <p:nvCxnSpPr>
          <p:cNvPr id="18444" name="AutoShape 12"/>
          <p:cNvCxnSpPr>
            <a:cxnSpLocks noChangeShapeType="1"/>
          </p:cNvCxnSpPr>
          <p:nvPr/>
        </p:nvCxnSpPr>
        <p:spPr bwMode="auto">
          <a:xfrm rot="16200000" flipH="1">
            <a:off x="4319587" y="5553076"/>
            <a:ext cx="504825" cy="0"/>
          </a:xfrm>
          <a:prstGeom prst="straightConnector1">
            <a:avLst/>
          </a:prstGeom>
          <a:noFill/>
          <a:ln w="18000">
            <a:solidFill>
              <a:srgbClr val="000000"/>
            </a:solidFill>
            <a:round/>
            <a:headEnd/>
            <a:tailEnd type="triangle" w="med" len="med"/>
          </a:ln>
        </p:spPr>
      </p:cxnSp>
      <p:sp>
        <p:nvSpPr>
          <p:cNvPr id="18445" name="Text Box 13"/>
          <p:cNvSpPr txBox="1">
            <a:spLocks noChangeArrowheads="1"/>
          </p:cNvSpPr>
          <p:nvPr/>
        </p:nvSpPr>
        <p:spPr bwMode="auto">
          <a:xfrm>
            <a:off x="4754563" y="5295900"/>
            <a:ext cx="688975" cy="3651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i="1">
                <a:solidFill>
                  <a:srgbClr val="000000"/>
                </a:solidFill>
              </a:rPr>
              <a:t>x, y, z</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additive="repl">
                                        <p:cTn id="16" dur="1" fill="hold">
                                          <p:stCondLst>
                                            <p:cond delay="0"/>
                                          </p:stCondLst>
                                        </p:cTn>
                                        <p:tgtEl>
                                          <p:spTgt spid="18437"/>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8439"/>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84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fill="hold" nodeType="clickEffect">
                                  <p:stCondLst>
                                    <p:cond delay="0"/>
                                  </p:stCondLst>
                                  <p:childTnLst>
                                    <p:set>
                                      <p:cBhvr additive="repl">
                                        <p:cTn id="24" dur="1" fill="hold">
                                          <p:stCondLst>
                                            <p:cond delay="0"/>
                                          </p:stCondLst>
                                        </p:cTn>
                                        <p:tgtEl>
                                          <p:spTgt spid="184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fill="hold" nodeType="clickEffect">
                                  <p:stCondLst>
                                    <p:cond delay="0"/>
                                  </p:stCondLst>
                                  <p:childTnLst>
                                    <p:set>
                                      <p:cBhvr additive="repl">
                                        <p:cTn id="28" dur="1" fill="hold">
                                          <p:stCondLst>
                                            <p:cond delay="0"/>
                                          </p:stCondLst>
                                        </p:cTn>
                                        <p:tgtEl>
                                          <p:spTgt spid="18443"/>
                                        </p:tgtEl>
                                        <p:attrNameLst>
                                          <p:attrName>style.visibility</p:attrName>
                                        </p:attrNameLst>
                                      </p:cBhvr>
                                      <p:to>
                                        <p:strVal val="visible"/>
                                      </p:to>
                                    </p:set>
                                  </p:childTnLst>
                                </p:cTn>
                              </p:par>
                              <p:par>
                                <p:cTn id="29" presetID="1" presetClass="entr" fill="hold" nodeType="withEffect">
                                  <p:stCondLst>
                                    <p:cond delay="0"/>
                                  </p:stCondLst>
                                  <p:childTnLst>
                                    <p:set>
                                      <p:cBhvr additive="repl">
                                        <p:cTn id="30" dur="1" fill="hold">
                                          <p:stCondLst>
                                            <p:cond delay="0"/>
                                          </p:stCondLst>
                                        </p:cTn>
                                        <p:tgtEl>
                                          <p:spTgt spid="18444"/>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1844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fill="hold" nodeType="clickEffect">
                                  <p:stCondLst>
                                    <p:cond delay="0"/>
                                  </p:stCondLst>
                                  <p:childTnLst>
                                    <p:set>
                                      <p:cBhvr additive="repl">
                                        <p:cTn id="36" dur="1" fill="hold">
                                          <p:stCondLst>
                                            <p:cond delay="0"/>
                                          </p:stCondLst>
                                        </p:cTn>
                                        <p:tgtEl>
                                          <p:spTgt spid="18438"/>
                                        </p:tgtEl>
                                        <p:attrNameLst>
                                          <p:attrName>style.visibility</p:attrName>
                                        </p:attrNameLst>
                                      </p:cBhvr>
                                      <p:to>
                                        <p:strVal val="visible"/>
                                      </p:to>
                                    </p:set>
                                  </p:childTnLst>
                                </p:cTn>
                              </p:par>
                              <p:par>
                                <p:cTn id="37" presetID="1" presetClass="entr" fill="hold" nodeType="withEffect">
                                  <p:stCondLst>
                                    <p:cond delay="0"/>
                                  </p:stCondLst>
                                  <p:childTnLst>
                                    <p:set>
                                      <p:cBhvr additive="repl">
                                        <p:cTn id="38" dur="1" fill="hold">
                                          <p:stCondLst>
                                            <p:cond delay="0"/>
                                          </p:stCondLst>
                                        </p:cTn>
                                        <p:tgtEl>
                                          <p:spTgt spid="18440"/>
                                        </p:tgtEl>
                                        <p:attrNameLst>
                                          <p:attrName>style.visibility</p:attrName>
                                        </p:attrNameLst>
                                      </p:cBhvr>
                                      <p:to>
                                        <p:strVal val="visible"/>
                                      </p:to>
                                    </p:set>
                                  </p:childTnLst>
                                </p:cTn>
                              </p:par>
                              <p:par>
                                <p:cTn id="39" presetID="1" presetClass="entr" fill="hold" nodeType="withEffect">
                                  <p:stCondLst>
                                    <p:cond delay="0"/>
                                  </p:stCondLst>
                                  <p:childTnLst>
                                    <p:set>
                                      <p:cBhvr additive="repl">
                                        <p:cTn id="40" dur="1" fill="hold">
                                          <p:stCondLst>
                                            <p:cond delay="0"/>
                                          </p:stCondLst>
                                        </p:cTn>
                                        <p:tgtEl>
                                          <p:spTgt spid="1844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6" presetClass="emph" presetSubtype="0" fill="hold" grpId="0" nodeType="clickEffect">
                                  <p:stCondLst>
                                    <p:cond delay="0"/>
                                  </p:stCondLst>
                                  <p:childTnLst>
                                    <p:animEffect transition="out" filter="fade">
                                      <p:cBhvr>
                                        <p:cTn id="44" dur="500" tmFilter="0, 0; .2, .5; .8, .5; 1, 0"/>
                                        <p:tgtEl>
                                          <p:spTgt spid="18438"/>
                                        </p:tgtEl>
                                      </p:cBhvr>
                                    </p:animEffect>
                                    <p:animScale>
                                      <p:cBhvr>
                                        <p:cTn id="45" dur="250" autoRev="1" fill="hold"/>
                                        <p:tgtEl>
                                          <p:spTgt spid="1843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420888"/>
            <a:ext cx="7704856" cy="1754326"/>
          </a:xfrm>
          <a:prstGeom prst="rect">
            <a:avLst/>
          </a:prstGeom>
        </p:spPr>
        <p:txBody>
          <a:bodyPr wrap="square">
            <a:spAutoFit/>
          </a:bodyPr>
          <a:lstStyle/>
          <a:p>
            <a:r>
              <a:rPr lang="en-US" sz="3600" b="1" dirty="0" smtClean="0">
                <a:solidFill>
                  <a:schemeClr val="tx1"/>
                </a:solidFill>
              </a:rPr>
              <a:t>No Silver Bullet  </a:t>
            </a:r>
            <a:r>
              <a:rPr lang="en-US" sz="3600" dirty="0" smtClean="0">
                <a:solidFill>
                  <a:schemeClr val="tx1"/>
                </a:solidFill>
              </a:rPr>
              <a:t>[1]</a:t>
            </a:r>
          </a:p>
          <a:p>
            <a:r>
              <a:rPr lang="en-US" sz="3600" b="1" dirty="0" smtClean="0">
                <a:solidFill>
                  <a:schemeClr val="tx1"/>
                </a:solidFill>
              </a:rPr>
              <a:t>The “No Free Lunch” Theorem </a:t>
            </a:r>
            <a:r>
              <a:rPr lang="en-US" sz="3600" dirty="0" smtClean="0">
                <a:solidFill>
                  <a:schemeClr val="tx1"/>
                </a:solidFill>
              </a:rPr>
              <a:t>[2,3,4]</a:t>
            </a:r>
          </a:p>
          <a:p>
            <a:r>
              <a:rPr lang="en-US" sz="3600" b="1" dirty="0" smtClean="0">
                <a:solidFill>
                  <a:schemeClr val="tx1"/>
                </a:solidFill>
              </a:rPr>
              <a:t>The Ugly Duckling Theorem </a:t>
            </a:r>
            <a:r>
              <a:rPr lang="en-US" sz="3600" dirty="0" smtClean="0">
                <a:solidFill>
                  <a:schemeClr val="tx1"/>
                </a:solidFill>
              </a:rPr>
              <a:t>[5]</a:t>
            </a:r>
          </a:p>
        </p:txBody>
      </p:sp>
      <p:sp>
        <p:nvSpPr>
          <p:cNvPr id="3" name="Rectangle 2"/>
          <p:cNvSpPr/>
          <p:nvPr/>
        </p:nvSpPr>
        <p:spPr>
          <a:xfrm>
            <a:off x="323528" y="5013176"/>
            <a:ext cx="8208912" cy="1938992"/>
          </a:xfrm>
          <a:prstGeom prst="rect">
            <a:avLst/>
          </a:prstGeom>
        </p:spPr>
        <p:txBody>
          <a:bodyPr wrap="square">
            <a:spAutoFit/>
          </a:bodyPr>
          <a:lstStyle/>
          <a:p>
            <a:r>
              <a:rPr lang="en-US" sz="1200" dirty="0" smtClean="0">
                <a:solidFill>
                  <a:schemeClr val="tx1"/>
                </a:solidFill>
              </a:rPr>
              <a:t>[1] Brooks, F.P. (1986). "No Silver Bullet — Essence and Accident in Software Engineering". Proceedings of the IFIP Tenth World Computing Conference: 1069–1076.</a:t>
            </a:r>
            <a:endParaRPr lang="en-US" sz="1200" dirty="0">
              <a:solidFill>
                <a:schemeClr val="tx1"/>
              </a:solidFill>
            </a:endParaRPr>
          </a:p>
          <a:p>
            <a:r>
              <a:rPr lang="en-US" sz="1200" dirty="0" smtClean="0">
                <a:solidFill>
                  <a:schemeClr val="tx1"/>
                </a:solidFill>
              </a:rPr>
              <a:t>[2] </a:t>
            </a:r>
            <a:r>
              <a:rPr lang="en-US" sz="1200" dirty="0" err="1" smtClean="0">
                <a:solidFill>
                  <a:schemeClr val="tx1"/>
                </a:solidFill>
              </a:rPr>
              <a:t>Wolpert</a:t>
            </a:r>
            <a:r>
              <a:rPr lang="en-US" sz="1200" dirty="0" smtClean="0">
                <a:solidFill>
                  <a:schemeClr val="tx1"/>
                </a:solidFill>
              </a:rPr>
              <a:t>, D.H., Macready, W.G. (1995), No Free Lunch Theorems for Search, Technical Report SFI-TR-95-02-010 (Santa Fe Institute).</a:t>
            </a:r>
            <a:endParaRPr lang="en-US" sz="1200" dirty="0">
              <a:solidFill>
                <a:schemeClr val="tx1"/>
              </a:solidFill>
            </a:endParaRPr>
          </a:p>
          <a:p>
            <a:r>
              <a:rPr lang="en-US" sz="1200" dirty="0" smtClean="0">
                <a:solidFill>
                  <a:schemeClr val="tx1"/>
                </a:solidFill>
              </a:rPr>
              <a:t>[3] </a:t>
            </a:r>
            <a:r>
              <a:rPr lang="en-US" sz="1200" dirty="0" err="1" smtClean="0">
                <a:solidFill>
                  <a:schemeClr val="tx1"/>
                </a:solidFill>
              </a:rPr>
              <a:t>Wolpert</a:t>
            </a:r>
            <a:r>
              <a:rPr lang="en-US" sz="1200" dirty="0" smtClean="0">
                <a:solidFill>
                  <a:schemeClr val="tx1"/>
                </a:solidFill>
              </a:rPr>
              <a:t>, D.H., Macready, W.G. (1997), "No Free Lunch Theorems for Optimization," </a:t>
            </a:r>
            <a:r>
              <a:rPr lang="en-US" sz="1200" i="1" dirty="0" smtClean="0">
                <a:solidFill>
                  <a:schemeClr val="tx1"/>
                </a:solidFill>
              </a:rPr>
              <a:t>IEEE Transactions on Evolutionary Computation</a:t>
            </a:r>
            <a:r>
              <a:rPr lang="en-US" sz="1200" dirty="0" smtClean="0">
                <a:solidFill>
                  <a:schemeClr val="tx1"/>
                </a:solidFill>
              </a:rPr>
              <a:t> </a:t>
            </a:r>
            <a:r>
              <a:rPr lang="en-US" sz="1200" b="1" dirty="0" smtClean="0">
                <a:solidFill>
                  <a:schemeClr val="tx1"/>
                </a:solidFill>
              </a:rPr>
              <a:t>1</a:t>
            </a:r>
            <a:r>
              <a:rPr lang="en-US" sz="1200" dirty="0" smtClean="0">
                <a:solidFill>
                  <a:schemeClr val="tx1"/>
                </a:solidFill>
              </a:rPr>
              <a:t>, 67.</a:t>
            </a:r>
            <a:endParaRPr lang="en-US" sz="1200" dirty="0">
              <a:solidFill>
                <a:schemeClr val="tx1"/>
              </a:solidFill>
            </a:endParaRPr>
          </a:p>
          <a:p>
            <a:r>
              <a:rPr lang="en-US" sz="1200" dirty="0" smtClean="0">
                <a:solidFill>
                  <a:schemeClr val="tx1"/>
                </a:solidFill>
              </a:rPr>
              <a:t>[4] </a:t>
            </a:r>
            <a:r>
              <a:rPr lang="en-US" sz="1200" dirty="0" err="1" smtClean="0">
                <a:solidFill>
                  <a:schemeClr val="tx1"/>
                </a:solidFill>
              </a:rPr>
              <a:t>Wolpert</a:t>
            </a:r>
            <a:r>
              <a:rPr lang="en-US" sz="1200" dirty="0" smtClean="0">
                <a:solidFill>
                  <a:schemeClr val="tx1"/>
                </a:solidFill>
              </a:rPr>
              <a:t>, D.H. (1996), "“The Lack of A Priori Distinctions between Learning Algorithms," Neural Computation, pp. 1341-1390.</a:t>
            </a:r>
          </a:p>
          <a:p>
            <a:r>
              <a:rPr lang="en-US" sz="1200" dirty="0" smtClean="0">
                <a:solidFill>
                  <a:schemeClr val="tx1"/>
                </a:solidFill>
              </a:rPr>
              <a:t>[5] Watanabe, </a:t>
            </a:r>
            <a:r>
              <a:rPr lang="en-US" sz="1200" dirty="0" err="1" smtClean="0">
                <a:solidFill>
                  <a:schemeClr val="tx1"/>
                </a:solidFill>
              </a:rPr>
              <a:t>Satosi</a:t>
            </a:r>
            <a:r>
              <a:rPr lang="en-US" sz="1200" dirty="0" smtClean="0">
                <a:solidFill>
                  <a:schemeClr val="tx1"/>
                </a:solidFill>
              </a:rPr>
              <a:t> (1969) (page scan). Knowing and Guessing: A Quantitative Study of Inference and Information. New York: Wiley. pp. 376–377.</a:t>
            </a:r>
          </a:p>
          <a:p>
            <a:endParaRPr lang="en-US" sz="1200" dirty="0">
              <a:solidFill>
                <a:schemeClr val="tx1"/>
              </a:solidFill>
            </a:endParaRPr>
          </a:p>
        </p:txBody>
      </p:sp>
      <p:sp>
        <p:nvSpPr>
          <p:cNvPr id="4"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Introduction</a:t>
            </a:r>
            <a:endParaRPr lang="en-US" sz="4400" dirty="0">
              <a:solidFill>
                <a:srgbClr val="1F497D"/>
              </a:solidFill>
              <a:cs typeface="Arial Unicode MS"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Phase 3: Challenges</a:t>
            </a:r>
            <a:endParaRPr lang="en-US" sz="4400" dirty="0">
              <a:solidFill>
                <a:srgbClr val="1F497D"/>
              </a:solidFill>
              <a:cs typeface="Arial Unicode MS" charset="0"/>
            </a:endParaRPr>
          </a:p>
        </p:txBody>
      </p:sp>
      <p:sp>
        <p:nvSpPr>
          <p:cNvPr id="15363" name="Text Box 2"/>
          <p:cNvSpPr txBox="1">
            <a:spLocks noChangeArrowheads="1"/>
          </p:cNvSpPr>
          <p:nvPr/>
        </p:nvSpPr>
        <p:spPr bwMode="auto">
          <a:xfrm>
            <a:off x="457200" y="1214438"/>
            <a:ext cx="8229600" cy="5291137"/>
          </a:xfrm>
          <a:prstGeom prst="rect">
            <a:avLst/>
          </a:prstGeom>
          <a:noFill/>
          <a:ln w="9525">
            <a:noFill/>
            <a:round/>
            <a:headEnd/>
            <a:tailEnd/>
          </a:ln>
        </p:spPr>
        <p:txBody>
          <a:bodyPr/>
          <a:lstStyle/>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dirty="0">
                <a:solidFill>
                  <a:srgbClr val="000000"/>
                </a:solidFill>
                <a:cs typeface="Arial Unicode MS" charset="0"/>
              </a:rPr>
              <a:t>Are the features of the Phase 1 usable for prediction?</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dirty="0">
                <a:solidFill>
                  <a:srgbClr val="000000"/>
                </a:solidFill>
                <a:cs typeface="Arial Unicode MS" charset="0"/>
              </a:rPr>
              <a:t>We have to collect an knowledge database of problems we know how to solve and </a:t>
            </a:r>
            <a:r>
              <a:rPr lang="en-US" sz="2600" b="1" dirty="0">
                <a:solidFill>
                  <a:srgbClr val="000000"/>
                </a:solidFill>
                <a:cs typeface="Arial Unicode MS" charset="0"/>
              </a:rPr>
              <a:t>matching parameter values for those problem instances</a:t>
            </a:r>
            <a:r>
              <a:rPr lang="en-US" sz="2600" dirty="0">
                <a:solidFill>
                  <a:srgbClr val="000000"/>
                </a:solidFill>
                <a:cs typeface="Arial Unicode MS" charset="0"/>
              </a:rPr>
              <a:t>.</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dirty="0">
                <a:solidFill>
                  <a:srgbClr val="000000"/>
                </a:solidFill>
                <a:cs typeface="Arial Unicode MS" charset="0"/>
              </a:rPr>
              <a:t>We need tools to find the right parameter values when there is lots of time and expertise </a:t>
            </a:r>
            <a:r>
              <a:rPr lang="en-US" sz="2600" dirty="0" smtClean="0">
                <a:solidFill>
                  <a:srgbClr val="000000"/>
                </a:solidFill>
                <a:cs typeface="Arial Unicode MS" charset="0"/>
              </a:rPr>
              <a:t>present.</a:t>
            </a:r>
            <a:endParaRPr lang="en-US" sz="2600"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dirty="0">
                <a:solidFill>
                  <a:srgbClr val="000000"/>
                </a:solidFill>
                <a:cs typeface="Arial Unicode MS" charset="0"/>
              </a:rPr>
              <a:t>To produce enough learning data we need tools for distributed and batch solving and automation (Genetic Algorithms and/or Grid Search)</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dirty="0" smtClean="0">
                <a:solidFill>
                  <a:srgbClr val="000000"/>
                </a:solidFill>
                <a:cs typeface="Arial Unicode MS" charset="0"/>
              </a:rPr>
              <a:t>To test the prediction we need good </a:t>
            </a:r>
            <a:r>
              <a:rPr lang="en-US" sz="2600" dirty="0" smtClean="0">
                <a:solidFill>
                  <a:srgbClr val="000000"/>
                </a:solidFill>
                <a:cs typeface="Arial Unicode MS" charset="0"/>
              </a:rPr>
              <a:t>test heuristic. Clustering </a:t>
            </a:r>
            <a:r>
              <a:rPr lang="en-US" sz="2600" dirty="0" smtClean="0">
                <a:solidFill>
                  <a:srgbClr val="000000"/>
                </a:solidFill>
                <a:cs typeface="Arial Unicode MS" charset="0"/>
              </a:rPr>
              <a:t>insertion heuristic developed by research group could be good candidate.</a:t>
            </a:r>
            <a:endParaRPr lang="en-US" sz="2600" dirty="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Phase 3: Research</a:t>
            </a:r>
            <a:endParaRPr lang="en-US" sz="4400" dirty="0">
              <a:solidFill>
                <a:srgbClr val="1F497D"/>
              </a:solidFill>
              <a:cs typeface="Arial Unicode MS" charset="0"/>
            </a:endParaRPr>
          </a:p>
        </p:txBody>
      </p:sp>
      <p:sp>
        <p:nvSpPr>
          <p:cNvPr id="15363" name="Text Box 2"/>
          <p:cNvSpPr txBox="1">
            <a:spLocks noChangeArrowheads="1"/>
          </p:cNvSpPr>
          <p:nvPr/>
        </p:nvSpPr>
        <p:spPr bwMode="auto">
          <a:xfrm>
            <a:off x="457200" y="1214438"/>
            <a:ext cx="8229600" cy="5454921"/>
          </a:xfrm>
          <a:prstGeom prst="rect">
            <a:avLst/>
          </a:prstGeom>
          <a:noFill/>
          <a:ln w="9525">
            <a:noFill/>
            <a:round/>
            <a:headEnd/>
            <a:tailEnd/>
          </a:ln>
        </p:spPr>
        <p:txBody>
          <a:bodyPr/>
          <a:lstStyle/>
          <a:p>
            <a:pPr marL="339725"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I’m hoping to do part of the research aboard as visiting researcher during summer 2011. </a:t>
            </a:r>
          </a:p>
          <a:p>
            <a:pPr marL="1082675" lvl="1"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IIASA / YSSP (already applied)  with emphasis on</a:t>
            </a:r>
          </a:p>
          <a:p>
            <a:pPr marL="1482725" lvl="2"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Problem modeling</a:t>
            </a:r>
          </a:p>
          <a:p>
            <a:pPr marL="1482725" lvl="2"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Data </a:t>
            </a:r>
            <a:r>
              <a:rPr lang="en-US" sz="2400" dirty="0" smtClean="0">
                <a:solidFill>
                  <a:srgbClr val="000000"/>
                </a:solidFill>
                <a:cs typeface="Arial Unicode MS" charset="0"/>
              </a:rPr>
              <a:t>warehouse </a:t>
            </a:r>
            <a:r>
              <a:rPr lang="en-US" sz="2400" dirty="0" smtClean="0">
                <a:solidFill>
                  <a:srgbClr val="000000"/>
                </a:solidFill>
                <a:cs typeface="Arial Unicode MS" charset="0"/>
              </a:rPr>
              <a:t>/ </a:t>
            </a:r>
            <a:r>
              <a:rPr lang="en-US" sz="2400" dirty="0" smtClean="0">
                <a:solidFill>
                  <a:srgbClr val="000000"/>
                </a:solidFill>
                <a:cs typeface="Arial Unicode MS" charset="0"/>
              </a:rPr>
              <a:t>knowledge base</a:t>
            </a:r>
            <a:endParaRPr lang="en-US" sz="2400" dirty="0" smtClean="0">
              <a:solidFill>
                <a:srgbClr val="000000"/>
              </a:solidFill>
              <a:cs typeface="Arial Unicode MS" charset="0"/>
            </a:endParaRPr>
          </a:p>
          <a:p>
            <a:pPr marL="1482725" lvl="2"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Distributed computing</a:t>
            </a:r>
          </a:p>
          <a:p>
            <a:pPr marL="1082675" lvl="1"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LION (will contact ASAP) with emphasis on</a:t>
            </a:r>
          </a:p>
          <a:p>
            <a:pPr marL="1482725" lvl="2"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Intelligent optimization</a:t>
            </a:r>
          </a:p>
          <a:p>
            <a:pPr marL="1482725" lvl="2"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Reactive search</a:t>
            </a:r>
          </a:p>
          <a:p>
            <a:pPr marL="1482725" lvl="2"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Tuning metaheuristics</a:t>
            </a:r>
          </a:p>
          <a:p>
            <a:pPr marL="1482725" lvl="2"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400" dirty="0" smtClean="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600"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600" dirty="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36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Phase 3: Articles</a:t>
            </a:r>
            <a:endParaRPr lang="en-US" sz="4400" dirty="0">
              <a:solidFill>
                <a:srgbClr val="1F497D"/>
              </a:solidFill>
              <a:cs typeface="Arial Unicode MS" charset="0"/>
            </a:endParaRPr>
          </a:p>
        </p:txBody>
      </p:sp>
      <p:sp>
        <p:nvSpPr>
          <p:cNvPr id="15363" name="Text Box 2"/>
          <p:cNvSpPr txBox="1">
            <a:spLocks noChangeArrowheads="1"/>
          </p:cNvSpPr>
          <p:nvPr/>
        </p:nvSpPr>
        <p:spPr bwMode="auto">
          <a:xfrm>
            <a:off x="457200" y="1214438"/>
            <a:ext cx="8229600" cy="4950865"/>
          </a:xfrm>
          <a:prstGeom prst="rect">
            <a:avLst/>
          </a:prstGeom>
          <a:noFill/>
          <a:ln w="9525">
            <a:noFill/>
            <a:round/>
            <a:headEnd/>
            <a:tailEnd/>
          </a:ln>
        </p:spPr>
        <p:txBody>
          <a:bodyPr/>
          <a:lstStyle/>
          <a:p>
            <a:pPr marL="339725"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b="1" i="1" dirty="0" smtClean="0">
                <a:solidFill>
                  <a:srgbClr val="000000"/>
                </a:solidFill>
                <a:cs typeface="Arial Unicode MS" charset="0"/>
              </a:rPr>
              <a:t>“</a:t>
            </a:r>
            <a:r>
              <a:rPr lang="en-US" sz="2800" b="1" i="1" dirty="0">
                <a:solidFill>
                  <a:srgbClr val="000000"/>
                </a:solidFill>
                <a:cs typeface="Arial Unicode MS" charset="0"/>
              </a:rPr>
              <a:t>An Adaptive VRP </a:t>
            </a:r>
            <a:r>
              <a:rPr lang="en-US" sz="2800" b="1" i="1" dirty="0" smtClean="0">
                <a:solidFill>
                  <a:srgbClr val="000000"/>
                </a:solidFill>
                <a:cs typeface="Arial Unicode MS" charset="0"/>
              </a:rPr>
              <a:t>Construction </a:t>
            </a:r>
            <a:r>
              <a:rPr lang="en-US" sz="2800" b="1" i="1" dirty="0">
                <a:solidFill>
                  <a:srgbClr val="000000"/>
                </a:solidFill>
                <a:cs typeface="Arial Unicode MS" charset="0"/>
              </a:rPr>
              <a:t>Heuristic Based on </a:t>
            </a:r>
            <a:r>
              <a:rPr lang="en-US" sz="2800" b="1" i="1" dirty="0" smtClean="0">
                <a:solidFill>
                  <a:srgbClr val="000000"/>
                </a:solidFill>
                <a:cs typeface="Arial Unicode MS" charset="0"/>
              </a:rPr>
              <a:t>Clustering and Statistical Prediction“</a:t>
            </a:r>
            <a:endParaRPr lang="en-US" sz="2800" b="1" i="1"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solidFill>
                  <a:srgbClr val="000000"/>
                </a:solidFill>
                <a:cs typeface="Arial Unicode MS" charset="0"/>
              </a:rPr>
              <a:t>Submitted Q4/2011  to </a:t>
            </a:r>
            <a:r>
              <a:rPr lang="en-US" sz="2400" i="1" dirty="0" smtClean="0">
                <a:solidFill>
                  <a:srgbClr val="000000"/>
                </a:solidFill>
                <a:cs typeface="Arial Unicode MS" charset="0"/>
              </a:rPr>
              <a:t>“Computers &amp; Operations Research”, </a:t>
            </a:r>
            <a:r>
              <a:rPr lang="en-US" sz="2400" dirty="0" smtClean="0">
                <a:solidFill>
                  <a:srgbClr val="000000"/>
                </a:solidFill>
                <a:cs typeface="Arial Unicode MS" charset="0"/>
              </a:rPr>
              <a:t>Elsevier (Call for Papers “</a:t>
            </a:r>
            <a:r>
              <a:rPr lang="en-US" sz="2400" i="1" dirty="0" smtClean="0">
                <a:solidFill>
                  <a:srgbClr val="000000"/>
                </a:solidFill>
                <a:cs typeface="Arial Unicode MS" charset="0"/>
              </a:rPr>
              <a:t>Hierarchical Optimization and its Application in Engineering”</a:t>
            </a:r>
            <a:r>
              <a:rPr lang="en-US" sz="2400" dirty="0" smtClean="0">
                <a:solidFill>
                  <a:srgbClr val="000000"/>
                </a:solidFill>
                <a:cs typeface="Arial Unicode MS" charset="0"/>
              </a:rPr>
              <a:t>).</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b="1" i="1" dirty="0" smtClean="0">
                <a:solidFill>
                  <a:srgbClr val="000000"/>
                </a:solidFill>
                <a:cs typeface="Arial Unicode MS" charset="0"/>
              </a:rPr>
              <a:t>"An Framework for Adaptive Algorithms for Rich Vehicle Routing Problems Based on Statistical Prediction“</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Submitted Q2/2012  to  </a:t>
            </a:r>
            <a:r>
              <a:rPr lang="en-US" sz="2400" i="1" dirty="0" smtClean="0">
                <a:solidFill>
                  <a:srgbClr val="000000"/>
                </a:solidFill>
                <a:cs typeface="Arial Unicode MS" charset="0"/>
              </a:rPr>
              <a:t>"Mathematical Methods of Operations Research“, </a:t>
            </a:r>
            <a:r>
              <a:rPr lang="en-US" sz="2400" dirty="0" smtClean="0">
                <a:solidFill>
                  <a:srgbClr val="000000"/>
                </a:solidFill>
                <a:cs typeface="Arial Unicode MS" charset="0"/>
              </a:rPr>
              <a:t>Springer.</a:t>
            </a:r>
            <a:endParaRPr lang="en-US" sz="2400"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600" dirty="0">
              <a:solidFill>
                <a:srgbClr val="000000"/>
              </a:solidFill>
              <a:cs typeface="Arial Unicode MS" charset="0"/>
            </a:endParaRP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600" dirty="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Phase 4: Algorithm Selection</a:t>
            </a:r>
            <a:endParaRPr lang="en-US" sz="4400" dirty="0">
              <a:solidFill>
                <a:srgbClr val="1F497D"/>
              </a:solidFill>
              <a:cs typeface="Arial Unicode MS" charset="0"/>
            </a:endParaRPr>
          </a:p>
        </p:txBody>
      </p:sp>
      <p:sp>
        <p:nvSpPr>
          <p:cNvPr id="25603" name="Text Box 2"/>
          <p:cNvSpPr txBox="1">
            <a:spLocks noChangeArrowheads="1"/>
          </p:cNvSpPr>
          <p:nvPr/>
        </p:nvSpPr>
        <p:spPr bwMode="auto">
          <a:xfrm>
            <a:off x="457200" y="1214438"/>
            <a:ext cx="8229600" cy="5072062"/>
          </a:xfrm>
          <a:prstGeom prst="rect">
            <a:avLst/>
          </a:prstGeom>
          <a:noFill/>
          <a:ln w="9525">
            <a:noFill/>
            <a:round/>
            <a:headEnd/>
            <a:tailEnd/>
          </a:ln>
        </p:spPr>
        <p:txBody>
          <a:bodyPr wrap="none" anchor="ctr"/>
          <a:lstStyle/>
          <a:p>
            <a:endParaRPr lang="en-US"/>
          </a:p>
        </p:txBody>
      </p:sp>
      <p:sp>
        <p:nvSpPr>
          <p:cNvPr id="25604" name="Freeform 3"/>
          <p:cNvSpPr>
            <a:spLocks noChangeArrowheads="1"/>
          </p:cNvSpPr>
          <p:nvPr/>
        </p:nvSpPr>
        <p:spPr bwMode="auto">
          <a:xfrm>
            <a:off x="280988" y="1208088"/>
            <a:ext cx="306387" cy="314325"/>
          </a:xfrm>
          <a:custGeom>
            <a:avLst/>
            <a:gdLst>
              <a:gd name="T0" fmla="*/ 32627962 w 883"/>
              <a:gd name="T1" fmla="*/ 0 h 890"/>
              <a:gd name="T2" fmla="*/ 35396895 w 883"/>
              <a:gd name="T3" fmla="*/ 748376 h 890"/>
              <a:gd name="T4" fmla="*/ 34674474 w 883"/>
              <a:gd name="T5" fmla="*/ 6610715 h 890"/>
              <a:gd name="T6" fmla="*/ 28293437 w 883"/>
              <a:gd name="T7" fmla="*/ 10976299 h 890"/>
              <a:gd name="T8" fmla="*/ 24802084 w 883"/>
              <a:gd name="T9" fmla="*/ 24821790 h 890"/>
              <a:gd name="T10" fmla="*/ 54540362 w 883"/>
              <a:gd name="T11" fmla="*/ 24821790 h 890"/>
              <a:gd name="T12" fmla="*/ 51048662 w 883"/>
              <a:gd name="T13" fmla="*/ 10976299 h 890"/>
              <a:gd name="T14" fmla="*/ 44667614 w 883"/>
              <a:gd name="T15" fmla="*/ 6610715 h 890"/>
              <a:gd name="T16" fmla="*/ 43945194 w 883"/>
              <a:gd name="T17" fmla="*/ 748376 h 890"/>
              <a:gd name="T18" fmla="*/ 45390035 w 883"/>
              <a:gd name="T19" fmla="*/ 0 h 890"/>
              <a:gd name="T20" fmla="*/ 52493504 w 883"/>
              <a:gd name="T21" fmla="*/ 0 h 890"/>
              <a:gd name="T22" fmla="*/ 75850735 w 883"/>
              <a:gd name="T23" fmla="*/ 0 h 890"/>
              <a:gd name="T24" fmla="*/ 80064509 w 883"/>
              <a:gd name="T25" fmla="*/ 21204576 h 890"/>
              <a:gd name="T26" fmla="*/ 80064509 w 883"/>
              <a:gd name="T27" fmla="*/ 33552959 h 890"/>
              <a:gd name="T28" fmla="*/ 80064509 w 883"/>
              <a:gd name="T29" fmla="*/ 36546463 h 890"/>
              <a:gd name="T30" fmla="*/ 82231771 w 883"/>
              <a:gd name="T31" fmla="*/ 37918544 h 890"/>
              <a:gd name="T32" fmla="*/ 86445893 w 883"/>
              <a:gd name="T33" fmla="*/ 35049711 h 890"/>
              <a:gd name="T34" fmla="*/ 91382110 w 883"/>
              <a:gd name="T35" fmla="*/ 26318542 h 890"/>
              <a:gd name="T36" fmla="*/ 106311445 w 883"/>
              <a:gd name="T37" fmla="*/ 35798087 h 890"/>
              <a:gd name="T38" fmla="*/ 97161129 w 883"/>
              <a:gd name="T39" fmla="*/ 61368253 h 890"/>
              <a:gd name="T40" fmla="*/ 88612808 w 883"/>
              <a:gd name="T41" fmla="*/ 50391603 h 890"/>
              <a:gd name="T42" fmla="*/ 83676613 w 883"/>
              <a:gd name="T43" fmla="*/ 46026008 h 890"/>
              <a:gd name="T44" fmla="*/ 80064509 w 883"/>
              <a:gd name="T45" fmla="*/ 46774395 h 890"/>
              <a:gd name="T46" fmla="*/ 80064509 w 883"/>
              <a:gd name="T47" fmla="*/ 49643228 h 890"/>
              <a:gd name="T48" fmla="*/ 79342435 w 883"/>
              <a:gd name="T49" fmla="*/ 72219879 h 890"/>
              <a:gd name="T50" fmla="*/ 78017997 w 883"/>
              <a:gd name="T51" fmla="*/ 81824095 h 890"/>
              <a:gd name="T52" fmla="*/ 53215924 w 883"/>
              <a:gd name="T53" fmla="*/ 83196176 h 890"/>
              <a:gd name="T54" fmla="*/ 47436905 w 883"/>
              <a:gd name="T55" fmla="*/ 83196176 h 890"/>
              <a:gd name="T56" fmla="*/ 44667614 w 883"/>
              <a:gd name="T57" fmla="*/ 83944552 h 890"/>
              <a:gd name="T58" fmla="*/ 43945194 w 883"/>
              <a:gd name="T59" fmla="*/ 87561761 h 890"/>
              <a:gd name="T60" fmla="*/ 47436905 w 883"/>
              <a:gd name="T61" fmla="*/ 92675743 h 890"/>
              <a:gd name="T62" fmla="*/ 58152119 w 883"/>
              <a:gd name="T63" fmla="*/ 101531936 h 890"/>
              <a:gd name="T64" fmla="*/ 34072804 w 883"/>
              <a:gd name="T65" fmla="*/ 110263105 h 890"/>
              <a:gd name="T66" fmla="*/ 24802084 w 883"/>
              <a:gd name="T67" fmla="*/ 95669600 h 890"/>
              <a:gd name="T68" fmla="*/ 33350383 w 883"/>
              <a:gd name="T69" fmla="*/ 90555264 h 890"/>
              <a:gd name="T70" fmla="*/ 36119315 w 883"/>
              <a:gd name="T71" fmla="*/ 86189679 h 890"/>
              <a:gd name="T72" fmla="*/ 34674474 w 883"/>
              <a:gd name="T73" fmla="*/ 83196176 h 890"/>
              <a:gd name="T74" fmla="*/ 27691420 w 883"/>
              <a:gd name="T75" fmla="*/ 83196176 h 890"/>
              <a:gd name="T76" fmla="*/ 4213776 w 883"/>
              <a:gd name="T77" fmla="*/ 83196176 h 890"/>
              <a:gd name="T78" fmla="*/ 0 w 883"/>
              <a:gd name="T79" fmla="*/ 79578967 h 890"/>
              <a:gd name="T80" fmla="*/ 0 w 883"/>
              <a:gd name="T81" fmla="*/ 54757188 h 890"/>
              <a:gd name="T82" fmla="*/ 0 w 883"/>
              <a:gd name="T83" fmla="*/ 48146476 h 890"/>
              <a:gd name="T84" fmla="*/ 722421 w 883"/>
              <a:gd name="T85" fmla="*/ 46026008 h 890"/>
              <a:gd name="T86" fmla="*/ 5658617 w 883"/>
              <a:gd name="T87" fmla="*/ 46774395 h 890"/>
              <a:gd name="T88" fmla="*/ 10595161 w 883"/>
              <a:gd name="T89" fmla="*/ 53260436 h 890"/>
              <a:gd name="T90" fmla="*/ 23357242 w 883"/>
              <a:gd name="T91" fmla="*/ 57002669 h 890"/>
              <a:gd name="T92" fmla="*/ 23357242 w 883"/>
              <a:gd name="T93" fmla="*/ 26318542 h 890"/>
              <a:gd name="T94" fmla="*/ 10595161 w 883"/>
              <a:gd name="T95" fmla="*/ 29935751 h 890"/>
              <a:gd name="T96" fmla="*/ 5658617 w 883"/>
              <a:gd name="T97" fmla="*/ 36546463 h 890"/>
              <a:gd name="T98" fmla="*/ 722421 w 883"/>
              <a:gd name="T99" fmla="*/ 37170168 h 890"/>
              <a:gd name="T100" fmla="*/ 0 w 883"/>
              <a:gd name="T101" fmla="*/ 35798087 h 890"/>
              <a:gd name="T102" fmla="*/ 0 w 883"/>
              <a:gd name="T103" fmla="*/ 28438999 h 890"/>
              <a:gd name="T104" fmla="*/ 0 w 883"/>
              <a:gd name="T105" fmla="*/ 4365586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579D1C"/>
          </a:solidFill>
          <a:ln w="9525">
            <a:solidFill>
              <a:srgbClr val="000000"/>
            </a:solidFill>
            <a:round/>
            <a:headEnd/>
            <a:tailEnd/>
          </a:ln>
        </p:spPr>
        <p:txBody>
          <a:bodyPr wrap="none" anchor="ctr"/>
          <a:lstStyle/>
          <a:p>
            <a:endParaRPr lang="en-US"/>
          </a:p>
        </p:txBody>
      </p:sp>
      <p:sp>
        <p:nvSpPr>
          <p:cNvPr id="25605" name="Freeform 4"/>
          <p:cNvSpPr>
            <a:spLocks noChangeArrowheads="1"/>
          </p:cNvSpPr>
          <p:nvPr/>
        </p:nvSpPr>
        <p:spPr bwMode="auto">
          <a:xfrm>
            <a:off x="3394075" y="2351088"/>
            <a:ext cx="658813" cy="676275"/>
          </a:xfrm>
          <a:custGeom>
            <a:avLst/>
            <a:gdLst>
              <a:gd name="T0" fmla="*/ 150859229 w 883"/>
              <a:gd name="T1" fmla="*/ 0 h 890"/>
              <a:gd name="T2" fmla="*/ 163663177 w 883"/>
              <a:gd name="T3" fmla="*/ 3464200 h 890"/>
              <a:gd name="T4" fmla="*/ 160322855 w 883"/>
              <a:gd name="T5" fmla="*/ 30601827 h 890"/>
              <a:gd name="T6" fmla="*/ 130818784 w 883"/>
              <a:gd name="T7" fmla="*/ 50810298 h 890"/>
              <a:gd name="T8" fmla="*/ 114675259 w 883"/>
              <a:gd name="T9" fmla="*/ 114899898 h 890"/>
              <a:gd name="T10" fmla="*/ 252174689 w 883"/>
              <a:gd name="T11" fmla="*/ 114899898 h 890"/>
              <a:gd name="T12" fmla="*/ 236031163 w 883"/>
              <a:gd name="T13" fmla="*/ 50810298 h 890"/>
              <a:gd name="T14" fmla="*/ 206527093 w 883"/>
              <a:gd name="T15" fmla="*/ 30601827 h 890"/>
              <a:gd name="T16" fmla="*/ 203186770 w 883"/>
              <a:gd name="T17" fmla="*/ 3464200 h 890"/>
              <a:gd name="T18" fmla="*/ 209867416 w 883"/>
              <a:gd name="T19" fmla="*/ 0 h 890"/>
              <a:gd name="T20" fmla="*/ 242711063 w 883"/>
              <a:gd name="T21" fmla="*/ 0 h 890"/>
              <a:gd name="T22" fmla="*/ 350706376 w 883"/>
              <a:gd name="T23" fmla="*/ 0 h 890"/>
              <a:gd name="T24" fmla="*/ 370190224 w 883"/>
              <a:gd name="T25" fmla="*/ 98155614 h 890"/>
              <a:gd name="T26" fmla="*/ 370190224 w 883"/>
              <a:gd name="T27" fmla="*/ 155316817 h 890"/>
              <a:gd name="T28" fmla="*/ 370190224 w 883"/>
              <a:gd name="T29" fmla="*/ 169174372 h 890"/>
              <a:gd name="T30" fmla="*/ 380210446 w 883"/>
              <a:gd name="T31" fmla="*/ 175525276 h 890"/>
              <a:gd name="T32" fmla="*/ 399693641 w 883"/>
              <a:gd name="T33" fmla="*/ 162245974 h 890"/>
              <a:gd name="T34" fmla="*/ 422517812 w 883"/>
              <a:gd name="T35" fmla="*/ 121828296 h 890"/>
              <a:gd name="T36" fmla="*/ 491545429 w 883"/>
              <a:gd name="T37" fmla="*/ 165710173 h 890"/>
              <a:gd name="T38" fmla="*/ 449238156 w 883"/>
              <a:gd name="T39" fmla="*/ 284074270 h 890"/>
              <a:gd name="T40" fmla="*/ 409713863 w 883"/>
              <a:gd name="T41" fmla="*/ 233263995 h 890"/>
              <a:gd name="T42" fmla="*/ 386890345 w 883"/>
              <a:gd name="T43" fmla="*/ 213055536 h 890"/>
              <a:gd name="T44" fmla="*/ 370190224 w 883"/>
              <a:gd name="T45" fmla="*/ 216519735 h 890"/>
              <a:gd name="T46" fmla="*/ 370190224 w 883"/>
              <a:gd name="T47" fmla="*/ 229799797 h 890"/>
              <a:gd name="T48" fmla="*/ 366849901 w 883"/>
              <a:gd name="T49" fmla="*/ 334307051 h 890"/>
              <a:gd name="T50" fmla="*/ 360726598 w 883"/>
              <a:gd name="T51" fmla="*/ 378765662 h 890"/>
              <a:gd name="T52" fmla="*/ 246051386 w 883"/>
              <a:gd name="T53" fmla="*/ 385116566 h 890"/>
              <a:gd name="T54" fmla="*/ 219330296 w 883"/>
              <a:gd name="T55" fmla="*/ 385116566 h 890"/>
              <a:gd name="T56" fmla="*/ 206527093 w 883"/>
              <a:gd name="T57" fmla="*/ 388581525 h 890"/>
              <a:gd name="T58" fmla="*/ 203186770 w 883"/>
              <a:gd name="T59" fmla="*/ 405325120 h 890"/>
              <a:gd name="T60" fmla="*/ 219330296 w 883"/>
              <a:gd name="T61" fmla="*/ 428998538 h 890"/>
              <a:gd name="T62" fmla="*/ 268874810 w 883"/>
              <a:gd name="T63" fmla="*/ 469992949 h 890"/>
              <a:gd name="T64" fmla="*/ 157539128 w 883"/>
              <a:gd name="T65" fmla="*/ 510409868 h 890"/>
              <a:gd name="T66" fmla="*/ 114675259 w 883"/>
              <a:gd name="T67" fmla="*/ 442855333 h 890"/>
              <a:gd name="T68" fmla="*/ 154199551 w 883"/>
              <a:gd name="T69" fmla="*/ 419182675 h 890"/>
              <a:gd name="T70" fmla="*/ 167002754 w 883"/>
              <a:gd name="T71" fmla="*/ 398974216 h 890"/>
              <a:gd name="T72" fmla="*/ 160322855 w 883"/>
              <a:gd name="T73" fmla="*/ 385116566 h 890"/>
              <a:gd name="T74" fmla="*/ 128035804 w 883"/>
              <a:gd name="T75" fmla="*/ 385116566 h 890"/>
              <a:gd name="T76" fmla="*/ 19483854 w 883"/>
              <a:gd name="T77" fmla="*/ 385116566 h 890"/>
              <a:gd name="T78" fmla="*/ 0 w 883"/>
              <a:gd name="T79" fmla="*/ 368372305 h 890"/>
              <a:gd name="T80" fmla="*/ 0 w 883"/>
              <a:gd name="T81" fmla="*/ 253472455 h 890"/>
              <a:gd name="T82" fmla="*/ 0 w 883"/>
              <a:gd name="T83" fmla="*/ 222871399 h 890"/>
              <a:gd name="T84" fmla="*/ 3340324 w 883"/>
              <a:gd name="T85" fmla="*/ 213055536 h 890"/>
              <a:gd name="T86" fmla="*/ 26163759 w 883"/>
              <a:gd name="T87" fmla="*/ 216519735 h 890"/>
              <a:gd name="T88" fmla="*/ 48987196 w 883"/>
              <a:gd name="T89" fmla="*/ 246544057 h 890"/>
              <a:gd name="T90" fmla="*/ 107995360 w 883"/>
              <a:gd name="T91" fmla="*/ 263865811 h 890"/>
              <a:gd name="T92" fmla="*/ 107995360 w 883"/>
              <a:gd name="T93" fmla="*/ 121828296 h 890"/>
              <a:gd name="T94" fmla="*/ 48987196 w 883"/>
              <a:gd name="T95" fmla="*/ 138572556 h 890"/>
              <a:gd name="T96" fmla="*/ 26163759 w 883"/>
              <a:gd name="T97" fmla="*/ 169174372 h 890"/>
              <a:gd name="T98" fmla="*/ 3340324 w 883"/>
              <a:gd name="T99" fmla="*/ 172061077 h 890"/>
              <a:gd name="T100" fmla="*/ 0 w 883"/>
              <a:gd name="T101" fmla="*/ 165710173 h 890"/>
              <a:gd name="T102" fmla="*/ 0 w 883"/>
              <a:gd name="T103" fmla="*/ 131644159 h 890"/>
              <a:gd name="T104" fmla="*/ 0 w 883"/>
              <a:gd name="T105" fmla="*/ 20208465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579D1C"/>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NN</a:t>
            </a:r>
          </a:p>
        </p:txBody>
      </p:sp>
      <p:sp>
        <p:nvSpPr>
          <p:cNvPr id="25606" name="Freeform 5"/>
          <p:cNvSpPr>
            <a:spLocks noChangeArrowheads="1"/>
          </p:cNvSpPr>
          <p:nvPr/>
        </p:nvSpPr>
        <p:spPr bwMode="auto">
          <a:xfrm>
            <a:off x="4476750" y="2266950"/>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Exch</a:t>
            </a:r>
          </a:p>
        </p:txBody>
      </p:sp>
      <p:sp>
        <p:nvSpPr>
          <p:cNvPr id="25607" name="Freeform 6"/>
          <p:cNvSpPr>
            <a:spLocks noChangeArrowheads="1"/>
          </p:cNvSpPr>
          <p:nvPr/>
        </p:nvSpPr>
        <p:spPr bwMode="auto">
          <a:xfrm>
            <a:off x="5813425" y="2732088"/>
            <a:ext cx="649288" cy="666750"/>
          </a:xfrm>
          <a:custGeom>
            <a:avLst/>
            <a:gdLst>
              <a:gd name="T0" fmla="*/ 146528792 w 883"/>
              <a:gd name="T1" fmla="*/ 0 h 890"/>
              <a:gd name="T2" fmla="*/ 158964529 w 883"/>
              <a:gd name="T3" fmla="*/ 3367463 h 890"/>
              <a:gd name="T4" fmla="*/ 155720295 w 883"/>
              <a:gd name="T5" fmla="*/ 29745294 h 890"/>
              <a:gd name="T6" fmla="*/ 127063393 w 883"/>
              <a:gd name="T7" fmla="*/ 49388954 h 890"/>
              <a:gd name="T8" fmla="*/ 111383423 w 883"/>
              <a:gd name="T9" fmla="*/ 111685885 h 890"/>
              <a:gd name="T10" fmla="*/ 244935282 w 883"/>
              <a:gd name="T11" fmla="*/ 111685885 h 890"/>
              <a:gd name="T12" fmla="*/ 229255312 w 883"/>
              <a:gd name="T13" fmla="*/ 49388954 h 890"/>
              <a:gd name="T14" fmla="*/ 200598410 w 883"/>
              <a:gd name="T15" fmla="*/ 29745294 h 890"/>
              <a:gd name="T16" fmla="*/ 197354177 w 883"/>
              <a:gd name="T17" fmla="*/ 3367463 h 890"/>
              <a:gd name="T18" fmla="*/ 203842643 w 883"/>
              <a:gd name="T19" fmla="*/ 0 h 890"/>
              <a:gd name="T20" fmla="*/ 235743778 w 883"/>
              <a:gd name="T21" fmla="*/ 0 h 890"/>
              <a:gd name="T22" fmla="*/ 340638689 w 883"/>
              <a:gd name="T23" fmla="*/ 0 h 890"/>
              <a:gd name="T24" fmla="*/ 359562892 w 883"/>
              <a:gd name="T25" fmla="*/ 95410424 h 890"/>
              <a:gd name="T26" fmla="*/ 359562892 w 883"/>
              <a:gd name="T27" fmla="*/ 150972433 h 890"/>
              <a:gd name="T28" fmla="*/ 359562892 w 883"/>
              <a:gd name="T29" fmla="*/ 164442277 h 890"/>
              <a:gd name="T30" fmla="*/ 369295592 w 883"/>
              <a:gd name="T31" fmla="*/ 170616081 h 890"/>
              <a:gd name="T32" fmla="*/ 388219887 w 883"/>
              <a:gd name="T33" fmla="*/ 157707355 h 890"/>
              <a:gd name="T34" fmla="*/ 410388323 w 883"/>
              <a:gd name="T35" fmla="*/ 118420808 h 890"/>
              <a:gd name="T36" fmla="*/ 477434828 w 883"/>
              <a:gd name="T37" fmla="*/ 161074816 h 890"/>
              <a:gd name="T38" fmla="*/ 436342188 w 883"/>
              <a:gd name="T39" fmla="*/ 276128163 h 890"/>
              <a:gd name="T40" fmla="*/ 397952586 w 883"/>
              <a:gd name="T41" fmla="*/ 226739981 h 890"/>
              <a:gd name="T42" fmla="*/ 375784058 w 883"/>
              <a:gd name="T43" fmla="*/ 207096333 h 890"/>
              <a:gd name="T44" fmla="*/ 359562892 w 883"/>
              <a:gd name="T45" fmla="*/ 210463794 h 890"/>
              <a:gd name="T46" fmla="*/ 359562892 w 883"/>
              <a:gd name="T47" fmla="*/ 223372520 h 890"/>
              <a:gd name="T48" fmla="*/ 356318659 w 883"/>
              <a:gd name="T49" fmla="*/ 324955975 h 890"/>
              <a:gd name="T50" fmla="*/ 350371389 w 883"/>
              <a:gd name="T51" fmla="*/ 368171102 h 890"/>
              <a:gd name="T52" fmla="*/ 238988012 w 883"/>
              <a:gd name="T53" fmla="*/ 374344906 h 890"/>
              <a:gd name="T54" fmla="*/ 213034146 w 883"/>
              <a:gd name="T55" fmla="*/ 374344906 h 890"/>
              <a:gd name="T56" fmla="*/ 200598410 w 883"/>
              <a:gd name="T57" fmla="*/ 377712367 h 890"/>
              <a:gd name="T58" fmla="*/ 197354177 w 883"/>
              <a:gd name="T59" fmla="*/ 393987898 h 890"/>
              <a:gd name="T60" fmla="*/ 213034146 w 883"/>
              <a:gd name="T61" fmla="*/ 416999008 h 890"/>
              <a:gd name="T62" fmla="*/ 261156448 w 883"/>
              <a:gd name="T63" fmla="*/ 456846674 h 890"/>
              <a:gd name="T64" fmla="*/ 153017258 w 883"/>
              <a:gd name="T65" fmla="*/ 496133221 h 890"/>
              <a:gd name="T66" fmla="*/ 111383423 w 883"/>
              <a:gd name="T67" fmla="*/ 430468852 h 890"/>
              <a:gd name="T68" fmla="*/ 149773025 w 883"/>
              <a:gd name="T69" fmla="*/ 407457743 h 890"/>
              <a:gd name="T70" fmla="*/ 162208762 w 883"/>
              <a:gd name="T71" fmla="*/ 387814750 h 890"/>
              <a:gd name="T72" fmla="*/ 155720295 w 883"/>
              <a:gd name="T73" fmla="*/ 374344906 h 890"/>
              <a:gd name="T74" fmla="*/ 124360356 w 883"/>
              <a:gd name="T75" fmla="*/ 374344906 h 890"/>
              <a:gd name="T76" fmla="*/ 18924209 w 883"/>
              <a:gd name="T77" fmla="*/ 374344906 h 890"/>
              <a:gd name="T78" fmla="*/ 0 w 883"/>
              <a:gd name="T79" fmla="*/ 358068718 h 890"/>
              <a:gd name="T80" fmla="*/ 0 w 883"/>
              <a:gd name="T81" fmla="*/ 246382880 h 890"/>
              <a:gd name="T82" fmla="*/ 0 w 883"/>
              <a:gd name="T83" fmla="*/ 216637597 h 890"/>
              <a:gd name="T84" fmla="*/ 3244235 w 883"/>
              <a:gd name="T85" fmla="*/ 207096333 h 890"/>
              <a:gd name="T86" fmla="*/ 25412681 w 883"/>
              <a:gd name="T87" fmla="*/ 210463794 h 890"/>
              <a:gd name="T88" fmla="*/ 47581117 w 883"/>
              <a:gd name="T89" fmla="*/ 239647958 h 890"/>
              <a:gd name="T90" fmla="*/ 104894957 w 883"/>
              <a:gd name="T91" fmla="*/ 256485263 h 890"/>
              <a:gd name="T92" fmla="*/ 104894957 w 883"/>
              <a:gd name="T93" fmla="*/ 118420808 h 890"/>
              <a:gd name="T94" fmla="*/ 47581117 w 883"/>
              <a:gd name="T95" fmla="*/ 134696995 h 890"/>
              <a:gd name="T96" fmla="*/ 25412681 w 883"/>
              <a:gd name="T97" fmla="*/ 164442277 h 890"/>
              <a:gd name="T98" fmla="*/ 3244235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R</a:t>
            </a:r>
          </a:p>
        </p:txBody>
      </p:sp>
      <p:sp>
        <p:nvSpPr>
          <p:cNvPr id="25608" name="Freeform 7"/>
          <p:cNvSpPr>
            <a:spLocks noChangeArrowheads="1"/>
          </p:cNvSpPr>
          <p:nvPr/>
        </p:nvSpPr>
        <p:spPr bwMode="auto">
          <a:xfrm>
            <a:off x="5634038" y="3278188"/>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CkT</a:t>
            </a:r>
          </a:p>
        </p:txBody>
      </p:sp>
      <p:sp>
        <p:nvSpPr>
          <p:cNvPr id="25609" name="Freeform 8"/>
          <p:cNvSpPr>
            <a:spLocks noChangeArrowheads="1"/>
          </p:cNvSpPr>
          <p:nvPr/>
        </p:nvSpPr>
        <p:spPr bwMode="auto">
          <a:xfrm>
            <a:off x="5573713" y="3148013"/>
            <a:ext cx="649287" cy="666750"/>
          </a:xfrm>
          <a:custGeom>
            <a:avLst/>
            <a:gdLst>
              <a:gd name="T0" fmla="*/ 146528566 w 883"/>
              <a:gd name="T1" fmla="*/ 0 h 890"/>
              <a:gd name="T2" fmla="*/ 158964284 w 883"/>
              <a:gd name="T3" fmla="*/ 3367463 h 890"/>
              <a:gd name="T4" fmla="*/ 155720056 w 883"/>
              <a:gd name="T5" fmla="*/ 29745294 h 890"/>
              <a:gd name="T6" fmla="*/ 127063197 w 883"/>
              <a:gd name="T7" fmla="*/ 49388954 h 890"/>
              <a:gd name="T8" fmla="*/ 111383251 w 883"/>
              <a:gd name="T9" fmla="*/ 111685885 h 890"/>
              <a:gd name="T10" fmla="*/ 244934905 w 883"/>
              <a:gd name="T11" fmla="*/ 111685885 h 890"/>
              <a:gd name="T12" fmla="*/ 229254224 w 883"/>
              <a:gd name="T13" fmla="*/ 49388954 h 890"/>
              <a:gd name="T14" fmla="*/ 200597365 w 883"/>
              <a:gd name="T15" fmla="*/ 29745294 h 890"/>
              <a:gd name="T16" fmla="*/ 197353873 w 883"/>
              <a:gd name="T17" fmla="*/ 3367463 h 890"/>
              <a:gd name="T18" fmla="*/ 203841594 w 883"/>
              <a:gd name="T19" fmla="*/ 0 h 890"/>
              <a:gd name="T20" fmla="*/ 235742680 w 883"/>
              <a:gd name="T21" fmla="*/ 0 h 890"/>
              <a:gd name="T22" fmla="*/ 340637429 w 883"/>
              <a:gd name="T23" fmla="*/ 0 h 890"/>
              <a:gd name="T24" fmla="*/ 359561603 w 883"/>
              <a:gd name="T25" fmla="*/ 95410424 h 890"/>
              <a:gd name="T26" fmla="*/ 359561603 w 883"/>
              <a:gd name="T27" fmla="*/ 150972433 h 890"/>
              <a:gd name="T28" fmla="*/ 359561603 w 883"/>
              <a:gd name="T29" fmla="*/ 164442277 h 890"/>
              <a:gd name="T30" fmla="*/ 369294288 w 883"/>
              <a:gd name="T31" fmla="*/ 170616081 h 890"/>
              <a:gd name="T32" fmla="*/ 388218554 w 883"/>
              <a:gd name="T33" fmla="*/ 157707355 h 890"/>
              <a:gd name="T34" fmla="*/ 410386956 w 883"/>
              <a:gd name="T35" fmla="*/ 118420808 h 890"/>
              <a:gd name="T36" fmla="*/ 477433357 w 883"/>
              <a:gd name="T37" fmla="*/ 161074816 h 890"/>
              <a:gd name="T38" fmla="*/ 436340781 w 883"/>
              <a:gd name="T39" fmla="*/ 276128163 h 890"/>
              <a:gd name="T40" fmla="*/ 397951238 w 883"/>
              <a:gd name="T41" fmla="*/ 226739981 h 890"/>
              <a:gd name="T42" fmla="*/ 375782744 w 883"/>
              <a:gd name="T43" fmla="*/ 207096333 h 890"/>
              <a:gd name="T44" fmla="*/ 359561603 w 883"/>
              <a:gd name="T45" fmla="*/ 210463794 h 890"/>
              <a:gd name="T46" fmla="*/ 359561603 w 883"/>
              <a:gd name="T47" fmla="*/ 223372520 h 890"/>
              <a:gd name="T48" fmla="*/ 356318110 w 883"/>
              <a:gd name="T49" fmla="*/ 324955975 h 890"/>
              <a:gd name="T50" fmla="*/ 350370114 w 883"/>
              <a:gd name="T51" fmla="*/ 368171102 h 890"/>
              <a:gd name="T52" fmla="*/ 238986908 w 883"/>
              <a:gd name="T53" fmla="*/ 374344906 h 890"/>
              <a:gd name="T54" fmla="*/ 213033818 w 883"/>
              <a:gd name="T55" fmla="*/ 374344906 h 890"/>
              <a:gd name="T56" fmla="*/ 200597365 w 883"/>
              <a:gd name="T57" fmla="*/ 377712367 h 890"/>
              <a:gd name="T58" fmla="*/ 197353873 w 883"/>
              <a:gd name="T59" fmla="*/ 393987898 h 890"/>
              <a:gd name="T60" fmla="*/ 213033818 w 883"/>
              <a:gd name="T61" fmla="*/ 416999008 h 890"/>
              <a:gd name="T62" fmla="*/ 261155310 w 883"/>
              <a:gd name="T63" fmla="*/ 456846674 h 890"/>
              <a:gd name="T64" fmla="*/ 153016287 w 883"/>
              <a:gd name="T65" fmla="*/ 496133221 h 890"/>
              <a:gd name="T66" fmla="*/ 111383251 w 883"/>
              <a:gd name="T67" fmla="*/ 430468852 h 890"/>
              <a:gd name="T68" fmla="*/ 149772059 w 883"/>
              <a:gd name="T69" fmla="*/ 407457743 h 890"/>
              <a:gd name="T70" fmla="*/ 162208512 w 883"/>
              <a:gd name="T71" fmla="*/ 387814750 h 890"/>
              <a:gd name="T72" fmla="*/ 155720056 w 883"/>
              <a:gd name="T73" fmla="*/ 374344906 h 890"/>
              <a:gd name="T74" fmla="*/ 124359429 w 883"/>
              <a:gd name="T75" fmla="*/ 374344906 h 890"/>
              <a:gd name="T76" fmla="*/ 18924180 w 883"/>
              <a:gd name="T77" fmla="*/ 374344906 h 890"/>
              <a:gd name="T78" fmla="*/ 0 w 883"/>
              <a:gd name="T79" fmla="*/ 358068718 h 890"/>
              <a:gd name="T80" fmla="*/ 0 w 883"/>
              <a:gd name="T81" fmla="*/ 246382880 h 890"/>
              <a:gd name="T82" fmla="*/ 0 w 883"/>
              <a:gd name="T83" fmla="*/ 216637597 h 890"/>
              <a:gd name="T84" fmla="*/ 3244230 w 883"/>
              <a:gd name="T85" fmla="*/ 207096333 h 890"/>
              <a:gd name="T86" fmla="*/ 25412642 w 883"/>
              <a:gd name="T87" fmla="*/ 210463794 h 890"/>
              <a:gd name="T88" fmla="*/ 47581044 w 883"/>
              <a:gd name="T89" fmla="*/ 239647958 h 890"/>
              <a:gd name="T90" fmla="*/ 104894795 w 883"/>
              <a:gd name="T91" fmla="*/ 256485263 h 890"/>
              <a:gd name="T92" fmla="*/ 104894795 w 883"/>
              <a:gd name="T93" fmla="*/ 118420808 h 890"/>
              <a:gd name="T94" fmla="*/ 47581044 w 883"/>
              <a:gd name="T95" fmla="*/ 134696995 h 890"/>
              <a:gd name="T96" fmla="*/ 25412642 w 883"/>
              <a:gd name="T97" fmla="*/ 164442277 h 890"/>
              <a:gd name="T98" fmla="*/ 3244230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Reloc</a:t>
            </a:r>
          </a:p>
        </p:txBody>
      </p:sp>
      <p:sp>
        <p:nvSpPr>
          <p:cNvPr id="25610" name="Freeform 9"/>
          <p:cNvSpPr>
            <a:spLocks noChangeArrowheads="1"/>
          </p:cNvSpPr>
          <p:nvPr/>
        </p:nvSpPr>
        <p:spPr bwMode="auto">
          <a:xfrm>
            <a:off x="5027613" y="3325813"/>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GENI</a:t>
            </a:r>
          </a:p>
        </p:txBody>
      </p:sp>
      <p:sp>
        <p:nvSpPr>
          <p:cNvPr id="25611" name="Freeform 10"/>
          <p:cNvSpPr>
            <a:spLocks noChangeArrowheads="1"/>
          </p:cNvSpPr>
          <p:nvPr/>
        </p:nvSpPr>
        <p:spPr bwMode="auto">
          <a:xfrm>
            <a:off x="4478338" y="3143250"/>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λ-IC</a:t>
            </a:r>
          </a:p>
        </p:txBody>
      </p:sp>
      <p:sp>
        <p:nvSpPr>
          <p:cNvPr id="25612" name="Freeform 11"/>
          <p:cNvSpPr>
            <a:spLocks noChangeArrowheads="1"/>
          </p:cNvSpPr>
          <p:nvPr/>
        </p:nvSpPr>
        <p:spPr bwMode="auto">
          <a:xfrm>
            <a:off x="5545138" y="2247900"/>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Cross</a:t>
            </a:r>
          </a:p>
        </p:txBody>
      </p:sp>
      <p:sp>
        <p:nvSpPr>
          <p:cNvPr id="25613" name="Freeform 12"/>
          <p:cNvSpPr>
            <a:spLocks noChangeArrowheads="1"/>
          </p:cNvSpPr>
          <p:nvPr/>
        </p:nvSpPr>
        <p:spPr bwMode="auto">
          <a:xfrm>
            <a:off x="5240338" y="2874963"/>
            <a:ext cx="649287" cy="666750"/>
          </a:xfrm>
          <a:custGeom>
            <a:avLst/>
            <a:gdLst>
              <a:gd name="T0" fmla="*/ 146528566 w 883"/>
              <a:gd name="T1" fmla="*/ 0 h 890"/>
              <a:gd name="T2" fmla="*/ 158964284 w 883"/>
              <a:gd name="T3" fmla="*/ 3367463 h 890"/>
              <a:gd name="T4" fmla="*/ 155720056 w 883"/>
              <a:gd name="T5" fmla="*/ 29745294 h 890"/>
              <a:gd name="T6" fmla="*/ 127063197 w 883"/>
              <a:gd name="T7" fmla="*/ 49388954 h 890"/>
              <a:gd name="T8" fmla="*/ 111383251 w 883"/>
              <a:gd name="T9" fmla="*/ 111685885 h 890"/>
              <a:gd name="T10" fmla="*/ 244934905 w 883"/>
              <a:gd name="T11" fmla="*/ 111685885 h 890"/>
              <a:gd name="T12" fmla="*/ 229254224 w 883"/>
              <a:gd name="T13" fmla="*/ 49388954 h 890"/>
              <a:gd name="T14" fmla="*/ 200597365 w 883"/>
              <a:gd name="T15" fmla="*/ 29745294 h 890"/>
              <a:gd name="T16" fmla="*/ 197353873 w 883"/>
              <a:gd name="T17" fmla="*/ 3367463 h 890"/>
              <a:gd name="T18" fmla="*/ 203841594 w 883"/>
              <a:gd name="T19" fmla="*/ 0 h 890"/>
              <a:gd name="T20" fmla="*/ 235742680 w 883"/>
              <a:gd name="T21" fmla="*/ 0 h 890"/>
              <a:gd name="T22" fmla="*/ 340637429 w 883"/>
              <a:gd name="T23" fmla="*/ 0 h 890"/>
              <a:gd name="T24" fmla="*/ 359561603 w 883"/>
              <a:gd name="T25" fmla="*/ 95410424 h 890"/>
              <a:gd name="T26" fmla="*/ 359561603 w 883"/>
              <a:gd name="T27" fmla="*/ 150972433 h 890"/>
              <a:gd name="T28" fmla="*/ 359561603 w 883"/>
              <a:gd name="T29" fmla="*/ 164442277 h 890"/>
              <a:gd name="T30" fmla="*/ 369294288 w 883"/>
              <a:gd name="T31" fmla="*/ 170616081 h 890"/>
              <a:gd name="T32" fmla="*/ 388218554 w 883"/>
              <a:gd name="T33" fmla="*/ 157707355 h 890"/>
              <a:gd name="T34" fmla="*/ 410386956 w 883"/>
              <a:gd name="T35" fmla="*/ 118420808 h 890"/>
              <a:gd name="T36" fmla="*/ 477433357 w 883"/>
              <a:gd name="T37" fmla="*/ 161074816 h 890"/>
              <a:gd name="T38" fmla="*/ 436340781 w 883"/>
              <a:gd name="T39" fmla="*/ 276128163 h 890"/>
              <a:gd name="T40" fmla="*/ 397951238 w 883"/>
              <a:gd name="T41" fmla="*/ 226739981 h 890"/>
              <a:gd name="T42" fmla="*/ 375782744 w 883"/>
              <a:gd name="T43" fmla="*/ 207096333 h 890"/>
              <a:gd name="T44" fmla="*/ 359561603 w 883"/>
              <a:gd name="T45" fmla="*/ 210463794 h 890"/>
              <a:gd name="T46" fmla="*/ 359561603 w 883"/>
              <a:gd name="T47" fmla="*/ 223372520 h 890"/>
              <a:gd name="T48" fmla="*/ 356318110 w 883"/>
              <a:gd name="T49" fmla="*/ 324955975 h 890"/>
              <a:gd name="T50" fmla="*/ 350370114 w 883"/>
              <a:gd name="T51" fmla="*/ 368171102 h 890"/>
              <a:gd name="T52" fmla="*/ 238986908 w 883"/>
              <a:gd name="T53" fmla="*/ 374344906 h 890"/>
              <a:gd name="T54" fmla="*/ 213033818 w 883"/>
              <a:gd name="T55" fmla="*/ 374344906 h 890"/>
              <a:gd name="T56" fmla="*/ 200597365 w 883"/>
              <a:gd name="T57" fmla="*/ 377712367 h 890"/>
              <a:gd name="T58" fmla="*/ 197353873 w 883"/>
              <a:gd name="T59" fmla="*/ 393987898 h 890"/>
              <a:gd name="T60" fmla="*/ 213033818 w 883"/>
              <a:gd name="T61" fmla="*/ 416999008 h 890"/>
              <a:gd name="T62" fmla="*/ 261155310 w 883"/>
              <a:gd name="T63" fmla="*/ 456846674 h 890"/>
              <a:gd name="T64" fmla="*/ 153016287 w 883"/>
              <a:gd name="T65" fmla="*/ 496133221 h 890"/>
              <a:gd name="T66" fmla="*/ 111383251 w 883"/>
              <a:gd name="T67" fmla="*/ 430468852 h 890"/>
              <a:gd name="T68" fmla="*/ 149772059 w 883"/>
              <a:gd name="T69" fmla="*/ 407457743 h 890"/>
              <a:gd name="T70" fmla="*/ 162208512 w 883"/>
              <a:gd name="T71" fmla="*/ 387814750 h 890"/>
              <a:gd name="T72" fmla="*/ 155720056 w 883"/>
              <a:gd name="T73" fmla="*/ 374344906 h 890"/>
              <a:gd name="T74" fmla="*/ 124359429 w 883"/>
              <a:gd name="T75" fmla="*/ 374344906 h 890"/>
              <a:gd name="T76" fmla="*/ 18924180 w 883"/>
              <a:gd name="T77" fmla="*/ 374344906 h 890"/>
              <a:gd name="T78" fmla="*/ 0 w 883"/>
              <a:gd name="T79" fmla="*/ 358068718 h 890"/>
              <a:gd name="T80" fmla="*/ 0 w 883"/>
              <a:gd name="T81" fmla="*/ 246382880 h 890"/>
              <a:gd name="T82" fmla="*/ 0 w 883"/>
              <a:gd name="T83" fmla="*/ 216637597 h 890"/>
              <a:gd name="T84" fmla="*/ 3244230 w 883"/>
              <a:gd name="T85" fmla="*/ 207096333 h 890"/>
              <a:gd name="T86" fmla="*/ 25412642 w 883"/>
              <a:gd name="T87" fmla="*/ 210463794 h 890"/>
              <a:gd name="T88" fmla="*/ 47581044 w 883"/>
              <a:gd name="T89" fmla="*/ 239647958 h 890"/>
              <a:gd name="T90" fmla="*/ 104894795 w 883"/>
              <a:gd name="T91" fmla="*/ 256485263 h 890"/>
              <a:gd name="T92" fmla="*/ 104894795 w 883"/>
              <a:gd name="T93" fmla="*/ 118420808 h 890"/>
              <a:gd name="T94" fmla="*/ 47581044 w 883"/>
              <a:gd name="T95" fmla="*/ 134696995 h 890"/>
              <a:gd name="T96" fmla="*/ 25412642 w 883"/>
              <a:gd name="T97" fmla="*/ 164442277 h 890"/>
              <a:gd name="T98" fmla="*/ 3244230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Eject</a:t>
            </a:r>
          </a:p>
        </p:txBody>
      </p:sp>
      <p:sp>
        <p:nvSpPr>
          <p:cNvPr id="25614" name="Freeform 13"/>
          <p:cNvSpPr>
            <a:spLocks noChangeArrowheads="1"/>
          </p:cNvSpPr>
          <p:nvPr/>
        </p:nvSpPr>
        <p:spPr bwMode="auto">
          <a:xfrm>
            <a:off x="4630738" y="2701925"/>
            <a:ext cx="649287" cy="666750"/>
          </a:xfrm>
          <a:custGeom>
            <a:avLst/>
            <a:gdLst>
              <a:gd name="T0" fmla="*/ 146528566 w 883"/>
              <a:gd name="T1" fmla="*/ 0 h 890"/>
              <a:gd name="T2" fmla="*/ 158964284 w 883"/>
              <a:gd name="T3" fmla="*/ 3367463 h 890"/>
              <a:gd name="T4" fmla="*/ 155720056 w 883"/>
              <a:gd name="T5" fmla="*/ 29745294 h 890"/>
              <a:gd name="T6" fmla="*/ 127063197 w 883"/>
              <a:gd name="T7" fmla="*/ 49388954 h 890"/>
              <a:gd name="T8" fmla="*/ 111383251 w 883"/>
              <a:gd name="T9" fmla="*/ 111685885 h 890"/>
              <a:gd name="T10" fmla="*/ 244934905 w 883"/>
              <a:gd name="T11" fmla="*/ 111685885 h 890"/>
              <a:gd name="T12" fmla="*/ 229254224 w 883"/>
              <a:gd name="T13" fmla="*/ 49388954 h 890"/>
              <a:gd name="T14" fmla="*/ 200597365 w 883"/>
              <a:gd name="T15" fmla="*/ 29745294 h 890"/>
              <a:gd name="T16" fmla="*/ 197353873 w 883"/>
              <a:gd name="T17" fmla="*/ 3367463 h 890"/>
              <a:gd name="T18" fmla="*/ 203841594 w 883"/>
              <a:gd name="T19" fmla="*/ 0 h 890"/>
              <a:gd name="T20" fmla="*/ 235742680 w 883"/>
              <a:gd name="T21" fmla="*/ 0 h 890"/>
              <a:gd name="T22" fmla="*/ 340637429 w 883"/>
              <a:gd name="T23" fmla="*/ 0 h 890"/>
              <a:gd name="T24" fmla="*/ 359561603 w 883"/>
              <a:gd name="T25" fmla="*/ 95410424 h 890"/>
              <a:gd name="T26" fmla="*/ 359561603 w 883"/>
              <a:gd name="T27" fmla="*/ 150972433 h 890"/>
              <a:gd name="T28" fmla="*/ 359561603 w 883"/>
              <a:gd name="T29" fmla="*/ 164442277 h 890"/>
              <a:gd name="T30" fmla="*/ 369294288 w 883"/>
              <a:gd name="T31" fmla="*/ 170616081 h 890"/>
              <a:gd name="T32" fmla="*/ 388218554 w 883"/>
              <a:gd name="T33" fmla="*/ 157707355 h 890"/>
              <a:gd name="T34" fmla="*/ 410386956 w 883"/>
              <a:gd name="T35" fmla="*/ 118420808 h 890"/>
              <a:gd name="T36" fmla="*/ 477433357 w 883"/>
              <a:gd name="T37" fmla="*/ 161074816 h 890"/>
              <a:gd name="T38" fmla="*/ 436340781 w 883"/>
              <a:gd name="T39" fmla="*/ 276128163 h 890"/>
              <a:gd name="T40" fmla="*/ 397951238 w 883"/>
              <a:gd name="T41" fmla="*/ 226739981 h 890"/>
              <a:gd name="T42" fmla="*/ 375782744 w 883"/>
              <a:gd name="T43" fmla="*/ 207096333 h 890"/>
              <a:gd name="T44" fmla="*/ 359561603 w 883"/>
              <a:gd name="T45" fmla="*/ 210463794 h 890"/>
              <a:gd name="T46" fmla="*/ 359561603 w 883"/>
              <a:gd name="T47" fmla="*/ 223372520 h 890"/>
              <a:gd name="T48" fmla="*/ 356318110 w 883"/>
              <a:gd name="T49" fmla="*/ 324955975 h 890"/>
              <a:gd name="T50" fmla="*/ 350370114 w 883"/>
              <a:gd name="T51" fmla="*/ 368171102 h 890"/>
              <a:gd name="T52" fmla="*/ 238986908 w 883"/>
              <a:gd name="T53" fmla="*/ 374344906 h 890"/>
              <a:gd name="T54" fmla="*/ 213033818 w 883"/>
              <a:gd name="T55" fmla="*/ 374344906 h 890"/>
              <a:gd name="T56" fmla="*/ 200597365 w 883"/>
              <a:gd name="T57" fmla="*/ 377712367 h 890"/>
              <a:gd name="T58" fmla="*/ 197353873 w 883"/>
              <a:gd name="T59" fmla="*/ 393987898 h 890"/>
              <a:gd name="T60" fmla="*/ 213033818 w 883"/>
              <a:gd name="T61" fmla="*/ 416999008 h 890"/>
              <a:gd name="T62" fmla="*/ 261155310 w 883"/>
              <a:gd name="T63" fmla="*/ 456846674 h 890"/>
              <a:gd name="T64" fmla="*/ 153016287 w 883"/>
              <a:gd name="T65" fmla="*/ 496133221 h 890"/>
              <a:gd name="T66" fmla="*/ 111383251 w 883"/>
              <a:gd name="T67" fmla="*/ 430468852 h 890"/>
              <a:gd name="T68" fmla="*/ 149772059 w 883"/>
              <a:gd name="T69" fmla="*/ 407457743 h 890"/>
              <a:gd name="T70" fmla="*/ 162208512 w 883"/>
              <a:gd name="T71" fmla="*/ 387814750 h 890"/>
              <a:gd name="T72" fmla="*/ 155720056 w 883"/>
              <a:gd name="T73" fmla="*/ 374344906 h 890"/>
              <a:gd name="T74" fmla="*/ 124359429 w 883"/>
              <a:gd name="T75" fmla="*/ 374344906 h 890"/>
              <a:gd name="T76" fmla="*/ 18924180 w 883"/>
              <a:gd name="T77" fmla="*/ 374344906 h 890"/>
              <a:gd name="T78" fmla="*/ 0 w 883"/>
              <a:gd name="T79" fmla="*/ 358068718 h 890"/>
              <a:gd name="T80" fmla="*/ 0 w 883"/>
              <a:gd name="T81" fmla="*/ 246382880 h 890"/>
              <a:gd name="T82" fmla="*/ 0 w 883"/>
              <a:gd name="T83" fmla="*/ 216637597 h 890"/>
              <a:gd name="T84" fmla="*/ 3244230 w 883"/>
              <a:gd name="T85" fmla="*/ 207096333 h 890"/>
              <a:gd name="T86" fmla="*/ 25412642 w 883"/>
              <a:gd name="T87" fmla="*/ 210463794 h 890"/>
              <a:gd name="T88" fmla="*/ 47581044 w 883"/>
              <a:gd name="T89" fmla="*/ 239647958 h 890"/>
              <a:gd name="T90" fmla="*/ 104894795 w 883"/>
              <a:gd name="T91" fmla="*/ 256485263 h 890"/>
              <a:gd name="T92" fmla="*/ 104894795 w 883"/>
              <a:gd name="T93" fmla="*/ 118420808 h 890"/>
              <a:gd name="T94" fmla="*/ 47581044 w 883"/>
              <a:gd name="T95" fmla="*/ 134696995 h 890"/>
              <a:gd name="T96" fmla="*/ 25412642 w 883"/>
              <a:gd name="T97" fmla="*/ 164442277 h 890"/>
              <a:gd name="T98" fmla="*/ 3244230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k-opt</a:t>
            </a:r>
          </a:p>
        </p:txBody>
      </p:sp>
      <p:sp>
        <p:nvSpPr>
          <p:cNvPr id="25615" name="Freeform 14"/>
          <p:cNvSpPr>
            <a:spLocks noChangeArrowheads="1"/>
          </p:cNvSpPr>
          <p:nvPr/>
        </p:nvSpPr>
        <p:spPr bwMode="auto">
          <a:xfrm>
            <a:off x="3532188" y="3014663"/>
            <a:ext cx="658812" cy="676275"/>
          </a:xfrm>
          <a:custGeom>
            <a:avLst/>
            <a:gdLst>
              <a:gd name="T0" fmla="*/ 150859000 w 883"/>
              <a:gd name="T1" fmla="*/ 0 h 890"/>
              <a:gd name="T2" fmla="*/ 163662183 w 883"/>
              <a:gd name="T3" fmla="*/ 3464200 h 890"/>
              <a:gd name="T4" fmla="*/ 160322611 w 883"/>
              <a:gd name="T5" fmla="*/ 30601827 h 890"/>
              <a:gd name="T6" fmla="*/ 130818586 w 883"/>
              <a:gd name="T7" fmla="*/ 50810298 h 890"/>
              <a:gd name="T8" fmla="*/ 114675085 w 883"/>
              <a:gd name="T9" fmla="*/ 114899898 h 890"/>
              <a:gd name="T10" fmla="*/ 252173560 w 883"/>
              <a:gd name="T11" fmla="*/ 114899898 h 890"/>
              <a:gd name="T12" fmla="*/ 236030059 w 883"/>
              <a:gd name="T13" fmla="*/ 50810298 h 890"/>
              <a:gd name="T14" fmla="*/ 206526780 w 883"/>
              <a:gd name="T15" fmla="*/ 30601827 h 890"/>
              <a:gd name="T16" fmla="*/ 203186462 w 883"/>
              <a:gd name="T17" fmla="*/ 3464200 h 890"/>
              <a:gd name="T18" fmla="*/ 209866351 w 883"/>
              <a:gd name="T19" fmla="*/ 0 h 890"/>
              <a:gd name="T20" fmla="*/ 242709948 w 883"/>
              <a:gd name="T21" fmla="*/ 0 h 890"/>
              <a:gd name="T22" fmla="*/ 350705097 w 883"/>
              <a:gd name="T23" fmla="*/ 0 h 890"/>
              <a:gd name="T24" fmla="*/ 370188916 w 883"/>
              <a:gd name="T25" fmla="*/ 98155614 h 890"/>
              <a:gd name="T26" fmla="*/ 370188916 w 883"/>
              <a:gd name="T27" fmla="*/ 155316817 h 890"/>
              <a:gd name="T28" fmla="*/ 370188916 w 883"/>
              <a:gd name="T29" fmla="*/ 169174372 h 890"/>
              <a:gd name="T30" fmla="*/ 380209123 w 883"/>
              <a:gd name="T31" fmla="*/ 175525276 h 890"/>
              <a:gd name="T32" fmla="*/ 399692289 w 883"/>
              <a:gd name="T33" fmla="*/ 162245974 h 890"/>
              <a:gd name="T34" fmla="*/ 422516425 w 883"/>
              <a:gd name="T35" fmla="*/ 121828296 h 890"/>
              <a:gd name="T36" fmla="*/ 491543937 w 883"/>
              <a:gd name="T37" fmla="*/ 165710173 h 890"/>
              <a:gd name="T38" fmla="*/ 449236728 w 883"/>
              <a:gd name="T39" fmla="*/ 284074270 h 890"/>
              <a:gd name="T40" fmla="*/ 409712495 w 883"/>
              <a:gd name="T41" fmla="*/ 233263995 h 890"/>
              <a:gd name="T42" fmla="*/ 386889012 w 883"/>
              <a:gd name="T43" fmla="*/ 213055536 h 890"/>
              <a:gd name="T44" fmla="*/ 370188916 w 883"/>
              <a:gd name="T45" fmla="*/ 216519735 h 890"/>
              <a:gd name="T46" fmla="*/ 370188916 w 883"/>
              <a:gd name="T47" fmla="*/ 229799797 h 890"/>
              <a:gd name="T48" fmla="*/ 366848598 w 883"/>
              <a:gd name="T49" fmla="*/ 334307051 h 890"/>
              <a:gd name="T50" fmla="*/ 360725304 w 883"/>
              <a:gd name="T51" fmla="*/ 378765662 h 890"/>
              <a:gd name="T52" fmla="*/ 246050266 w 883"/>
              <a:gd name="T53" fmla="*/ 385116566 h 890"/>
              <a:gd name="T54" fmla="*/ 219329963 w 883"/>
              <a:gd name="T55" fmla="*/ 385116566 h 890"/>
              <a:gd name="T56" fmla="*/ 206526780 w 883"/>
              <a:gd name="T57" fmla="*/ 388581525 h 890"/>
              <a:gd name="T58" fmla="*/ 203186462 w 883"/>
              <a:gd name="T59" fmla="*/ 405325120 h 890"/>
              <a:gd name="T60" fmla="*/ 219329963 w 883"/>
              <a:gd name="T61" fmla="*/ 428998538 h 890"/>
              <a:gd name="T62" fmla="*/ 268873656 w 883"/>
              <a:gd name="T63" fmla="*/ 469992949 h 890"/>
              <a:gd name="T64" fmla="*/ 157538889 w 883"/>
              <a:gd name="T65" fmla="*/ 510409868 h 890"/>
              <a:gd name="T66" fmla="*/ 114675085 w 883"/>
              <a:gd name="T67" fmla="*/ 442855333 h 890"/>
              <a:gd name="T68" fmla="*/ 154199317 w 883"/>
              <a:gd name="T69" fmla="*/ 419182675 h 890"/>
              <a:gd name="T70" fmla="*/ 167002501 w 883"/>
              <a:gd name="T71" fmla="*/ 398974216 h 890"/>
              <a:gd name="T72" fmla="*/ 160322611 w 883"/>
              <a:gd name="T73" fmla="*/ 385116566 h 890"/>
              <a:gd name="T74" fmla="*/ 128034863 w 883"/>
              <a:gd name="T75" fmla="*/ 385116566 h 890"/>
              <a:gd name="T76" fmla="*/ 19483824 w 883"/>
              <a:gd name="T77" fmla="*/ 385116566 h 890"/>
              <a:gd name="T78" fmla="*/ 0 w 883"/>
              <a:gd name="T79" fmla="*/ 368372305 h 890"/>
              <a:gd name="T80" fmla="*/ 0 w 883"/>
              <a:gd name="T81" fmla="*/ 253472455 h 890"/>
              <a:gd name="T82" fmla="*/ 0 w 883"/>
              <a:gd name="T83" fmla="*/ 222871399 h 890"/>
              <a:gd name="T84" fmla="*/ 3340319 w 883"/>
              <a:gd name="T85" fmla="*/ 213055536 h 890"/>
              <a:gd name="T86" fmla="*/ 26163719 w 883"/>
              <a:gd name="T87" fmla="*/ 216519735 h 890"/>
              <a:gd name="T88" fmla="*/ 48987121 w 883"/>
              <a:gd name="T89" fmla="*/ 246544057 h 890"/>
              <a:gd name="T90" fmla="*/ 107995196 w 883"/>
              <a:gd name="T91" fmla="*/ 263865811 h 890"/>
              <a:gd name="T92" fmla="*/ 107995196 w 883"/>
              <a:gd name="T93" fmla="*/ 121828296 h 890"/>
              <a:gd name="T94" fmla="*/ 48987121 w 883"/>
              <a:gd name="T95" fmla="*/ 138572556 h 890"/>
              <a:gd name="T96" fmla="*/ 26163719 w 883"/>
              <a:gd name="T97" fmla="*/ 169174372 h 890"/>
              <a:gd name="T98" fmla="*/ 3340319 w 883"/>
              <a:gd name="T99" fmla="*/ 172061077 h 890"/>
              <a:gd name="T100" fmla="*/ 0 w 883"/>
              <a:gd name="T101" fmla="*/ 165710173 h 890"/>
              <a:gd name="T102" fmla="*/ 0 w 883"/>
              <a:gd name="T103" fmla="*/ 131644159 h 890"/>
              <a:gd name="T104" fmla="*/ 0 w 883"/>
              <a:gd name="T105" fmla="*/ 20208465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579D1C"/>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CLI</a:t>
            </a:r>
          </a:p>
        </p:txBody>
      </p:sp>
      <p:sp>
        <p:nvSpPr>
          <p:cNvPr id="25616" name="Freeform 15"/>
          <p:cNvSpPr>
            <a:spLocks noChangeArrowheads="1"/>
          </p:cNvSpPr>
          <p:nvPr/>
        </p:nvSpPr>
        <p:spPr bwMode="auto">
          <a:xfrm>
            <a:off x="3076575" y="2789238"/>
            <a:ext cx="658813" cy="676275"/>
          </a:xfrm>
          <a:custGeom>
            <a:avLst/>
            <a:gdLst>
              <a:gd name="T0" fmla="*/ 150859229 w 883"/>
              <a:gd name="T1" fmla="*/ 0 h 890"/>
              <a:gd name="T2" fmla="*/ 163663177 w 883"/>
              <a:gd name="T3" fmla="*/ 3464200 h 890"/>
              <a:gd name="T4" fmla="*/ 160322855 w 883"/>
              <a:gd name="T5" fmla="*/ 30601827 h 890"/>
              <a:gd name="T6" fmla="*/ 130818784 w 883"/>
              <a:gd name="T7" fmla="*/ 50810298 h 890"/>
              <a:gd name="T8" fmla="*/ 114675259 w 883"/>
              <a:gd name="T9" fmla="*/ 114899898 h 890"/>
              <a:gd name="T10" fmla="*/ 252174689 w 883"/>
              <a:gd name="T11" fmla="*/ 114899898 h 890"/>
              <a:gd name="T12" fmla="*/ 236031163 w 883"/>
              <a:gd name="T13" fmla="*/ 50810298 h 890"/>
              <a:gd name="T14" fmla="*/ 206527093 w 883"/>
              <a:gd name="T15" fmla="*/ 30601827 h 890"/>
              <a:gd name="T16" fmla="*/ 203186770 w 883"/>
              <a:gd name="T17" fmla="*/ 3464200 h 890"/>
              <a:gd name="T18" fmla="*/ 209867416 w 883"/>
              <a:gd name="T19" fmla="*/ 0 h 890"/>
              <a:gd name="T20" fmla="*/ 242711063 w 883"/>
              <a:gd name="T21" fmla="*/ 0 h 890"/>
              <a:gd name="T22" fmla="*/ 350706376 w 883"/>
              <a:gd name="T23" fmla="*/ 0 h 890"/>
              <a:gd name="T24" fmla="*/ 370190224 w 883"/>
              <a:gd name="T25" fmla="*/ 98155614 h 890"/>
              <a:gd name="T26" fmla="*/ 370190224 w 883"/>
              <a:gd name="T27" fmla="*/ 155316817 h 890"/>
              <a:gd name="T28" fmla="*/ 370190224 w 883"/>
              <a:gd name="T29" fmla="*/ 169174372 h 890"/>
              <a:gd name="T30" fmla="*/ 380210446 w 883"/>
              <a:gd name="T31" fmla="*/ 175525276 h 890"/>
              <a:gd name="T32" fmla="*/ 399693641 w 883"/>
              <a:gd name="T33" fmla="*/ 162245974 h 890"/>
              <a:gd name="T34" fmla="*/ 422517812 w 883"/>
              <a:gd name="T35" fmla="*/ 121828296 h 890"/>
              <a:gd name="T36" fmla="*/ 491545429 w 883"/>
              <a:gd name="T37" fmla="*/ 165710173 h 890"/>
              <a:gd name="T38" fmla="*/ 449238156 w 883"/>
              <a:gd name="T39" fmla="*/ 284074270 h 890"/>
              <a:gd name="T40" fmla="*/ 409713863 w 883"/>
              <a:gd name="T41" fmla="*/ 233263995 h 890"/>
              <a:gd name="T42" fmla="*/ 386890345 w 883"/>
              <a:gd name="T43" fmla="*/ 213055536 h 890"/>
              <a:gd name="T44" fmla="*/ 370190224 w 883"/>
              <a:gd name="T45" fmla="*/ 216519735 h 890"/>
              <a:gd name="T46" fmla="*/ 370190224 w 883"/>
              <a:gd name="T47" fmla="*/ 229799797 h 890"/>
              <a:gd name="T48" fmla="*/ 366849901 w 883"/>
              <a:gd name="T49" fmla="*/ 334307051 h 890"/>
              <a:gd name="T50" fmla="*/ 360726598 w 883"/>
              <a:gd name="T51" fmla="*/ 378765662 h 890"/>
              <a:gd name="T52" fmla="*/ 246051386 w 883"/>
              <a:gd name="T53" fmla="*/ 385116566 h 890"/>
              <a:gd name="T54" fmla="*/ 219330296 w 883"/>
              <a:gd name="T55" fmla="*/ 385116566 h 890"/>
              <a:gd name="T56" fmla="*/ 206527093 w 883"/>
              <a:gd name="T57" fmla="*/ 388581525 h 890"/>
              <a:gd name="T58" fmla="*/ 203186770 w 883"/>
              <a:gd name="T59" fmla="*/ 405325120 h 890"/>
              <a:gd name="T60" fmla="*/ 219330296 w 883"/>
              <a:gd name="T61" fmla="*/ 428998538 h 890"/>
              <a:gd name="T62" fmla="*/ 268874810 w 883"/>
              <a:gd name="T63" fmla="*/ 469992949 h 890"/>
              <a:gd name="T64" fmla="*/ 157539128 w 883"/>
              <a:gd name="T65" fmla="*/ 510409868 h 890"/>
              <a:gd name="T66" fmla="*/ 114675259 w 883"/>
              <a:gd name="T67" fmla="*/ 442855333 h 890"/>
              <a:gd name="T68" fmla="*/ 154199551 w 883"/>
              <a:gd name="T69" fmla="*/ 419182675 h 890"/>
              <a:gd name="T70" fmla="*/ 167002754 w 883"/>
              <a:gd name="T71" fmla="*/ 398974216 h 890"/>
              <a:gd name="T72" fmla="*/ 160322855 w 883"/>
              <a:gd name="T73" fmla="*/ 385116566 h 890"/>
              <a:gd name="T74" fmla="*/ 128035804 w 883"/>
              <a:gd name="T75" fmla="*/ 385116566 h 890"/>
              <a:gd name="T76" fmla="*/ 19483854 w 883"/>
              <a:gd name="T77" fmla="*/ 385116566 h 890"/>
              <a:gd name="T78" fmla="*/ 0 w 883"/>
              <a:gd name="T79" fmla="*/ 368372305 h 890"/>
              <a:gd name="T80" fmla="*/ 0 w 883"/>
              <a:gd name="T81" fmla="*/ 253472455 h 890"/>
              <a:gd name="T82" fmla="*/ 0 w 883"/>
              <a:gd name="T83" fmla="*/ 222871399 h 890"/>
              <a:gd name="T84" fmla="*/ 3340324 w 883"/>
              <a:gd name="T85" fmla="*/ 213055536 h 890"/>
              <a:gd name="T86" fmla="*/ 26163759 w 883"/>
              <a:gd name="T87" fmla="*/ 216519735 h 890"/>
              <a:gd name="T88" fmla="*/ 48987196 w 883"/>
              <a:gd name="T89" fmla="*/ 246544057 h 890"/>
              <a:gd name="T90" fmla="*/ 107995360 w 883"/>
              <a:gd name="T91" fmla="*/ 263865811 h 890"/>
              <a:gd name="T92" fmla="*/ 107995360 w 883"/>
              <a:gd name="T93" fmla="*/ 121828296 h 890"/>
              <a:gd name="T94" fmla="*/ 48987196 w 883"/>
              <a:gd name="T95" fmla="*/ 138572556 h 890"/>
              <a:gd name="T96" fmla="*/ 26163759 w 883"/>
              <a:gd name="T97" fmla="*/ 169174372 h 890"/>
              <a:gd name="T98" fmla="*/ 3340324 w 883"/>
              <a:gd name="T99" fmla="*/ 172061077 h 890"/>
              <a:gd name="T100" fmla="*/ 0 w 883"/>
              <a:gd name="T101" fmla="*/ 165710173 h 890"/>
              <a:gd name="T102" fmla="*/ 0 w 883"/>
              <a:gd name="T103" fmla="*/ 131644159 h 890"/>
              <a:gd name="T104" fmla="*/ 0 w 883"/>
              <a:gd name="T105" fmla="*/ 20208465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579D1C"/>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FI</a:t>
            </a:r>
          </a:p>
        </p:txBody>
      </p:sp>
      <p:sp>
        <p:nvSpPr>
          <p:cNvPr id="25617" name="Freeform 16"/>
          <p:cNvSpPr>
            <a:spLocks noChangeArrowheads="1"/>
          </p:cNvSpPr>
          <p:nvPr/>
        </p:nvSpPr>
        <p:spPr bwMode="auto">
          <a:xfrm>
            <a:off x="5014913" y="2406650"/>
            <a:ext cx="649287" cy="666750"/>
          </a:xfrm>
          <a:custGeom>
            <a:avLst/>
            <a:gdLst>
              <a:gd name="T0" fmla="*/ 146528566 w 883"/>
              <a:gd name="T1" fmla="*/ 0 h 890"/>
              <a:gd name="T2" fmla="*/ 158964284 w 883"/>
              <a:gd name="T3" fmla="*/ 3367463 h 890"/>
              <a:gd name="T4" fmla="*/ 155720056 w 883"/>
              <a:gd name="T5" fmla="*/ 29745294 h 890"/>
              <a:gd name="T6" fmla="*/ 127063197 w 883"/>
              <a:gd name="T7" fmla="*/ 49388954 h 890"/>
              <a:gd name="T8" fmla="*/ 111383251 w 883"/>
              <a:gd name="T9" fmla="*/ 111685885 h 890"/>
              <a:gd name="T10" fmla="*/ 244934905 w 883"/>
              <a:gd name="T11" fmla="*/ 111685885 h 890"/>
              <a:gd name="T12" fmla="*/ 229254224 w 883"/>
              <a:gd name="T13" fmla="*/ 49388954 h 890"/>
              <a:gd name="T14" fmla="*/ 200597365 w 883"/>
              <a:gd name="T15" fmla="*/ 29745294 h 890"/>
              <a:gd name="T16" fmla="*/ 197353873 w 883"/>
              <a:gd name="T17" fmla="*/ 3367463 h 890"/>
              <a:gd name="T18" fmla="*/ 203841594 w 883"/>
              <a:gd name="T19" fmla="*/ 0 h 890"/>
              <a:gd name="T20" fmla="*/ 235742680 w 883"/>
              <a:gd name="T21" fmla="*/ 0 h 890"/>
              <a:gd name="T22" fmla="*/ 340637429 w 883"/>
              <a:gd name="T23" fmla="*/ 0 h 890"/>
              <a:gd name="T24" fmla="*/ 359561603 w 883"/>
              <a:gd name="T25" fmla="*/ 95410424 h 890"/>
              <a:gd name="T26" fmla="*/ 359561603 w 883"/>
              <a:gd name="T27" fmla="*/ 150972433 h 890"/>
              <a:gd name="T28" fmla="*/ 359561603 w 883"/>
              <a:gd name="T29" fmla="*/ 164442277 h 890"/>
              <a:gd name="T30" fmla="*/ 369294288 w 883"/>
              <a:gd name="T31" fmla="*/ 170616081 h 890"/>
              <a:gd name="T32" fmla="*/ 388218554 w 883"/>
              <a:gd name="T33" fmla="*/ 157707355 h 890"/>
              <a:gd name="T34" fmla="*/ 410386956 w 883"/>
              <a:gd name="T35" fmla="*/ 118420808 h 890"/>
              <a:gd name="T36" fmla="*/ 477433357 w 883"/>
              <a:gd name="T37" fmla="*/ 161074816 h 890"/>
              <a:gd name="T38" fmla="*/ 436340781 w 883"/>
              <a:gd name="T39" fmla="*/ 276128163 h 890"/>
              <a:gd name="T40" fmla="*/ 397951238 w 883"/>
              <a:gd name="T41" fmla="*/ 226739981 h 890"/>
              <a:gd name="T42" fmla="*/ 375782744 w 883"/>
              <a:gd name="T43" fmla="*/ 207096333 h 890"/>
              <a:gd name="T44" fmla="*/ 359561603 w 883"/>
              <a:gd name="T45" fmla="*/ 210463794 h 890"/>
              <a:gd name="T46" fmla="*/ 359561603 w 883"/>
              <a:gd name="T47" fmla="*/ 223372520 h 890"/>
              <a:gd name="T48" fmla="*/ 356318110 w 883"/>
              <a:gd name="T49" fmla="*/ 324955975 h 890"/>
              <a:gd name="T50" fmla="*/ 350370114 w 883"/>
              <a:gd name="T51" fmla="*/ 368171102 h 890"/>
              <a:gd name="T52" fmla="*/ 238986908 w 883"/>
              <a:gd name="T53" fmla="*/ 374344906 h 890"/>
              <a:gd name="T54" fmla="*/ 213033818 w 883"/>
              <a:gd name="T55" fmla="*/ 374344906 h 890"/>
              <a:gd name="T56" fmla="*/ 200597365 w 883"/>
              <a:gd name="T57" fmla="*/ 377712367 h 890"/>
              <a:gd name="T58" fmla="*/ 197353873 w 883"/>
              <a:gd name="T59" fmla="*/ 393987898 h 890"/>
              <a:gd name="T60" fmla="*/ 213033818 w 883"/>
              <a:gd name="T61" fmla="*/ 416999008 h 890"/>
              <a:gd name="T62" fmla="*/ 261155310 w 883"/>
              <a:gd name="T63" fmla="*/ 456846674 h 890"/>
              <a:gd name="T64" fmla="*/ 153016287 w 883"/>
              <a:gd name="T65" fmla="*/ 496133221 h 890"/>
              <a:gd name="T66" fmla="*/ 111383251 w 883"/>
              <a:gd name="T67" fmla="*/ 430468852 h 890"/>
              <a:gd name="T68" fmla="*/ 149772059 w 883"/>
              <a:gd name="T69" fmla="*/ 407457743 h 890"/>
              <a:gd name="T70" fmla="*/ 162208512 w 883"/>
              <a:gd name="T71" fmla="*/ 387814750 h 890"/>
              <a:gd name="T72" fmla="*/ 155720056 w 883"/>
              <a:gd name="T73" fmla="*/ 374344906 h 890"/>
              <a:gd name="T74" fmla="*/ 124359429 w 883"/>
              <a:gd name="T75" fmla="*/ 374344906 h 890"/>
              <a:gd name="T76" fmla="*/ 18924180 w 883"/>
              <a:gd name="T77" fmla="*/ 374344906 h 890"/>
              <a:gd name="T78" fmla="*/ 0 w 883"/>
              <a:gd name="T79" fmla="*/ 358068718 h 890"/>
              <a:gd name="T80" fmla="*/ 0 w 883"/>
              <a:gd name="T81" fmla="*/ 246382880 h 890"/>
              <a:gd name="T82" fmla="*/ 0 w 883"/>
              <a:gd name="T83" fmla="*/ 216637597 h 890"/>
              <a:gd name="T84" fmla="*/ 3244230 w 883"/>
              <a:gd name="T85" fmla="*/ 207096333 h 890"/>
              <a:gd name="T86" fmla="*/ 25412642 w 883"/>
              <a:gd name="T87" fmla="*/ 210463794 h 890"/>
              <a:gd name="T88" fmla="*/ 47581044 w 883"/>
              <a:gd name="T89" fmla="*/ 239647958 h 890"/>
              <a:gd name="T90" fmla="*/ 104894795 w 883"/>
              <a:gd name="T91" fmla="*/ 256485263 h 890"/>
              <a:gd name="T92" fmla="*/ 104894795 w 883"/>
              <a:gd name="T93" fmla="*/ 118420808 h 890"/>
              <a:gd name="T94" fmla="*/ 47581044 w 883"/>
              <a:gd name="T95" fmla="*/ 134696995 h 890"/>
              <a:gd name="T96" fmla="*/ 25412642 w 883"/>
              <a:gd name="T97" fmla="*/ 164442277 h 890"/>
              <a:gd name="T98" fmla="*/ 3244230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Or-opt</a:t>
            </a:r>
          </a:p>
        </p:txBody>
      </p:sp>
      <p:sp>
        <p:nvSpPr>
          <p:cNvPr id="25618" name="Freeform 17"/>
          <p:cNvSpPr>
            <a:spLocks noChangeArrowheads="1"/>
          </p:cNvSpPr>
          <p:nvPr/>
        </p:nvSpPr>
        <p:spPr bwMode="auto">
          <a:xfrm>
            <a:off x="7518400" y="2552700"/>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7E0021"/>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I1</a:t>
            </a:r>
          </a:p>
        </p:txBody>
      </p:sp>
      <p:sp>
        <p:nvSpPr>
          <p:cNvPr id="25619" name="Freeform 18"/>
          <p:cNvSpPr>
            <a:spLocks noChangeArrowheads="1"/>
          </p:cNvSpPr>
          <p:nvPr/>
        </p:nvSpPr>
        <p:spPr bwMode="auto">
          <a:xfrm>
            <a:off x="7050088" y="3311525"/>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7E0021"/>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GAP</a:t>
            </a:r>
          </a:p>
        </p:txBody>
      </p:sp>
      <p:sp>
        <p:nvSpPr>
          <p:cNvPr id="25620" name="Freeform 19"/>
          <p:cNvSpPr>
            <a:spLocks noChangeArrowheads="1"/>
          </p:cNvSpPr>
          <p:nvPr/>
        </p:nvSpPr>
        <p:spPr bwMode="auto">
          <a:xfrm>
            <a:off x="7605713" y="3405188"/>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7E0021"/>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CLP</a:t>
            </a:r>
          </a:p>
        </p:txBody>
      </p:sp>
      <p:sp>
        <p:nvSpPr>
          <p:cNvPr id="25621" name="Freeform 20"/>
          <p:cNvSpPr>
            <a:spLocks noChangeArrowheads="1"/>
          </p:cNvSpPr>
          <p:nvPr/>
        </p:nvSpPr>
        <p:spPr bwMode="auto">
          <a:xfrm>
            <a:off x="6948488" y="2835275"/>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7E0021"/>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TBB</a:t>
            </a:r>
          </a:p>
        </p:txBody>
      </p:sp>
      <p:sp>
        <p:nvSpPr>
          <p:cNvPr id="25622" name="Freeform 21"/>
          <p:cNvSpPr>
            <a:spLocks noChangeArrowheads="1"/>
          </p:cNvSpPr>
          <p:nvPr/>
        </p:nvSpPr>
        <p:spPr bwMode="auto">
          <a:xfrm>
            <a:off x="7504113" y="2976563"/>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7E0021"/>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RFCS</a:t>
            </a:r>
          </a:p>
        </p:txBody>
      </p:sp>
      <p:sp>
        <p:nvSpPr>
          <p:cNvPr id="25623" name="Freeform 22"/>
          <p:cNvSpPr>
            <a:spLocks noChangeArrowheads="1"/>
          </p:cNvSpPr>
          <p:nvPr/>
        </p:nvSpPr>
        <p:spPr bwMode="auto">
          <a:xfrm>
            <a:off x="7119938" y="2328863"/>
            <a:ext cx="650875" cy="666750"/>
          </a:xfrm>
          <a:custGeom>
            <a:avLst/>
            <a:gdLst>
              <a:gd name="T0" fmla="*/ 147245916 w 883"/>
              <a:gd name="T1" fmla="*/ 0 h 890"/>
              <a:gd name="T2" fmla="*/ 159743007 w 883"/>
              <a:gd name="T3" fmla="*/ 3367463 h 890"/>
              <a:gd name="T4" fmla="*/ 156482736 w 883"/>
              <a:gd name="T5" fmla="*/ 29745294 h 890"/>
              <a:gd name="T6" fmla="*/ 127685764 w 883"/>
              <a:gd name="T7" fmla="*/ 49388954 h 890"/>
              <a:gd name="T8" fmla="*/ 111928402 w 883"/>
              <a:gd name="T9" fmla="*/ 111685885 h 890"/>
              <a:gd name="T10" fmla="*/ 246133971 w 883"/>
              <a:gd name="T11" fmla="*/ 111685885 h 890"/>
              <a:gd name="T12" fmla="*/ 230377345 w 883"/>
              <a:gd name="T13" fmla="*/ 49388954 h 890"/>
              <a:gd name="T14" fmla="*/ 201580373 w 883"/>
              <a:gd name="T15" fmla="*/ 29745294 h 890"/>
              <a:gd name="T16" fmla="*/ 198320102 w 883"/>
              <a:gd name="T17" fmla="*/ 3367463 h 890"/>
              <a:gd name="T18" fmla="*/ 204839907 w 883"/>
              <a:gd name="T19" fmla="*/ 0 h 890"/>
              <a:gd name="T20" fmla="*/ 236897150 w 883"/>
              <a:gd name="T21" fmla="*/ 0 h 890"/>
              <a:gd name="T22" fmla="*/ 342305701 w 883"/>
              <a:gd name="T23" fmla="*/ 0 h 890"/>
              <a:gd name="T24" fmla="*/ 361322597 w 883"/>
              <a:gd name="T25" fmla="*/ 95410424 h 890"/>
              <a:gd name="T26" fmla="*/ 361322597 w 883"/>
              <a:gd name="T27" fmla="*/ 150972433 h 890"/>
              <a:gd name="T28" fmla="*/ 361322597 w 883"/>
              <a:gd name="T29" fmla="*/ 164442277 h 890"/>
              <a:gd name="T30" fmla="*/ 371102673 w 883"/>
              <a:gd name="T31" fmla="*/ 170616081 h 890"/>
              <a:gd name="T32" fmla="*/ 390120399 w 883"/>
              <a:gd name="T33" fmla="*/ 157707355 h 890"/>
              <a:gd name="T34" fmla="*/ 412396829 w 883"/>
              <a:gd name="T35" fmla="*/ 118420808 h 890"/>
              <a:gd name="T36" fmla="*/ 479771587 w 883"/>
              <a:gd name="T37" fmla="*/ 161074816 h 890"/>
              <a:gd name="T38" fmla="*/ 438477523 w 883"/>
              <a:gd name="T39" fmla="*/ 276128163 h 890"/>
              <a:gd name="T40" fmla="*/ 399900475 w 883"/>
              <a:gd name="T41" fmla="*/ 226739981 h 890"/>
              <a:gd name="T42" fmla="*/ 377623215 w 883"/>
              <a:gd name="T43" fmla="*/ 207096333 h 890"/>
              <a:gd name="T44" fmla="*/ 361322597 w 883"/>
              <a:gd name="T45" fmla="*/ 210463794 h 890"/>
              <a:gd name="T46" fmla="*/ 361322597 w 883"/>
              <a:gd name="T47" fmla="*/ 223372520 h 890"/>
              <a:gd name="T48" fmla="*/ 358063063 w 883"/>
              <a:gd name="T49" fmla="*/ 324955975 h 890"/>
              <a:gd name="T50" fmla="*/ 352085777 w 883"/>
              <a:gd name="T51" fmla="*/ 368171102 h 890"/>
              <a:gd name="T52" fmla="*/ 240157421 w 883"/>
              <a:gd name="T53" fmla="*/ 374344906 h 890"/>
              <a:gd name="T54" fmla="*/ 214076727 w 883"/>
              <a:gd name="T55" fmla="*/ 374344906 h 890"/>
              <a:gd name="T56" fmla="*/ 201580373 w 883"/>
              <a:gd name="T57" fmla="*/ 377712367 h 890"/>
              <a:gd name="T58" fmla="*/ 198320102 w 883"/>
              <a:gd name="T59" fmla="*/ 393987898 h 890"/>
              <a:gd name="T60" fmla="*/ 214076727 w 883"/>
              <a:gd name="T61" fmla="*/ 416999008 h 890"/>
              <a:gd name="T62" fmla="*/ 262434589 w 883"/>
              <a:gd name="T63" fmla="*/ 456846674 h 890"/>
              <a:gd name="T64" fmla="*/ 153765721 w 883"/>
              <a:gd name="T65" fmla="*/ 496133221 h 890"/>
              <a:gd name="T66" fmla="*/ 111928402 w 883"/>
              <a:gd name="T67" fmla="*/ 430468852 h 890"/>
              <a:gd name="T68" fmla="*/ 150506187 w 883"/>
              <a:gd name="T69" fmla="*/ 407457743 h 890"/>
              <a:gd name="T70" fmla="*/ 163002541 w 883"/>
              <a:gd name="T71" fmla="*/ 387814750 h 890"/>
              <a:gd name="T72" fmla="*/ 156482736 w 883"/>
              <a:gd name="T73" fmla="*/ 374344906 h 890"/>
              <a:gd name="T74" fmla="*/ 124968749 w 883"/>
              <a:gd name="T75" fmla="*/ 374344906 h 890"/>
              <a:gd name="T76" fmla="*/ 19016902 w 883"/>
              <a:gd name="T77" fmla="*/ 374344906 h 890"/>
              <a:gd name="T78" fmla="*/ 0 w 883"/>
              <a:gd name="T79" fmla="*/ 358068718 h 890"/>
              <a:gd name="T80" fmla="*/ 0 w 883"/>
              <a:gd name="T81" fmla="*/ 246382880 h 890"/>
              <a:gd name="T82" fmla="*/ 0 w 883"/>
              <a:gd name="T83" fmla="*/ 216637597 h 890"/>
              <a:gd name="T84" fmla="*/ 3260272 w 883"/>
              <a:gd name="T85" fmla="*/ 207096333 h 890"/>
              <a:gd name="T86" fmla="*/ 25537450 w 883"/>
              <a:gd name="T87" fmla="*/ 210463794 h 890"/>
              <a:gd name="T88" fmla="*/ 47813880 w 883"/>
              <a:gd name="T89" fmla="*/ 239647958 h 890"/>
              <a:gd name="T90" fmla="*/ 105408597 w 883"/>
              <a:gd name="T91" fmla="*/ 256485263 h 890"/>
              <a:gd name="T92" fmla="*/ 105408597 w 883"/>
              <a:gd name="T93" fmla="*/ 118420808 h 890"/>
              <a:gd name="T94" fmla="*/ 47813880 w 883"/>
              <a:gd name="T95" fmla="*/ 134696995 h 890"/>
              <a:gd name="T96" fmla="*/ 25537450 w 883"/>
              <a:gd name="T97" fmla="*/ 164442277 h 890"/>
              <a:gd name="T98" fmla="*/ 3260272 w 883"/>
              <a:gd name="T99" fmla="*/ 167248620 h 890"/>
              <a:gd name="T100" fmla="*/ 0 w 883"/>
              <a:gd name="T101" fmla="*/ 161074816 h 890"/>
              <a:gd name="T102" fmla="*/ 0 w 883"/>
              <a:gd name="T103" fmla="*/ 127962072 h 890"/>
              <a:gd name="T104" fmla="*/ 0 w 883"/>
              <a:gd name="T105" fmla="*/ 1964365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7E0021"/>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PA</a:t>
            </a:r>
          </a:p>
        </p:txBody>
      </p:sp>
      <p:sp>
        <p:nvSpPr>
          <p:cNvPr id="25624" name="Text Box 23"/>
          <p:cNvSpPr txBox="1">
            <a:spLocks noChangeArrowheads="1"/>
          </p:cNvSpPr>
          <p:nvPr/>
        </p:nvSpPr>
        <p:spPr bwMode="auto">
          <a:xfrm>
            <a:off x="593725" y="1146175"/>
            <a:ext cx="1871663" cy="3651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000000"/>
                </a:solidFill>
              </a:rPr>
              <a:t>Building heuristics</a:t>
            </a:r>
          </a:p>
        </p:txBody>
      </p:sp>
      <p:sp>
        <p:nvSpPr>
          <p:cNvPr id="25625" name="Freeform 24"/>
          <p:cNvSpPr>
            <a:spLocks noChangeArrowheads="1"/>
          </p:cNvSpPr>
          <p:nvPr/>
        </p:nvSpPr>
        <p:spPr bwMode="auto">
          <a:xfrm>
            <a:off x="273050" y="1595438"/>
            <a:ext cx="306388" cy="314325"/>
          </a:xfrm>
          <a:custGeom>
            <a:avLst/>
            <a:gdLst>
              <a:gd name="T0" fmla="*/ 32628068 w 883"/>
              <a:gd name="T1" fmla="*/ 0 h 890"/>
              <a:gd name="T2" fmla="*/ 35397357 w 883"/>
              <a:gd name="T3" fmla="*/ 748376 h 890"/>
              <a:gd name="T4" fmla="*/ 34674934 w 883"/>
              <a:gd name="T5" fmla="*/ 6610715 h 890"/>
              <a:gd name="T6" fmla="*/ 28293877 w 883"/>
              <a:gd name="T7" fmla="*/ 10976299 h 890"/>
              <a:gd name="T8" fmla="*/ 24802165 w 883"/>
              <a:gd name="T9" fmla="*/ 24821790 h 890"/>
              <a:gd name="T10" fmla="*/ 54540540 w 883"/>
              <a:gd name="T11" fmla="*/ 24821790 h 890"/>
              <a:gd name="T12" fmla="*/ 51049176 w 883"/>
              <a:gd name="T13" fmla="*/ 10976299 h 890"/>
              <a:gd name="T14" fmla="*/ 44668107 w 883"/>
              <a:gd name="T15" fmla="*/ 6610715 h 890"/>
              <a:gd name="T16" fmla="*/ 43945684 w 883"/>
              <a:gd name="T17" fmla="*/ 748376 h 890"/>
              <a:gd name="T18" fmla="*/ 45390183 w 883"/>
              <a:gd name="T19" fmla="*/ 0 h 890"/>
              <a:gd name="T20" fmla="*/ 52494022 w 883"/>
              <a:gd name="T21" fmla="*/ 0 h 890"/>
              <a:gd name="T22" fmla="*/ 75851329 w 883"/>
              <a:gd name="T23" fmla="*/ 0 h 890"/>
              <a:gd name="T24" fmla="*/ 80065117 w 883"/>
              <a:gd name="T25" fmla="*/ 21204576 h 890"/>
              <a:gd name="T26" fmla="*/ 80065117 w 883"/>
              <a:gd name="T27" fmla="*/ 33552959 h 890"/>
              <a:gd name="T28" fmla="*/ 80065117 w 883"/>
              <a:gd name="T29" fmla="*/ 36546463 h 890"/>
              <a:gd name="T30" fmla="*/ 82232387 w 883"/>
              <a:gd name="T31" fmla="*/ 37918544 h 890"/>
              <a:gd name="T32" fmla="*/ 86446175 w 883"/>
              <a:gd name="T33" fmla="*/ 35049711 h 890"/>
              <a:gd name="T34" fmla="*/ 91382755 w 883"/>
              <a:gd name="T35" fmla="*/ 26318542 h 890"/>
              <a:gd name="T36" fmla="*/ 106312139 w 883"/>
              <a:gd name="T37" fmla="*/ 35798087 h 890"/>
              <a:gd name="T38" fmla="*/ 97161793 w 883"/>
              <a:gd name="T39" fmla="*/ 61368253 h 890"/>
              <a:gd name="T40" fmla="*/ 88613444 w 883"/>
              <a:gd name="T41" fmla="*/ 50391603 h 890"/>
              <a:gd name="T42" fmla="*/ 83677233 w 883"/>
              <a:gd name="T43" fmla="*/ 46026008 h 890"/>
              <a:gd name="T44" fmla="*/ 80065117 w 883"/>
              <a:gd name="T45" fmla="*/ 46774395 h 890"/>
              <a:gd name="T46" fmla="*/ 80065117 w 883"/>
              <a:gd name="T47" fmla="*/ 49643228 h 890"/>
              <a:gd name="T48" fmla="*/ 79342694 w 883"/>
              <a:gd name="T49" fmla="*/ 72219879 h 890"/>
              <a:gd name="T50" fmla="*/ 78018252 w 883"/>
              <a:gd name="T51" fmla="*/ 81824095 h 890"/>
              <a:gd name="T52" fmla="*/ 53216098 w 883"/>
              <a:gd name="T53" fmla="*/ 83196176 h 890"/>
              <a:gd name="T54" fmla="*/ 47437060 w 883"/>
              <a:gd name="T55" fmla="*/ 83196176 h 890"/>
              <a:gd name="T56" fmla="*/ 44668107 w 883"/>
              <a:gd name="T57" fmla="*/ 83944552 h 890"/>
              <a:gd name="T58" fmla="*/ 43945684 w 883"/>
              <a:gd name="T59" fmla="*/ 87561761 h 890"/>
              <a:gd name="T60" fmla="*/ 47437060 w 883"/>
              <a:gd name="T61" fmla="*/ 92675743 h 890"/>
              <a:gd name="T62" fmla="*/ 58152656 w 883"/>
              <a:gd name="T63" fmla="*/ 101531936 h 890"/>
              <a:gd name="T64" fmla="*/ 34072915 w 883"/>
              <a:gd name="T65" fmla="*/ 110263105 h 890"/>
              <a:gd name="T66" fmla="*/ 24802165 w 883"/>
              <a:gd name="T67" fmla="*/ 95669600 h 890"/>
              <a:gd name="T68" fmla="*/ 33350492 w 883"/>
              <a:gd name="T69" fmla="*/ 90555264 h 890"/>
              <a:gd name="T70" fmla="*/ 36119780 w 883"/>
              <a:gd name="T71" fmla="*/ 86189679 h 890"/>
              <a:gd name="T72" fmla="*/ 34674934 w 883"/>
              <a:gd name="T73" fmla="*/ 83196176 h 890"/>
              <a:gd name="T74" fmla="*/ 27691857 w 883"/>
              <a:gd name="T75" fmla="*/ 83196176 h 890"/>
              <a:gd name="T76" fmla="*/ 4213789 w 883"/>
              <a:gd name="T77" fmla="*/ 83196176 h 890"/>
              <a:gd name="T78" fmla="*/ 0 w 883"/>
              <a:gd name="T79" fmla="*/ 79578967 h 890"/>
              <a:gd name="T80" fmla="*/ 0 w 883"/>
              <a:gd name="T81" fmla="*/ 54757188 h 890"/>
              <a:gd name="T82" fmla="*/ 0 w 883"/>
              <a:gd name="T83" fmla="*/ 48146476 h 890"/>
              <a:gd name="T84" fmla="*/ 722423 w 883"/>
              <a:gd name="T85" fmla="*/ 46026008 h 890"/>
              <a:gd name="T86" fmla="*/ 5658636 w 883"/>
              <a:gd name="T87" fmla="*/ 46774395 h 890"/>
              <a:gd name="T88" fmla="*/ 10595195 w 883"/>
              <a:gd name="T89" fmla="*/ 53260436 h 890"/>
              <a:gd name="T90" fmla="*/ 23357318 w 883"/>
              <a:gd name="T91" fmla="*/ 57002669 h 890"/>
              <a:gd name="T92" fmla="*/ 23357318 w 883"/>
              <a:gd name="T93" fmla="*/ 26318542 h 890"/>
              <a:gd name="T94" fmla="*/ 10595195 w 883"/>
              <a:gd name="T95" fmla="*/ 29935751 h 890"/>
              <a:gd name="T96" fmla="*/ 5658636 w 883"/>
              <a:gd name="T97" fmla="*/ 36546463 h 890"/>
              <a:gd name="T98" fmla="*/ 722423 w 883"/>
              <a:gd name="T99" fmla="*/ 37170168 h 890"/>
              <a:gd name="T100" fmla="*/ 0 w 883"/>
              <a:gd name="T101" fmla="*/ 35798087 h 890"/>
              <a:gd name="T102" fmla="*/ 0 w 883"/>
              <a:gd name="T103" fmla="*/ 28438999 h 890"/>
              <a:gd name="T104" fmla="*/ 0 w 883"/>
              <a:gd name="T105" fmla="*/ 4365586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anchor="ctr"/>
          <a:lstStyle/>
          <a:p>
            <a:endParaRPr lang="en-US"/>
          </a:p>
        </p:txBody>
      </p:sp>
      <p:sp>
        <p:nvSpPr>
          <p:cNvPr id="25626" name="Text Box 25"/>
          <p:cNvSpPr txBox="1">
            <a:spLocks noChangeArrowheads="1"/>
          </p:cNvSpPr>
          <p:nvPr/>
        </p:nvSpPr>
        <p:spPr bwMode="auto">
          <a:xfrm>
            <a:off x="585788" y="1533525"/>
            <a:ext cx="2257425" cy="3651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000000"/>
                </a:solidFill>
              </a:rPr>
              <a:t>Local search heuristics</a:t>
            </a:r>
          </a:p>
        </p:txBody>
      </p:sp>
      <p:sp>
        <p:nvSpPr>
          <p:cNvPr id="25627" name="Freeform 26"/>
          <p:cNvSpPr>
            <a:spLocks noChangeArrowheads="1"/>
          </p:cNvSpPr>
          <p:nvPr/>
        </p:nvSpPr>
        <p:spPr bwMode="auto">
          <a:xfrm>
            <a:off x="2946400" y="1220788"/>
            <a:ext cx="306388" cy="314325"/>
          </a:xfrm>
          <a:custGeom>
            <a:avLst/>
            <a:gdLst>
              <a:gd name="T0" fmla="*/ 32628068 w 883"/>
              <a:gd name="T1" fmla="*/ 0 h 890"/>
              <a:gd name="T2" fmla="*/ 35397357 w 883"/>
              <a:gd name="T3" fmla="*/ 748376 h 890"/>
              <a:gd name="T4" fmla="*/ 34674934 w 883"/>
              <a:gd name="T5" fmla="*/ 6610715 h 890"/>
              <a:gd name="T6" fmla="*/ 28293877 w 883"/>
              <a:gd name="T7" fmla="*/ 10976299 h 890"/>
              <a:gd name="T8" fmla="*/ 24802165 w 883"/>
              <a:gd name="T9" fmla="*/ 24821790 h 890"/>
              <a:gd name="T10" fmla="*/ 54540540 w 883"/>
              <a:gd name="T11" fmla="*/ 24821790 h 890"/>
              <a:gd name="T12" fmla="*/ 51049176 w 883"/>
              <a:gd name="T13" fmla="*/ 10976299 h 890"/>
              <a:gd name="T14" fmla="*/ 44668107 w 883"/>
              <a:gd name="T15" fmla="*/ 6610715 h 890"/>
              <a:gd name="T16" fmla="*/ 43945684 w 883"/>
              <a:gd name="T17" fmla="*/ 748376 h 890"/>
              <a:gd name="T18" fmla="*/ 45390183 w 883"/>
              <a:gd name="T19" fmla="*/ 0 h 890"/>
              <a:gd name="T20" fmla="*/ 52494022 w 883"/>
              <a:gd name="T21" fmla="*/ 0 h 890"/>
              <a:gd name="T22" fmla="*/ 75851329 w 883"/>
              <a:gd name="T23" fmla="*/ 0 h 890"/>
              <a:gd name="T24" fmla="*/ 80065117 w 883"/>
              <a:gd name="T25" fmla="*/ 21204576 h 890"/>
              <a:gd name="T26" fmla="*/ 80065117 w 883"/>
              <a:gd name="T27" fmla="*/ 33552959 h 890"/>
              <a:gd name="T28" fmla="*/ 80065117 w 883"/>
              <a:gd name="T29" fmla="*/ 36546463 h 890"/>
              <a:gd name="T30" fmla="*/ 82232387 w 883"/>
              <a:gd name="T31" fmla="*/ 37918544 h 890"/>
              <a:gd name="T32" fmla="*/ 86446175 w 883"/>
              <a:gd name="T33" fmla="*/ 35049711 h 890"/>
              <a:gd name="T34" fmla="*/ 91382755 w 883"/>
              <a:gd name="T35" fmla="*/ 26318542 h 890"/>
              <a:gd name="T36" fmla="*/ 106312139 w 883"/>
              <a:gd name="T37" fmla="*/ 35798087 h 890"/>
              <a:gd name="T38" fmla="*/ 97161793 w 883"/>
              <a:gd name="T39" fmla="*/ 61368253 h 890"/>
              <a:gd name="T40" fmla="*/ 88613444 w 883"/>
              <a:gd name="T41" fmla="*/ 50391603 h 890"/>
              <a:gd name="T42" fmla="*/ 83677233 w 883"/>
              <a:gd name="T43" fmla="*/ 46026008 h 890"/>
              <a:gd name="T44" fmla="*/ 80065117 w 883"/>
              <a:gd name="T45" fmla="*/ 46774395 h 890"/>
              <a:gd name="T46" fmla="*/ 80065117 w 883"/>
              <a:gd name="T47" fmla="*/ 49643228 h 890"/>
              <a:gd name="T48" fmla="*/ 79342694 w 883"/>
              <a:gd name="T49" fmla="*/ 72219879 h 890"/>
              <a:gd name="T50" fmla="*/ 78018252 w 883"/>
              <a:gd name="T51" fmla="*/ 81824095 h 890"/>
              <a:gd name="T52" fmla="*/ 53216098 w 883"/>
              <a:gd name="T53" fmla="*/ 83196176 h 890"/>
              <a:gd name="T54" fmla="*/ 47437060 w 883"/>
              <a:gd name="T55" fmla="*/ 83196176 h 890"/>
              <a:gd name="T56" fmla="*/ 44668107 w 883"/>
              <a:gd name="T57" fmla="*/ 83944552 h 890"/>
              <a:gd name="T58" fmla="*/ 43945684 w 883"/>
              <a:gd name="T59" fmla="*/ 87561761 h 890"/>
              <a:gd name="T60" fmla="*/ 47437060 w 883"/>
              <a:gd name="T61" fmla="*/ 92675743 h 890"/>
              <a:gd name="T62" fmla="*/ 58152656 w 883"/>
              <a:gd name="T63" fmla="*/ 101531936 h 890"/>
              <a:gd name="T64" fmla="*/ 34072915 w 883"/>
              <a:gd name="T65" fmla="*/ 110263105 h 890"/>
              <a:gd name="T66" fmla="*/ 24802165 w 883"/>
              <a:gd name="T67" fmla="*/ 95669600 h 890"/>
              <a:gd name="T68" fmla="*/ 33350492 w 883"/>
              <a:gd name="T69" fmla="*/ 90555264 h 890"/>
              <a:gd name="T70" fmla="*/ 36119780 w 883"/>
              <a:gd name="T71" fmla="*/ 86189679 h 890"/>
              <a:gd name="T72" fmla="*/ 34674934 w 883"/>
              <a:gd name="T73" fmla="*/ 83196176 h 890"/>
              <a:gd name="T74" fmla="*/ 27691857 w 883"/>
              <a:gd name="T75" fmla="*/ 83196176 h 890"/>
              <a:gd name="T76" fmla="*/ 4213789 w 883"/>
              <a:gd name="T77" fmla="*/ 83196176 h 890"/>
              <a:gd name="T78" fmla="*/ 0 w 883"/>
              <a:gd name="T79" fmla="*/ 79578967 h 890"/>
              <a:gd name="T80" fmla="*/ 0 w 883"/>
              <a:gd name="T81" fmla="*/ 54757188 h 890"/>
              <a:gd name="T82" fmla="*/ 0 w 883"/>
              <a:gd name="T83" fmla="*/ 48146476 h 890"/>
              <a:gd name="T84" fmla="*/ 722423 w 883"/>
              <a:gd name="T85" fmla="*/ 46026008 h 890"/>
              <a:gd name="T86" fmla="*/ 5658636 w 883"/>
              <a:gd name="T87" fmla="*/ 46774395 h 890"/>
              <a:gd name="T88" fmla="*/ 10595195 w 883"/>
              <a:gd name="T89" fmla="*/ 53260436 h 890"/>
              <a:gd name="T90" fmla="*/ 23357318 w 883"/>
              <a:gd name="T91" fmla="*/ 57002669 h 890"/>
              <a:gd name="T92" fmla="*/ 23357318 w 883"/>
              <a:gd name="T93" fmla="*/ 26318542 h 890"/>
              <a:gd name="T94" fmla="*/ 10595195 w 883"/>
              <a:gd name="T95" fmla="*/ 29935751 h 890"/>
              <a:gd name="T96" fmla="*/ 5658636 w 883"/>
              <a:gd name="T97" fmla="*/ 36546463 h 890"/>
              <a:gd name="T98" fmla="*/ 722423 w 883"/>
              <a:gd name="T99" fmla="*/ 37170168 h 890"/>
              <a:gd name="T100" fmla="*/ 0 w 883"/>
              <a:gd name="T101" fmla="*/ 35798087 h 890"/>
              <a:gd name="T102" fmla="*/ 0 w 883"/>
              <a:gd name="T103" fmla="*/ 28438999 h 890"/>
              <a:gd name="T104" fmla="*/ 0 w 883"/>
              <a:gd name="T105" fmla="*/ 4365586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7E0021"/>
          </a:solidFill>
          <a:ln w="9525">
            <a:solidFill>
              <a:srgbClr val="000000"/>
            </a:solidFill>
            <a:round/>
            <a:headEnd/>
            <a:tailEnd/>
          </a:ln>
        </p:spPr>
        <p:txBody>
          <a:bodyPr wrap="none" anchor="ctr"/>
          <a:lstStyle/>
          <a:p>
            <a:endParaRPr lang="en-US"/>
          </a:p>
        </p:txBody>
      </p:sp>
      <p:sp>
        <p:nvSpPr>
          <p:cNvPr id="25628" name="Text Box 27"/>
          <p:cNvSpPr txBox="1">
            <a:spLocks noChangeArrowheads="1"/>
          </p:cNvSpPr>
          <p:nvPr/>
        </p:nvSpPr>
        <p:spPr bwMode="auto">
          <a:xfrm>
            <a:off x="3257550" y="1158875"/>
            <a:ext cx="1863725" cy="3651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000000"/>
                </a:solidFill>
              </a:rPr>
              <a:t>2-phase heuristics</a:t>
            </a:r>
          </a:p>
        </p:txBody>
      </p:sp>
      <p:sp>
        <p:nvSpPr>
          <p:cNvPr id="25629" name="Freeform 28"/>
          <p:cNvSpPr>
            <a:spLocks noChangeArrowheads="1"/>
          </p:cNvSpPr>
          <p:nvPr/>
        </p:nvSpPr>
        <p:spPr bwMode="auto">
          <a:xfrm>
            <a:off x="2852738" y="3211513"/>
            <a:ext cx="658812" cy="676275"/>
          </a:xfrm>
          <a:custGeom>
            <a:avLst/>
            <a:gdLst>
              <a:gd name="T0" fmla="*/ 150859000 w 883"/>
              <a:gd name="T1" fmla="*/ 0 h 890"/>
              <a:gd name="T2" fmla="*/ 163662183 w 883"/>
              <a:gd name="T3" fmla="*/ 3464200 h 890"/>
              <a:gd name="T4" fmla="*/ 160322611 w 883"/>
              <a:gd name="T5" fmla="*/ 30601827 h 890"/>
              <a:gd name="T6" fmla="*/ 130818586 w 883"/>
              <a:gd name="T7" fmla="*/ 50810298 h 890"/>
              <a:gd name="T8" fmla="*/ 114675085 w 883"/>
              <a:gd name="T9" fmla="*/ 114899898 h 890"/>
              <a:gd name="T10" fmla="*/ 252173560 w 883"/>
              <a:gd name="T11" fmla="*/ 114899898 h 890"/>
              <a:gd name="T12" fmla="*/ 236030059 w 883"/>
              <a:gd name="T13" fmla="*/ 50810298 h 890"/>
              <a:gd name="T14" fmla="*/ 206526780 w 883"/>
              <a:gd name="T15" fmla="*/ 30601827 h 890"/>
              <a:gd name="T16" fmla="*/ 203186462 w 883"/>
              <a:gd name="T17" fmla="*/ 3464200 h 890"/>
              <a:gd name="T18" fmla="*/ 209866351 w 883"/>
              <a:gd name="T19" fmla="*/ 0 h 890"/>
              <a:gd name="T20" fmla="*/ 242709948 w 883"/>
              <a:gd name="T21" fmla="*/ 0 h 890"/>
              <a:gd name="T22" fmla="*/ 350705097 w 883"/>
              <a:gd name="T23" fmla="*/ 0 h 890"/>
              <a:gd name="T24" fmla="*/ 370188916 w 883"/>
              <a:gd name="T25" fmla="*/ 98155614 h 890"/>
              <a:gd name="T26" fmla="*/ 370188916 w 883"/>
              <a:gd name="T27" fmla="*/ 155316817 h 890"/>
              <a:gd name="T28" fmla="*/ 370188916 w 883"/>
              <a:gd name="T29" fmla="*/ 169174372 h 890"/>
              <a:gd name="T30" fmla="*/ 380209123 w 883"/>
              <a:gd name="T31" fmla="*/ 175525276 h 890"/>
              <a:gd name="T32" fmla="*/ 399692289 w 883"/>
              <a:gd name="T33" fmla="*/ 162245974 h 890"/>
              <a:gd name="T34" fmla="*/ 422516425 w 883"/>
              <a:gd name="T35" fmla="*/ 121828296 h 890"/>
              <a:gd name="T36" fmla="*/ 491543937 w 883"/>
              <a:gd name="T37" fmla="*/ 165710173 h 890"/>
              <a:gd name="T38" fmla="*/ 449236728 w 883"/>
              <a:gd name="T39" fmla="*/ 284074270 h 890"/>
              <a:gd name="T40" fmla="*/ 409712495 w 883"/>
              <a:gd name="T41" fmla="*/ 233263995 h 890"/>
              <a:gd name="T42" fmla="*/ 386889012 w 883"/>
              <a:gd name="T43" fmla="*/ 213055536 h 890"/>
              <a:gd name="T44" fmla="*/ 370188916 w 883"/>
              <a:gd name="T45" fmla="*/ 216519735 h 890"/>
              <a:gd name="T46" fmla="*/ 370188916 w 883"/>
              <a:gd name="T47" fmla="*/ 229799797 h 890"/>
              <a:gd name="T48" fmla="*/ 366848598 w 883"/>
              <a:gd name="T49" fmla="*/ 334307051 h 890"/>
              <a:gd name="T50" fmla="*/ 360725304 w 883"/>
              <a:gd name="T51" fmla="*/ 378765662 h 890"/>
              <a:gd name="T52" fmla="*/ 246050266 w 883"/>
              <a:gd name="T53" fmla="*/ 385116566 h 890"/>
              <a:gd name="T54" fmla="*/ 219329963 w 883"/>
              <a:gd name="T55" fmla="*/ 385116566 h 890"/>
              <a:gd name="T56" fmla="*/ 206526780 w 883"/>
              <a:gd name="T57" fmla="*/ 388581525 h 890"/>
              <a:gd name="T58" fmla="*/ 203186462 w 883"/>
              <a:gd name="T59" fmla="*/ 405325120 h 890"/>
              <a:gd name="T60" fmla="*/ 219329963 w 883"/>
              <a:gd name="T61" fmla="*/ 428998538 h 890"/>
              <a:gd name="T62" fmla="*/ 268873656 w 883"/>
              <a:gd name="T63" fmla="*/ 469992949 h 890"/>
              <a:gd name="T64" fmla="*/ 157538889 w 883"/>
              <a:gd name="T65" fmla="*/ 510409868 h 890"/>
              <a:gd name="T66" fmla="*/ 114675085 w 883"/>
              <a:gd name="T67" fmla="*/ 442855333 h 890"/>
              <a:gd name="T68" fmla="*/ 154199317 w 883"/>
              <a:gd name="T69" fmla="*/ 419182675 h 890"/>
              <a:gd name="T70" fmla="*/ 167002501 w 883"/>
              <a:gd name="T71" fmla="*/ 398974216 h 890"/>
              <a:gd name="T72" fmla="*/ 160322611 w 883"/>
              <a:gd name="T73" fmla="*/ 385116566 h 890"/>
              <a:gd name="T74" fmla="*/ 128034863 w 883"/>
              <a:gd name="T75" fmla="*/ 385116566 h 890"/>
              <a:gd name="T76" fmla="*/ 19483824 w 883"/>
              <a:gd name="T77" fmla="*/ 385116566 h 890"/>
              <a:gd name="T78" fmla="*/ 0 w 883"/>
              <a:gd name="T79" fmla="*/ 368372305 h 890"/>
              <a:gd name="T80" fmla="*/ 0 w 883"/>
              <a:gd name="T81" fmla="*/ 253472455 h 890"/>
              <a:gd name="T82" fmla="*/ 0 w 883"/>
              <a:gd name="T83" fmla="*/ 222871399 h 890"/>
              <a:gd name="T84" fmla="*/ 3340319 w 883"/>
              <a:gd name="T85" fmla="*/ 213055536 h 890"/>
              <a:gd name="T86" fmla="*/ 26163719 w 883"/>
              <a:gd name="T87" fmla="*/ 216519735 h 890"/>
              <a:gd name="T88" fmla="*/ 48987121 w 883"/>
              <a:gd name="T89" fmla="*/ 246544057 h 890"/>
              <a:gd name="T90" fmla="*/ 107995196 w 883"/>
              <a:gd name="T91" fmla="*/ 263865811 h 890"/>
              <a:gd name="T92" fmla="*/ 107995196 w 883"/>
              <a:gd name="T93" fmla="*/ 121828296 h 890"/>
              <a:gd name="T94" fmla="*/ 48987121 w 883"/>
              <a:gd name="T95" fmla="*/ 138572556 h 890"/>
              <a:gd name="T96" fmla="*/ 26163719 w 883"/>
              <a:gd name="T97" fmla="*/ 169174372 h 890"/>
              <a:gd name="T98" fmla="*/ 3340319 w 883"/>
              <a:gd name="T99" fmla="*/ 172061077 h 890"/>
              <a:gd name="T100" fmla="*/ 0 w 883"/>
              <a:gd name="T101" fmla="*/ 165710173 h 890"/>
              <a:gd name="T102" fmla="*/ 0 w 883"/>
              <a:gd name="T103" fmla="*/ 131644159 h 890"/>
              <a:gd name="T104" fmla="*/ 0 w 883"/>
              <a:gd name="T105" fmla="*/ 20208465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579D1C"/>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ChI</a:t>
            </a:r>
          </a:p>
        </p:txBody>
      </p:sp>
      <p:sp>
        <p:nvSpPr>
          <p:cNvPr id="25630" name="Freeform 29"/>
          <p:cNvSpPr>
            <a:spLocks noChangeArrowheads="1"/>
          </p:cNvSpPr>
          <p:nvPr/>
        </p:nvSpPr>
        <p:spPr bwMode="auto">
          <a:xfrm>
            <a:off x="998538" y="2670175"/>
            <a:ext cx="801687" cy="835025"/>
          </a:xfrm>
          <a:custGeom>
            <a:avLst/>
            <a:gdLst>
              <a:gd name="T0" fmla="*/ 174788604 w 2228"/>
              <a:gd name="T1" fmla="*/ 1167018 h 2319"/>
              <a:gd name="T2" fmla="*/ 170386524 w 2228"/>
              <a:gd name="T3" fmla="*/ 13613896 h 2319"/>
              <a:gd name="T4" fmla="*/ 156532961 w 2228"/>
              <a:gd name="T5" fmla="*/ 36563216 h 2319"/>
              <a:gd name="T6" fmla="*/ 208322036 w 2228"/>
              <a:gd name="T7" fmla="*/ 33970283 h 2319"/>
              <a:gd name="T8" fmla="*/ 191620111 w 2228"/>
              <a:gd name="T9" fmla="*/ 11280217 h 2319"/>
              <a:gd name="T10" fmla="*/ 189419071 w 2228"/>
              <a:gd name="T11" fmla="*/ 1167018 h 2319"/>
              <a:gd name="T12" fmla="*/ 227354537 w 2228"/>
              <a:gd name="T13" fmla="*/ 0 h 2319"/>
              <a:gd name="T14" fmla="*/ 244185999 w 2228"/>
              <a:gd name="T15" fmla="*/ 22690063 h 2319"/>
              <a:gd name="T16" fmla="*/ 244185999 w 2228"/>
              <a:gd name="T17" fmla="*/ 55622962 h 2319"/>
              <a:gd name="T18" fmla="*/ 254155627 w 2228"/>
              <a:gd name="T19" fmla="*/ 56789980 h 2319"/>
              <a:gd name="T20" fmla="*/ 266585009 w 2228"/>
              <a:gd name="T21" fmla="*/ 37341349 h 2319"/>
              <a:gd name="T22" fmla="*/ 282380539 w 2228"/>
              <a:gd name="T23" fmla="*/ 88555845 h 2319"/>
              <a:gd name="T24" fmla="*/ 257651312 w 2228"/>
              <a:gd name="T25" fmla="*/ 75979344 h 2319"/>
              <a:gd name="T26" fmla="*/ 246387039 w 2228"/>
              <a:gd name="T27" fmla="*/ 71441260 h 2319"/>
              <a:gd name="T28" fmla="*/ 245351467 w 2228"/>
              <a:gd name="T29" fmla="*/ 85055151 h 2319"/>
              <a:gd name="T30" fmla="*/ 246775648 w 2228"/>
              <a:gd name="T31" fmla="*/ 183854181 h 2319"/>
              <a:gd name="T32" fmla="*/ 256874453 w 2228"/>
              <a:gd name="T33" fmla="*/ 180612744 h 2319"/>
              <a:gd name="T34" fmla="*/ 279273463 w 2228"/>
              <a:gd name="T35" fmla="*/ 163498159 h 2319"/>
              <a:gd name="T36" fmla="*/ 273835451 w 2228"/>
              <a:gd name="T37" fmla="*/ 221454820 h 2319"/>
              <a:gd name="T38" fmla="*/ 255708985 w 2228"/>
              <a:gd name="T39" fmla="*/ 199802152 h 2319"/>
              <a:gd name="T40" fmla="*/ 246775648 w 2228"/>
              <a:gd name="T41" fmla="*/ 198764763 h 2319"/>
              <a:gd name="T42" fmla="*/ 245610180 w 2228"/>
              <a:gd name="T43" fmla="*/ 238440136 h 2319"/>
              <a:gd name="T44" fmla="*/ 214536906 w 2228"/>
              <a:gd name="T45" fmla="*/ 255425092 h 2319"/>
              <a:gd name="T46" fmla="*/ 190972788 w 2228"/>
              <a:gd name="T47" fmla="*/ 255425092 h 2319"/>
              <a:gd name="T48" fmla="*/ 192008360 w 2228"/>
              <a:gd name="T49" fmla="*/ 265668277 h 2319"/>
              <a:gd name="T50" fmla="*/ 212206330 w 2228"/>
              <a:gd name="T51" fmla="*/ 283949880 h 2319"/>
              <a:gd name="T52" fmla="*/ 156144352 w 2228"/>
              <a:gd name="T53" fmla="*/ 289524992 h 2319"/>
              <a:gd name="T54" fmla="*/ 172975814 w 2228"/>
              <a:gd name="T55" fmla="*/ 266834935 h 2319"/>
              <a:gd name="T56" fmla="*/ 175176854 w 2228"/>
              <a:gd name="T57" fmla="*/ 256592110 h 2319"/>
              <a:gd name="T58" fmla="*/ 78590142 w 2228"/>
              <a:gd name="T59" fmla="*/ 257369882 h 2319"/>
              <a:gd name="T60" fmla="*/ 68491337 w 2228"/>
              <a:gd name="T61" fmla="*/ 262037594 h 2319"/>
              <a:gd name="T62" fmla="*/ 77425034 w 2228"/>
              <a:gd name="T63" fmla="*/ 273317809 h 2319"/>
              <a:gd name="T64" fmla="*/ 71987022 w 2228"/>
              <a:gd name="T65" fmla="*/ 299378931 h 2319"/>
              <a:gd name="T66" fmla="*/ 42855704 w 2228"/>
              <a:gd name="T67" fmla="*/ 274355198 h 2319"/>
              <a:gd name="T68" fmla="*/ 56191132 w 2228"/>
              <a:gd name="T69" fmla="*/ 264112013 h 2319"/>
              <a:gd name="T70" fmla="*/ 51789052 w 2228"/>
              <a:gd name="T71" fmla="*/ 257369882 h 2319"/>
              <a:gd name="T72" fmla="*/ 5826263 w 2228"/>
              <a:gd name="T73" fmla="*/ 257369882 h 2319"/>
              <a:gd name="T74" fmla="*/ 388250 w 2228"/>
              <a:gd name="T75" fmla="*/ 213156785 h 2319"/>
              <a:gd name="T76" fmla="*/ 1424182 w 2228"/>
              <a:gd name="T77" fmla="*/ 199672523 h 2319"/>
              <a:gd name="T78" fmla="*/ 13853568 w 2228"/>
              <a:gd name="T79" fmla="*/ 204080978 h 2319"/>
              <a:gd name="T80" fmla="*/ 37158619 w 2228"/>
              <a:gd name="T81" fmla="*/ 216657479 h 2319"/>
              <a:gd name="T82" fmla="*/ 22787265 w 2228"/>
              <a:gd name="T83" fmla="*/ 165572578 h 2319"/>
              <a:gd name="T84" fmla="*/ 9321949 w 2228"/>
              <a:gd name="T85" fmla="*/ 185021199 h 2319"/>
              <a:gd name="T86" fmla="*/ 388250 w 2228"/>
              <a:gd name="T87" fmla="*/ 182687162 h 2319"/>
              <a:gd name="T88" fmla="*/ 0 w 2228"/>
              <a:gd name="T89" fmla="*/ 85055151 h 2319"/>
              <a:gd name="T90" fmla="*/ 1165109 w 2228"/>
              <a:gd name="T91" fmla="*/ 71441260 h 2319"/>
              <a:gd name="T92" fmla="*/ 13465319 w 2228"/>
              <a:gd name="T93" fmla="*/ 75979344 h 2319"/>
              <a:gd name="T94" fmla="*/ 36899906 w 2228"/>
              <a:gd name="T95" fmla="*/ 88426216 h 2319"/>
              <a:gd name="T96" fmla="*/ 22398656 w 2228"/>
              <a:gd name="T97" fmla="*/ 37470977 h 2319"/>
              <a:gd name="T98" fmla="*/ 8933699 w 2228"/>
              <a:gd name="T99" fmla="*/ 56789980 h 2319"/>
              <a:gd name="T100" fmla="*/ 0 w 2228"/>
              <a:gd name="T101" fmla="*/ 54455944 h 2319"/>
              <a:gd name="T102" fmla="*/ 0 w 2228"/>
              <a:gd name="T103" fmla="*/ 6742134 h 2319"/>
              <a:gd name="T104" fmla="*/ 51400802 w 2228"/>
              <a:gd name="T105" fmla="*/ 129629 h 2319"/>
              <a:gd name="T106" fmla="*/ 54637774 w 2228"/>
              <a:gd name="T107" fmla="*/ 9076170 h 2319"/>
              <a:gd name="T108" fmla="*/ 39100946 w 2228"/>
              <a:gd name="T109" fmla="*/ 19189369 h 2319"/>
              <a:gd name="T110" fmla="*/ 79367001 w 2228"/>
              <a:gd name="T111" fmla="*/ 40842043 h 2319"/>
              <a:gd name="T112" fmla="*/ 74835384 w 2228"/>
              <a:gd name="T113" fmla="*/ 14780914 h 2319"/>
              <a:gd name="T114" fmla="*/ 68102728 w 2228"/>
              <a:gd name="T115" fmla="*/ 2333677 h 2319"/>
              <a:gd name="T116" fmla="*/ 82733149 w 2228"/>
              <a:gd name="T117" fmla="*/ 129629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sp>
        <p:nvSpPr>
          <p:cNvPr id="25631" name="Text Box 30"/>
          <p:cNvSpPr txBox="1">
            <a:spLocks noChangeArrowheads="1"/>
          </p:cNvSpPr>
          <p:nvPr/>
        </p:nvSpPr>
        <p:spPr bwMode="auto">
          <a:xfrm>
            <a:off x="1089025" y="2905125"/>
            <a:ext cx="803275"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GRASP</a:t>
            </a:r>
          </a:p>
        </p:txBody>
      </p:sp>
      <p:sp>
        <p:nvSpPr>
          <p:cNvPr id="25632" name="Freeform 31"/>
          <p:cNvSpPr>
            <a:spLocks noChangeArrowheads="1"/>
          </p:cNvSpPr>
          <p:nvPr/>
        </p:nvSpPr>
        <p:spPr bwMode="auto">
          <a:xfrm>
            <a:off x="366713" y="3230563"/>
            <a:ext cx="801687" cy="835025"/>
          </a:xfrm>
          <a:custGeom>
            <a:avLst/>
            <a:gdLst>
              <a:gd name="T0" fmla="*/ 174788604 w 2228"/>
              <a:gd name="T1" fmla="*/ 1167018 h 2319"/>
              <a:gd name="T2" fmla="*/ 170386524 w 2228"/>
              <a:gd name="T3" fmla="*/ 13613896 h 2319"/>
              <a:gd name="T4" fmla="*/ 156532961 w 2228"/>
              <a:gd name="T5" fmla="*/ 36563216 h 2319"/>
              <a:gd name="T6" fmla="*/ 208322036 w 2228"/>
              <a:gd name="T7" fmla="*/ 33970283 h 2319"/>
              <a:gd name="T8" fmla="*/ 191620111 w 2228"/>
              <a:gd name="T9" fmla="*/ 11280217 h 2319"/>
              <a:gd name="T10" fmla="*/ 189419071 w 2228"/>
              <a:gd name="T11" fmla="*/ 1167018 h 2319"/>
              <a:gd name="T12" fmla="*/ 227354537 w 2228"/>
              <a:gd name="T13" fmla="*/ 0 h 2319"/>
              <a:gd name="T14" fmla="*/ 244185999 w 2228"/>
              <a:gd name="T15" fmla="*/ 22690063 h 2319"/>
              <a:gd name="T16" fmla="*/ 244185999 w 2228"/>
              <a:gd name="T17" fmla="*/ 55622962 h 2319"/>
              <a:gd name="T18" fmla="*/ 254155627 w 2228"/>
              <a:gd name="T19" fmla="*/ 56789980 h 2319"/>
              <a:gd name="T20" fmla="*/ 266585009 w 2228"/>
              <a:gd name="T21" fmla="*/ 37341349 h 2319"/>
              <a:gd name="T22" fmla="*/ 282380539 w 2228"/>
              <a:gd name="T23" fmla="*/ 88555845 h 2319"/>
              <a:gd name="T24" fmla="*/ 257651312 w 2228"/>
              <a:gd name="T25" fmla="*/ 75979344 h 2319"/>
              <a:gd name="T26" fmla="*/ 246387039 w 2228"/>
              <a:gd name="T27" fmla="*/ 71441260 h 2319"/>
              <a:gd name="T28" fmla="*/ 245351467 w 2228"/>
              <a:gd name="T29" fmla="*/ 85055151 h 2319"/>
              <a:gd name="T30" fmla="*/ 246775648 w 2228"/>
              <a:gd name="T31" fmla="*/ 183854181 h 2319"/>
              <a:gd name="T32" fmla="*/ 256874453 w 2228"/>
              <a:gd name="T33" fmla="*/ 180612744 h 2319"/>
              <a:gd name="T34" fmla="*/ 279273463 w 2228"/>
              <a:gd name="T35" fmla="*/ 163498159 h 2319"/>
              <a:gd name="T36" fmla="*/ 273835451 w 2228"/>
              <a:gd name="T37" fmla="*/ 221454820 h 2319"/>
              <a:gd name="T38" fmla="*/ 255708985 w 2228"/>
              <a:gd name="T39" fmla="*/ 199802152 h 2319"/>
              <a:gd name="T40" fmla="*/ 246775648 w 2228"/>
              <a:gd name="T41" fmla="*/ 198764763 h 2319"/>
              <a:gd name="T42" fmla="*/ 245610180 w 2228"/>
              <a:gd name="T43" fmla="*/ 238440136 h 2319"/>
              <a:gd name="T44" fmla="*/ 214536906 w 2228"/>
              <a:gd name="T45" fmla="*/ 255425092 h 2319"/>
              <a:gd name="T46" fmla="*/ 190972788 w 2228"/>
              <a:gd name="T47" fmla="*/ 255425092 h 2319"/>
              <a:gd name="T48" fmla="*/ 192008360 w 2228"/>
              <a:gd name="T49" fmla="*/ 265668277 h 2319"/>
              <a:gd name="T50" fmla="*/ 212206330 w 2228"/>
              <a:gd name="T51" fmla="*/ 283949880 h 2319"/>
              <a:gd name="T52" fmla="*/ 156144352 w 2228"/>
              <a:gd name="T53" fmla="*/ 289524992 h 2319"/>
              <a:gd name="T54" fmla="*/ 172975814 w 2228"/>
              <a:gd name="T55" fmla="*/ 266834935 h 2319"/>
              <a:gd name="T56" fmla="*/ 175176854 w 2228"/>
              <a:gd name="T57" fmla="*/ 256592110 h 2319"/>
              <a:gd name="T58" fmla="*/ 78590142 w 2228"/>
              <a:gd name="T59" fmla="*/ 257369882 h 2319"/>
              <a:gd name="T60" fmla="*/ 68491337 w 2228"/>
              <a:gd name="T61" fmla="*/ 262037594 h 2319"/>
              <a:gd name="T62" fmla="*/ 77425034 w 2228"/>
              <a:gd name="T63" fmla="*/ 273317809 h 2319"/>
              <a:gd name="T64" fmla="*/ 71987022 w 2228"/>
              <a:gd name="T65" fmla="*/ 299378931 h 2319"/>
              <a:gd name="T66" fmla="*/ 42855704 w 2228"/>
              <a:gd name="T67" fmla="*/ 274355198 h 2319"/>
              <a:gd name="T68" fmla="*/ 56191132 w 2228"/>
              <a:gd name="T69" fmla="*/ 264112013 h 2319"/>
              <a:gd name="T70" fmla="*/ 51789052 w 2228"/>
              <a:gd name="T71" fmla="*/ 257369882 h 2319"/>
              <a:gd name="T72" fmla="*/ 5826263 w 2228"/>
              <a:gd name="T73" fmla="*/ 257369882 h 2319"/>
              <a:gd name="T74" fmla="*/ 388250 w 2228"/>
              <a:gd name="T75" fmla="*/ 213156785 h 2319"/>
              <a:gd name="T76" fmla="*/ 1424182 w 2228"/>
              <a:gd name="T77" fmla="*/ 199672523 h 2319"/>
              <a:gd name="T78" fmla="*/ 13853568 w 2228"/>
              <a:gd name="T79" fmla="*/ 204080978 h 2319"/>
              <a:gd name="T80" fmla="*/ 37158619 w 2228"/>
              <a:gd name="T81" fmla="*/ 216657479 h 2319"/>
              <a:gd name="T82" fmla="*/ 22787265 w 2228"/>
              <a:gd name="T83" fmla="*/ 165572578 h 2319"/>
              <a:gd name="T84" fmla="*/ 9321949 w 2228"/>
              <a:gd name="T85" fmla="*/ 185021199 h 2319"/>
              <a:gd name="T86" fmla="*/ 388250 w 2228"/>
              <a:gd name="T87" fmla="*/ 182687162 h 2319"/>
              <a:gd name="T88" fmla="*/ 0 w 2228"/>
              <a:gd name="T89" fmla="*/ 85055151 h 2319"/>
              <a:gd name="T90" fmla="*/ 1165109 w 2228"/>
              <a:gd name="T91" fmla="*/ 71441260 h 2319"/>
              <a:gd name="T92" fmla="*/ 13465319 w 2228"/>
              <a:gd name="T93" fmla="*/ 75979344 h 2319"/>
              <a:gd name="T94" fmla="*/ 36899906 w 2228"/>
              <a:gd name="T95" fmla="*/ 88426216 h 2319"/>
              <a:gd name="T96" fmla="*/ 22398656 w 2228"/>
              <a:gd name="T97" fmla="*/ 37470977 h 2319"/>
              <a:gd name="T98" fmla="*/ 8933699 w 2228"/>
              <a:gd name="T99" fmla="*/ 56789980 h 2319"/>
              <a:gd name="T100" fmla="*/ 0 w 2228"/>
              <a:gd name="T101" fmla="*/ 54455944 h 2319"/>
              <a:gd name="T102" fmla="*/ 0 w 2228"/>
              <a:gd name="T103" fmla="*/ 6742134 h 2319"/>
              <a:gd name="T104" fmla="*/ 51400802 w 2228"/>
              <a:gd name="T105" fmla="*/ 129629 h 2319"/>
              <a:gd name="T106" fmla="*/ 54637774 w 2228"/>
              <a:gd name="T107" fmla="*/ 9076170 h 2319"/>
              <a:gd name="T108" fmla="*/ 39100946 w 2228"/>
              <a:gd name="T109" fmla="*/ 19189369 h 2319"/>
              <a:gd name="T110" fmla="*/ 79367001 w 2228"/>
              <a:gd name="T111" fmla="*/ 40842043 h 2319"/>
              <a:gd name="T112" fmla="*/ 74835384 w 2228"/>
              <a:gd name="T113" fmla="*/ 14780914 h 2319"/>
              <a:gd name="T114" fmla="*/ 68102728 w 2228"/>
              <a:gd name="T115" fmla="*/ 2333677 h 2319"/>
              <a:gd name="T116" fmla="*/ 82733149 w 2228"/>
              <a:gd name="T117" fmla="*/ 129629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sp>
        <p:nvSpPr>
          <p:cNvPr id="25633" name="Text Box 32"/>
          <p:cNvSpPr txBox="1">
            <a:spLocks noChangeArrowheads="1"/>
          </p:cNvSpPr>
          <p:nvPr/>
        </p:nvSpPr>
        <p:spPr bwMode="auto">
          <a:xfrm>
            <a:off x="560388" y="3465513"/>
            <a:ext cx="419100"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SA</a:t>
            </a:r>
          </a:p>
        </p:txBody>
      </p:sp>
      <p:sp>
        <p:nvSpPr>
          <p:cNvPr id="25634" name="Freeform 33"/>
          <p:cNvSpPr>
            <a:spLocks noChangeArrowheads="1"/>
          </p:cNvSpPr>
          <p:nvPr/>
        </p:nvSpPr>
        <p:spPr bwMode="auto">
          <a:xfrm>
            <a:off x="338138" y="2571750"/>
            <a:ext cx="801687" cy="835025"/>
          </a:xfrm>
          <a:custGeom>
            <a:avLst/>
            <a:gdLst>
              <a:gd name="T0" fmla="*/ 174788604 w 2228"/>
              <a:gd name="T1" fmla="*/ 1167018 h 2319"/>
              <a:gd name="T2" fmla="*/ 170386524 w 2228"/>
              <a:gd name="T3" fmla="*/ 13613896 h 2319"/>
              <a:gd name="T4" fmla="*/ 156532961 w 2228"/>
              <a:gd name="T5" fmla="*/ 36563216 h 2319"/>
              <a:gd name="T6" fmla="*/ 208322036 w 2228"/>
              <a:gd name="T7" fmla="*/ 33970283 h 2319"/>
              <a:gd name="T8" fmla="*/ 191620111 w 2228"/>
              <a:gd name="T9" fmla="*/ 11280217 h 2319"/>
              <a:gd name="T10" fmla="*/ 189419071 w 2228"/>
              <a:gd name="T11" fmla="*/ 1167018 h 2319"/>
              <a:gd name="T12" fmla="*/ 227354537 w 2228"/>
              <a:gd name="T13" fmla="*/ 0 h 2319"/>
              <a:gd name="T14" fmla="*/ 244185999 w 2228"/>
              <a:gd name="T15" fmla="*/ 22690063 h 2319"/>
              <a:gd name="T16" fmla="*/ 244185999 w 2228"/>
              <a:gd name="T17" fmla="*/ 55622962 h 2319"/>
              <a:gd name="T18" fmla="*/ 254155627 w 2228"/>
              <a:gd name="T19" fmla="*/ 56789980 h 2319"/>
              <a:gd name="T20" fmla="*/ 266585009 w 2228"/>
              <a:gd name="T21" fmla="*/ 37341349 h 2319"/>
              <a:gd name="T22" fmla="*/ 282380539 w 2228"/>
              <a:gd name="T23" fmla="*/ 88555845 h 2319"/>
              <a:gd name="T24" fmla="*/ 257651312 w 2228"/>
              <a:gd name="T25" fmla="*/ 75979344 h 2319"/>
              <a:gd name="T26" fmla="*/ 246387039 w 2228"/>
              <a:gd name="T27" fmla="*/ 71441260 h 2319"/>
              <a:gd name="T28" fmla="*/ 245351467 w 2228"/>
              <a:gd name="T29" fmla="*/ 85055151 h 2319"/>
              <a:gd name="T30" fmla="*/ 246775648 w 2228"/>
              <a:gd name="T31" fmla="*/ 183854181 h 2319"/>
              <a:gd name="T32" fmla="*/ 256874453 w 2228"/>
              <a:gd name="T33" fmla="*/ 180612744 h 2319"/>
              <a:gd name="T34" fmla="*/ 279273463 w 2228"/>
              <a:gd name="T35" fmla="*/ 163498159 h 2319"/>
              <a:gd name="T36" fmla="*/ 273835451 w 2228"/>
              <a:gd name="T37" fmla="*/ 221454820 h 2319"/>
              <a:gd name="T38" fmla="*/ 255708985 w 2228"/>
              <a:gd name="T39" fmla="*/ 199802152 h 2319"/>
              <a:gd name="T40" fmla="*/ 246775648 w 2228"/>
              <a:gd name="T41" fmla="*/ 198764763 h 2319"/>
              <a:gd name="T42" fmla="*/ 245610180 w 2228"/>
              <a:gd name="T43" fmla="*/ 238440136 h 2319"/>
              <a:gd name="T44" fmla="*/ 214536906 w 2228"/>
              <a:gd name="T45" fmla="*/ 255425092 h 2319"/>
              <a:gd name="T46" fmla="*/ 190972788 w 2228"/>
              <a:gd name="T47" fmla="*/ 255425092 h 2319"/>
              <a:gd name="T48" fmla="*/ 192008360 w 2228"/>
              <a:gd name="T49" fmla="*/ 265668277 h 2319"/>
              <a:gd name="T50" fmla="*/ 212206330 w 2228"/>
              <a:gd name="T51" fmla="*/ 283949880 h 2319"/>
              <a:gd name="T52" fmla="*/ 156144352 w 2228"/>
              <a:gd name="T53" fmla="*/ 289524992 h 2319"/>
              <a:gd name="T54" fmla="*/ 172975814 w 2228"/>
              <a:gd name="T55" fmla="*/ 266834935 h 2319"/>
              <a:gd name="T56" fmla="*/ 175176854 w 2228"/>
              <a:gd name="T57" fmla="*/ 256592110 h 2319"/>
              <a:gd name="T58" fmla="*/ 78590142 w 2228"/>
              <a:gd name="T59" fmla="*/ 257369882 h 2319"/>
              <a:gd name="T60" fmla="*/ 68491337 w 2228"/>
              <a:gd name="T61" fmla="*/ 262037594 h 2319"/>
              <a:gd name="T62" fmla="*/ 77425034 w 2228"/>
              <a:gd name="T63" fmla="*/ 273317809 h 2319"/>
              <a:gd name="T64" fmla="*/ 71987022 w 2228"/>
              <a:gd name="T65" fmla="*/ 299378931 h 2319"/>
              <a:gd name="T66" fmla="*/ 42855704 w 2228"/>
              <a:gd name="T67" fmla="*/ 274355198 h 2319"/>
              <a:gd name="T68" fmla="*/ 56191132 w 2228"/>
              <a:gd name="T69" fmla="*/ 264112013 h 2319"/>
              <a:gd name="T70" fmla="*/ 51789052 w 2228"/>
              <a:gd name="T71" fmla="*/ 257369882 h 2319"/>
              <a:gd name="T72" fmla="*/ 5826263 w 2228"/>
              <a:gd name="T73" fmla="*/ 257369882 h 2319"/>
              <a:gd name="T74" fmla="*/ 388250 w 2228"/>
              <a:gd name="T75" fmla="*/ 213156785 h 2319"/>
              <a:gd name="T76" fmla="*/ 1424182 w 2228"/>
              <a:gd name="T77" fmla="*/ 199672523 h 2319"/>
              <a:gd name="T78" fmla="*/ 13853568 w 2228"/>
              <a:gd name="T79" fmla="*/ 204080978 h 2319"/>
              <a:gd name="T80" fmla="*/ 37158619 w 2228"/>
              <a:gd name="T81" fmla="*/ 216657479 h 2319"/>
              <a:gd name="T82" fmla="*/ 22787265 w 2228"/>
              <a:gd name="T83" fmla="*/ 165572578 h 2319"/>
              <a:gd name="T84" fmla="*/ 9321949 w 2228"/>
              <a:gd name="T85" fmla="*/ 185021199 h 2319"/>
              <a:gd name="T86" fmla="*/ 388250 w 2228"/>
              <a:gd name="T87" fmla="*/ 182687162 h 2319"/>
              <a:gd name="T88" fmla="*/ 0 w 2228"/>
              <a:gd name="T89" fmla="*/ 85055151 h 2319"/>
              <a:gd name="T90" fmla="*/ 1165109 w 2228"/>
              <a:gd name="T91" fmla="*/ 71441260 h 2319"/>
              <a:gd name="T92" fmla="*/ 13465319 w 2228"/>
              <a:gd name="T93" fmla="*/ 75979344 h 2319"/>
              <a:gd name="T94" fmla="*/ 36899906 w 2228"/>
              <a:gd name="T95" fmla="*/ 88426216 h 2319"/>
              <a:gd name="T96" fmla="*/ 22398656 w 2228"/>
              <a:gd name="T97" fmla="*/ 37470977 h 2319"/>
              <a:gd name="T98" fmla="*/ 8933699 w 2228"/>
              <a:gd name="T99" fmla="*/ 56789980 h 2319"/>
              <a:gd name="T100" fmla="*/ 0 w 2228"/>
              <a:gd name="T101" fmla="*/ 54455944 h 2319"/>
              <a:gd name="T102" fmla="*/ 0 w 2228"/>
              <a:gd name="T103" fmla="*/ 6742134 h 2319"/>
              <a:gd name="T104" fmla="*/ 51400802 w 2228"/>
              <a:gd name="T105" fmla="*/ 129629 h 2319"/>
              <a:gd name="T106" fmla="*/ 54637774 w 2228"/>
              <a:gd name="T107" fmla="*/ 9076170 h 2319"/>
              <a:gd name="T108" fmla="*/ 39100946 w 2228"/>
              <a:gd name="T109" fmla="*/ 19189369 h 2319"/>
              <a:gd name="T110" fmla="*/ 79367001 w 2228"/>
              <a:gd name="T111" fmla="*/ 40842043 h 2319"/>
              <a:gd name="T112" fmla="*/ 74835384 w 2228"/>
              <a:gd name="T113" fmla="*/ 14780914 h 2319"/>
              <a:gd name="T114" fmla="*/ 68102728 w 2228"/>
              <a:gd name="T115" fmla="*/ 2333677 h 2319"/>
              <a:gd name="T116" fmla="*/ 82733149 w 2228"/>
              <a:gd name="T117" fmla="*/ 129629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sp>
        <p:nvSpPr>
          <p:cNvPr id="25635" name="Text Box 34"/>
          <p:cNvSpPr txBox="1">
            <a:spLocks noChangeArrowheads="1"/>
          </p:cNvSpPr>
          <p:nvPr/>
        </p:nvSpPr>
        <p:spPr bwMode="auto">
          <a:xfrm>
            <a:off x="531813" y="2805113"/>
            <a:ext cx="396875"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TS</a:t>
            </a:r>
          </a:p>
        </p:txBody>
      </p:sp>
      <p:sp>
        <p:nvSpPr>
          <p:cNvPr id="25636" name="Freeform 35"/>
          <p:cNvSpPr>
            <a:spLocks noChangeArrowheads="1"/>
          </p:cNvSpPr>
          <p:nvPr/>
        </p:nvSpPr>
        <p:spPr bwMode="auto">
          <a:xfrm>
            <a:off x="1190625" y="3171825"/>
            <a:ext cx="801688" cy="835025"/>
          </a:xfrm>
          <a:custGeom>
            <a:avLst/>
            <a:gdLst>
              <a:gd name="T0" fmla="*/ 174788822 w 2228"/>
              <a:gd name="T1" fmla="*/ 1167018 h 2319"/>
              <a:gd name="T2" fmla="*/ 170386737 w 2228"/>
              <a:gd name="T3" fmla="*/ 13613896 h 2319"/>
              <a:gd name="T4" fmla="*/ 156533157 w 2228"/>
              <a:gd name="T5" fmla="*/ 36563216 h 2319"/>
              <a:gd name="T6" fmla="*/ 208322655 w 2228"/>
              <a:gd name="T7" fmla="*/ 33970283 h 2319"/>
              <a:gd name="T8" fmla="*/ 191620710 w 2228"/>
              <a:gd name="T9" fmla="*/ 11280217 h 2319"/>
              <a:gd name="T10" fmla="*/ 189419667 w 2228"/>
              <a:gd name="T11" fmla="*/ 1167018 h 2319"/>
              <a:gd name="T12" fmla="*/ 227355181 w 2228"/>
              <a:gd name="T13" fmla="*/ 0 h 2319"/>
              <a:gd name="T14" fmla="*/ 244186663 w 2228"/>
              <a:gd name="T15" fmla="*/ 22690063 h 2319"/>
              <a:gd name="T16" fmla="*/ 244186663 w 2228"/>
              <a:gd name="T17" fmla="*/ 55622962 h 2319"/>
              <a:gd name="T18" fmla="*/ 254155944 w 2228"/>
              <a:gd name="T19" fmla="*/ 56789980 h 2319"/>
              <a:gd name="T20" fmla="*/ 266585701 w 2228"/>
              <a:gd name="T21" fmla="*/ 37341349 h 2319"/>
              <a:gd name="T22" fmla="*/ 282381251 w 2228"/>
              <a:gd name="T23" fmla="*/ 88555845 h 2319"/>
              <a:gd name="T24" fmla="*/ 257651993 w 2228"/>
              <a:gd name="T25" fmla="*/ 75979344 h 2319"/>
              <a:gd name="T26" fmla="*/ 246387706 w 2228"/>
              <a:gd name="T27" fmla="*/ 71441260 h 2319"/>
              <a:gd name="T28" fmla="*/ 245351773 w 2228"/>
              <a:gd name="T29" fmla="*/ 85055151 h 2319"/>
              <a:gd name="T30" fmla="*/ 246776316 w 2228"/>
              <a:gd name="T31" fmla="*/ 183854181 h 2319"/>
              <a:gd name="T32" fmla="*/ 256875134 w 2228"/>
              <a:gd name="T33" fmla="*/ 180612744 h 2319"/>
              <a:gd name="T34" fmla="*/ 279274171 w 2228"/>
              <a:gd name="T35" fmla="*/ 163498159 h 2319"/>
              <a:gd name="T36" fmla="*/ 273836153 w 2228"/>
              <a:gd name="T37" fmla="*/ 221454820 h 2319"/>
              <a:gd name="T38" fmla="*/ 255709664 w 2228"/>
              <a:gd name="T39" fmla="*/ 199802152 h 2319"/>
              <a:gd name="T40" fmla="*/ 246776316 w 2228"/>
              <a:gd name="T41" fmla="*/ 198764763 h 2319"/>
              <a:gd name="T42" fmla="*/ 245610846 w 2228"/>
              <a:gd name="T43" fmla="*/ 238440136 h 2319"/>
              <a:gd name="T44" fmla="*/ 214537174 w 2228"/>
              <a:gd name="T45" fmla="*/ 255425092 h 2319"/>
              <a:gd name="T46" fmla="*/ 190973027 w 2228"/>
              <a:gd name="T47" fmla="*/ 255425092 h 2319"/>
              <a:gd name="T48" fmla="*/ 192008960 w 2228"/>
              <a:gd name="T49" fmla="*/ 265668277 h 2319"/>
              <a:gd name="T50" fmla="*/ 212206954 w 2228"/>
              <a:gd name="T51" fmla="*/ 283949880 h 2319"/>
              <a:gd name="T52" fmla="*/ 156144907 w 2228"/>
              <a:gd name="T53" fmla="*/ 289524992 h 2319"/>
              <a:gd name="T54" fmla="*/ 172976389 w 2228"/>
              <a:gd name="T55" fmla="*/ 266834935 h 2319"/>
              <a:gd name="T56" fmla="*/ 175177432 w 2228"/>
              <a:gd name="T57" fmla="*/ 256592110 h 2319"/>
              <a:gd name="T58" fmla="*/ 78590240 w 2228"/>
              <a:gd name="T59" fmla="*/ 257369882 h 2319"/>
              <a:gd name="T60" fmla="*/ 68491422 w 2228"/>
              <a:gd name="T61" fmla="*/ 262037594 h 2319"/>
              <a:gd name="T62" fmla="*/ 77425130 w 2228"/>
              <a:gd name="T63" fmla="*/ 273317809 h 2319"/>
              <a:gd name="T64" fmla="*/ 71987112 w 2228"/>
              <a:gd name="T65" fmla="*/ 299378931 h 2319"/>
              <a:gd name="T66" fmla="*/ 42855757 w 2228"/>
              <a:gd name="T67" fmla="*/ 274355198 h 2319"/>
              <a:gd name="T68" fmla="*/ 56191562 w 2228"/>
              <a:gd name="T69" fmla="*/ 264112013 h 2319"/>
              <a:gd name="T70" fmla="*/ 51789476 w 2228"/>
              <a:gd name="T71" fmla="*/ 257369882 h 2319"/>
              <a:gd name="T72" fmla="*/ 5826270 w 2228"/>
              <a:gd name="T73" fmla="*/ 257369882 h 2319"/>
              <a:gd name="T74" fmla="*/ 388250 w 2228"/>
              <a:gd name="T75" fmla="*/ 213156785 h 2319"/>
              <a:gd name="T76" fmla="*/ 1424183 w 2228"/>
              <a:gd name="T77" fmla="*/ 199672523 h 2319"/>
              <a:gd name="T78" fmla="*/ 13853586 w 2228"/>
              <a:gd name="T79" fmla="*/ 204080978 h 2319"/>
              <a:gd name="T80" fmla="*/ 37159025 w 2228"/>
              <a:gd name="T81" fmla="*/ 216657479 h 2319"/>
              <a:gd name="T82" fmla="*/ 22787293 w 2228"/>
              <a:gd name="T83" fmla="*/ 165572578 h 2319"/>
              <a:gd name="T84" fmla="*/ 9321961 w 2228"/>
              <a:gd name="T85" fmla="*/ 185021199 h 2319"/>
              <a:gd name="T86" fmla="*/ 388250 w 2228"/>
              <a:gd name="T87" fmla="*/ 182687162 h 2319"/>
              <a:gd name="T88" fmla="*/ 0 w 2228"/>
              <a:gd name="T89" fmla="*/ 85055151 h 2319"/>
              <a:gd name="T90" fmla="*/ 1165110 w 2228"/>
              <a:gd name="T91" fmla="*/ 71441260 h 2319"/>
              <a:gd name="T92" fmla="*/ 13465336 w 2228"/>
              <a:gd name="T93" fmla="*/ 75979344 h 2319"/>
              <a:gd name="T94" fmla="*/ 36899952 w 2228"/>
              <a:gd name="T95" fmla="*/ 88426216 h 2319"/>
              <a:gd name="T96" fmla="*/ 22399043 w 2228"/>
              <a:gd name="T97" fmla="*/ 37470977 h 2319"/>
              <a:gd name="T98" fmla="*/ 8933711 w 2228"/>
              <a:gd name="T99" fmla="*/ 56789980 h 2319"/>
              <a:gd name="T100" fmla="*/ 0 w 2228"/>
              <a:gd name="T101" fmla="*/ 54455944 h 2319"/>
              <a:gd name="T102" fmla="*/ 0 w 2228"/>
              <a:gd name="T103" fmla="*/ 6742134 h 2319"/>
              <a:gd name="T104" fmla="*/ 51400867 w 2228"/>
              <a:gd name="T105" fmla="*/ 129629 h 2319"/>
              <a:gd name="T106" fmla="*/ 54637842 w 2228"/>
              <a:gd name="T107" fmla="*/ 9076170 h 2319"/>
              <a:gd name="T108" fmla="*/ 39100995 w 2228"/>
              <a:gd name="T109" fmla="*/ 19189369 h 2319"/>
              <a:gd name="T110" fmla="*/ 79367100 w 2228"/>
              <a:gd name="T111" fmla="*/ 40842043 h 2319"/>
              <a:gd name="T112" fmla="*/ 74835478 w 2228"/>
              <a:gd name="T113" fmla="*/ 14780914 h 2319"/>
              <a:gd name="T114" fmla="*/ 68102813 w 2228"/>
              <a:gd name="T115" fmla="*/ 2333677 h 2319"/>
              <a:gd name="T116" fmla="*/ 82733612 w 2228"/>
              <a:gd name="T117" fmla="*/ 129629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sp>
        <p:nvSpPr>
          <p:cNvPr id="25637" name="Text Box 36"/>
          <p:cNvSpPr txBox="1">
            <a:spLocks noChangeArrowheads="1"/>
          </p:cNvSpPr>
          <p:nvPr/>
        </p:nvSpPr>
        <p:spPr bwMode="auto">
          <a:xfrm>
            <a:off x="1358900" y="3405188"/>
            <a:ext cx="563563"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VNS</a:t>
            </a:r>
          </a:p>
        </p:txBody>
      </p:sp>
      <p:sp>
        <p:nvSpPr>
          <p:cNvPr id="25638" name="Freeform 37"/>
          <p:cNvSpPr>
            <a:spLocks noChangeArrowheads="1"/>
          </p:cNvSpPr>
          <p:nvPr/>
        </p:nvSpPr>
        <p:spPr bwMode="auto">
          <a:xfrm>
            <a:off x="1673225" y="2325688"/>
            <a:ext cx="801688" cy="835025"/>
          </a:xfrm>
          <a:custGeom>
            <a:avLst/>
            <a:gdLst>
              <a:gd name="T0" fmla="*/ 174788822 w 2228"/>
              <a:gd name="T1" fmla="*/ 1167018 h 2319"/>
              <a:gd name="T2" fmla="*/ 170386737 w 2228"/>
              <a:gd name="T3" fmla="*/ 13613896 h 2319"/>
              <a:gd name="T4" fmla="*/ 156533157 w 2228"/>
              <a:gd name="T5" fmla="*/ 36563216 h 2319"/>
              <a:gd name="T6" fmla="*/ 208322655 w 2228"/>
              <a:gd name="T7" fmla="*/ 33970283 h 2319"/>
              <a:gd name="T8" fmla="*/ 191620710 w 2228"/>
              <a:gd name="T9" fmla="*/ 11280217 h 2319"/>
              <a:gd name="T10" fmla="*/ 189419667 w 2228"/>
              <a:gd name="T11" fmla="*/ 1167018 h 2319"/>
              <a:gd name="T12" fmla="*/ 227355181 w 2228"/>
              <a:gd name="T13" fmla="*/ 0 h 2319"/>
              <a:gd name="T14" fmla="*/ 244186663 w 2228"/>
              <a:gd name="T15" fmla="*/ 22690063 h 2319"/>
              <a:gd name="T16" fmla="*/ 244186663 w 2228"/>
              <a:gd name="T17" fmla="*/ 55622962 h 2319"/>
              <a:gd name="T18" fmla="*/ 254155944 w 2228"/>
              <a:gd name="T19" fmla="*/ 56789980 h 2319"/>
              <a:gd name="T20" fmla="*/ 266585701 w 2228"/>
              <a:gd name="T21" fmla="*/ 37341349 h 2319"/>
              <a:gd name="T22" fmla="*/ 282381251 w 2228"/>
              <a:gd name="T23" fmla="*/ 88555845 h 2319"/>
              <a:gd name="T24" fmla="*/ 257651993 w 2228"/>
              <a:gd name="T25" fmla="*/ 75979344 h 2319"/>
              <a:gd name="T26" fmla="*/ 246387706 w 2228"/>
              <a:gd name="T27" fmla="*/ 71441260 h 2319"/>
              <a:gd name="T28" fmla="*/ 245351773 w 2228"/>
              <a:gd name="T29" fmla="*/ 85055151 h 2319"/>
              <a:gd name="T30" fmla="*/ 246776316 w 2228"/>
              <a:gd name="T31" fmla="*/ 183854181 h 2319"/>
              <a:gd name="T32" fmla="*/ 256875134 w 2228"/>
              <a:gd name="T33" fmla="*/ 180612744 h 2319"/>
              <a:gd name="T34" fmla="*/ 279274171 w 2228"/>
              <a:gd name="T35" fmla="*/ 163498159 h 2319"/>
              <a:gd name="T36" fmla="*/ 273836153 w 2228"/>
              <a:gd name="T37" fmla="*/ 221454820 h 2319"/>
              <a:gd name="T38" fmla="*/ 255709664 w 2228"/>
              <a:gd name="T39" fmla="*/ 199802152 h 2319"/>
              <a:gd name="T40" fmla="*/ 246776316 w 2228"/>
              <a:gd name="T41" fmla="*/ 198764763 h 2319"/>
              <a:gd name="T42" fmla="*/ 245610846 w 2228"/>
              <a:gd name="T43" fmla="*/ 238440136 h 2319"/>
              <a:gd name="T44" fmla="*/ 214537174 w 2228"/>
              <a:gd name="T45" fmla="*/ 255425092 h 2319"/>
              <a:gd name="T46" fmla="*/ 190973027 w 2228"/>
              <a:gd name="T47" fmla="*/ 255425092 h 2319"/>
              <a:gd name="T48" fmla="*/ 192008960 w 2228"/>
              <a:gd name="T49" fmla="*/ 265668277 h 2319"/>
              <a:gd name="T50" fmla="*/ 212206954 w 2228"/>
              <a:gd name="T51" fmla="*/ 283949880 h 2319"/>
              <a:gd name="T52" fmla="*/ 156144907 w 2228"/>
              <a:gd name="T53" fmla="*/ 289524992 h 2319"/>
              <a:gd name="T54" fmla="*/ 172976389 w 2228"/>
              <a:gd name="T55" fmla="*/ 266834935 h 2319"/>
              <a:gd name="T56" fmla="*/ 175177432 w 2228"/>
              <a:gd name="T57" fmla="*/ 256592110 h 2319"/>
              <a:gd name="T58" fmla="*/ 78590240 w 2228"/>
              <a:gd name="T59" fmla="*/ 257369882 h 2319"/>
              <a:gd name="T60" fmla="*/ 68491422 w 2228"/>
              <a:gd name="T61" fmla="*/ 262037594 h 2319"/>
              <a:gd name="T62" fmla="*/ 77425130 w 2228"/>
              <a:gd name="T63" fmla="*/ 273317809 h 2319"/>
              <a:gd name="T64" fmla="*/ 71987112 w 2228"/>
              <a:gd name="T65" fmla="*/ 299378931 h 2319"/>
              <a:gd name="T66" fmla="*/ 42855757 w 2228"/>
              <a:gd name="T67" fmla="*/ 274355198 h 2319"/>
              <a:gd name="T68" fmla="*/ 56191562 w 2228"/>
              <a:gd name="T69" fmla="*/ 264112013 h 2319"/>
              <a:gd name="T70" fmla="*/ 51789476 w 2228"/>
              <a:gd name="T71" fmla="*/ 257369882 h 2319"/>
              <a:gd name="T72" fmla="*/ 5826270 w 2228"/>
              <a:gd name="T73" fmla="*/ 257369882 h 2319"/>
              <a:gd name="T74" fmla="*/ 388250 w 2228"/>
              <a:gd name="T75" fmla="*/ 213156785 h 2319"/>
              <a:gd name="T76" fmla="*/ 1424183 w 2228"/>
              <a:gd name="T77" fmla="*/ 199672523 h 2319"/>
              <a:gd name="T78" fmla="*/ 13853586 w 2228"/>
              <a:gd name="T79" fmla="*/ 204080978 h 2319"/>
              <a:gd name="T80" fmla="*/ 37159025 w 2228"/>
              <a:gd name="T81" fmla="*/ 216657479 h 2319"/>
              <a:gd name="T82" fmla="*/ 22787293 w 2228"/>
              <a:gd name="T83" fmla="*/ 165572578 h 2319"/>
              <a:gd name="T84" fmla="*/ 9321961 w 2228"/>
              <a:gd name="T85" fmla="*/ 185021199 h 2319"/>
              <a:gd name="T86" fmla="*/ 388250 w 2228"/>
              <a:gd name="T87" fmla="*/ 182687162 h 2319"/>
              <a:gd name="T88" fmla="*/ 0 w 2228"/>
              <a:gd name="T89" fmla="*/ 85055151 h 2319"/>
              <a:gd name="T90" fmla="*/ 1165110 w 2228"/>
              <a:gd name="T91" fmla="*/ 71441260 h 2319"/>
              <a:gd name="T92" fmla="*/ 13465336 w 2228"/>
              <a:gd name="T93" fmla="*/ 75979344 h 2319"/>
              <a:gd name="T94" fmla="*/ 36899952 w 2228"/>
              <a:gd name="T95" fmla="*/ 88426216 h 2319"/>
              <a:gd name="T96" fmla="*/ 22399043 w 2228"/>
              <a:gd name="T97" fmla="*/ 37470977 h 2319"/>
              <a:gd name="T98" fmla="*/ 8933711 w 2228"/>
              <a:gd name="T99" fmla="*/ 56789980 h 2319"/>
              <a:gd name="T100" fmla="*/ 0 w 2228"/>
              <a:gd name="T101" fmla="*/ 54455944 h 2319"/>
              <a:gd name="T102" fmla="*/ 0 w 2228"/>
              <a:gd name="T103" fmla="*/ 6742134 h 2319"/>
              <a:gd name="T104" fmla="*/ 51400867 w 2228"/>
              <a:gd name="T105" fmla="*/ 129629 h 2319"/>
              <a:gd name="T106" fmla="*/ 54637842 w 2228"/>
              <a:gd name="T107" fmla="*/ 9076170 h 2319"/>
              <a:gd name="T108" fmla="*/ 39100995 w 2228"/>
              <a:gd name="T109" fmla="*/ 19189369 h 2319"/>
              <a:gd name="T110" fmla="*/ 79367100 w 2228"/>
              <a:gd name="T111" fmla="*/ 40842043 h 2319"/>
              <a:gd name="T112" fmla="*/ 74835478 w 2228"/>
              <a:gd name="T113" fmla="*/ 14780914 h 2319"/>
              <a:gd name="T114" fmla="*/ 68102813 w 2228"/>
              <a:gd name="T115" fmla="*/ 2333677 h 2319"/>
              <a:gd name="T116" fmla="*/ 82733612 w 2228"/>
              <a:gd name="T117" fmla="*/ 129629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sp>
        <p:nvSpPr>
          <p:cNvPr id="25639" name="Text Box 38"/>
          <p:cNvSpPr txBox="1">
            <a:spLocks noChangeArrowheads="1"/>
          </p:cNvSpPr>
          <p:nvPr/>
        </p:nvSpPr>
        <p:spPr bwMode="auto">
          <a:xfrm>
            <a:off x="1841500" y="2559050"/>
            <a:ext cx="585788"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ACO</a:t>
            </a:r>
          </a:p>
        </p:txBody>
      </p:sp>
      <p:sp>
        <p:nvSpPr>
          <p:cNvPr id="25640" name="Freeform 39"/>
          <p:cNvSpPr>
            <a:spLocks noChangeArrowheads="1"/>
          </p:cNvSpPr>
          <p:nvPr/>
        </p:nvSpPr>
        <p:spPr bwMode="auto">
          <a:xfrm>
            <a:off x="1844675" y="3559175"/>
            <a:ext cx="801688" cy="835025"/>
          </a:xfrm>
          <a:custGeom>
            <a:avLst/>
            <a:gdLst>
              <a:gd name="T0" fmla="*/ 174788822 w 2228"/>
              <a:gd name="T1" fmla="*/ 1167018 h 2319"/>
              <a:gd name="T2" fmla="*/ 170386737 w 2228"/>
              <a:gd name="T3" fmla="*/ 13613896 h 2319"/>
              <a:gd name="T4" fmla="*/ 156533157 w 2228"/>
              <a:gd name="T5" fmla="*/ 36563216 h 2319"/>
              <a:gd name="T6" fmla="*/ 208322655 w 2228"/>
              <a:gd name="T7" fmla="*/ 33970283 h 2319"/>
              <a:gd name="T8" fmla="*/ 191620710 w 2228"/>
              <a:gd name="T9" fmla="*/ 11280217 h 2319"/>
              <a:gd name="T10" fmla="*/ 189419667 w 2228"/>
              <a:gd name="T11" fmla="*/ 1167018 h 2319"/>
              <a:gd name="T12" fmla="*/ 227355181 w 2228"/>
              <a:gd name="T13" fmla="*/ 0 h 2319"/>
              <a:gd name="T14" fmla="*/ 244186663 w 2228"/>
              <a:gd name="T15" fmla="*/ 22690063 h 2319"/>
              <a:gd name="T16" fmla="*/ 244186663 w 2228"/>
              <a:gd name="T17" fmla="*/ 55622962 h 2319"/>
              <a:gd name="T18" fmla="*/ 254155944 w 2228"/>
              <a:gd name="T19" fmla="*/ 56789980 h 2319"/>
              <a:gd name="T20" fmla="*/ 266585701 w 2228"/>
              <a:gd name="T21" fmla="*/ 37341349 h 2319"/>
              <a:gd name="T22" fmla="*/ 282381251 w 2228"/>
              <a:gd name="T23" fmla="*/ 88555845 h 2319"/>
              <a:gd name="T24" fmla="*/ 257651993 w 2228"/>
              <a:gd name="T25" fmla="*/ 75979344 h 2319"/>
              <a:gd name="T26" fmla="*/ 246387706 w 2228"/>
              <a:gd name="T27" fmla="*/ 71441260 h 2319"/>
              <a:gd name="T28" fmla="*/ 245351773 w 2228"/>
              <a:gd name="T29" fmla="*/ 85055151 h 2319"/>
              <a:gd name="T30" fmla="*/ 246776316 w 2228"/>
              <a:gd name="T31" fmla="*/ 183854181 h 2319"/>
              <a:gd name="T32" fmla="*/ 256875134 w 2228"/>
              <a:gd name="T33" fmla="*/ 180612744 h 2319"/>
              <a:gd name="T34" fmla="*/ 279274171 w 2228"/>
              <a:gd name="T35" fmla="*/ 163498159 h 2319"/>
              <a:gd name="T36" fmla="*/ 273836153 w 2228"/>
              <a:gd name="T37" fmla="*/ 221454820 h 2319"/>
              <a:gd name="T38" fmla="*/ 255709664 w 2228"/>
              <a:gd name="T39" fmla="*/ 199802152 h 2319"/>
              <a:gd name="T40" fmla="*/ 246776316 w 2228"/>
              <a:gd name="T41" fmla="*/ 198764763 h 2319"/>
              <a:gd name="T42" fmla="*/ 245610846 w 2228"/>
              <a:gd name="T43" fmla="*/ 238440136 h 2319"/>
              <a:gd name="T44" fmla="*/ 214537174 w 2228"/>
              <a:gd name="T45" fmla="*/ 255425092 h 2319"/>
              <a:gd name="T46" fmla="*/ 190973027 w 2228"/>
              <a:gd name="T47" fmla="*/ 255425092 h 2319"/>
              <a:gd name="T48" fmla="*/ 192008960 w 2228"/>
              <a:gd name="T49" fmla="*/ 265668277 h 2319"/>
              <a:gd name="T50" fmla="*/ 212206954 w 2228"/>
              <a:gd name="T51" fmla="*/ 283949880 h 2319"/>
              <a:gd name="T52" fmla="*/ 156144907 w 2228"/>
              <a:gd name="T53" fmla="*/ 289524992 h 2319"/>
              <a:gd name="T54" fmla="*/ 172976389 w 2228"/>
              <a:gd name="T55" fmla="*/ 266834935 h 2319"/>
              <a:gd name="T56" fmla="*/ 175177432 w 2228"/>
              <a:gd name="T57" fmla="*/ 256592110 h 2319"/>
              <a:gd name="T58" fmla="*/ 78590240 w 2228"/>
              <a:gd name="T59" fmla="*/ 257369882 h 2319"/>
              <a:gd name="T60" fmla="*/ 68491422 w 2228"/>
              <a:gd name="T61" fmla="*/ 262037594 h 2319"/>
              <a:gd name="T62" fmla="*/ 77425130 w 2228"/>
              <a:gd name="T63" fmla="*/ 273317809 h 2319"/>
              <a:gd name="T64" fmla="*/ 71987112 w 2228"/>
              <a:gd name="T65" fmla="*/ 299378931 h 2319"/>
              <a:gd name="T66" fmla="*/ 42855757 w 2228"/>
              <a:gd name="T67" fmla="*/ 274355198 h 2319"/>
              <a:gd name="T68" fmla="*/ 56191562 w 2228"/>
              <a:gd name="T69" fmla="*/ 264112013 h 2319"/>
              <a:gd name="T70" fmla="*/ 51789476 w 2228"/>
              <a:gd name="T71" fmla="*/ 257369882 h 2319"/>
              <a:gd name="T72" fmla="*/ 5826270 w 2228"/>
              <a:gd name="T73" fmla="*/ 257369882 h 2319"/>
              <a:gd name="T74" fmla="*/ 388250 w 2228"/>
              <a:gd name="T75" fmla="*/ 213156785 h 2319"/>
              <a:gd name="T76" fmla="*/ 1424183 w 2228"/>
              <a:gd name="T77" fmla="*/ 199672523 h 2319"/>
              <a:gd name="T78" fmla="*/ 13853586 w 2228"/>
              <a:gd name="T79" fmla="*/ 204080978 h 2319"/>
              <a:gd name="T80" fmla="*/ 37159025 w 2228"/>
              <a:gd name="T81" fmla="*/ 216657479 h 2319"/>
              <a:gd name="T82" fmla="*/ 22787293 w 2228"/>
              <a:gd name="T83" fmla="*/ 165572578 h 2319"/>
              <a:gd name="T84" fmla="*/ 9321961 w 2228"/>
              <a:gd name="T85" fmla="*/ 185021199 h 2319"/>
              <a:gd name="T86" fmla="*/ 388250 w 2228"/>
              <a:gd name="T87" fmla="*/ 182687162 h 2319"/>
              <a:gd name="T88" fmla="*/ 0 w 2228"/>
              <a:gd name="T89" fmla="*/ 85055151 h 2319"/>
              <a:gd name="T90" fmla="*/ 1165110 w 2228"/>
              <a:gd name="T91" fmla="*/ 71441260 h 2319"/>
              <a:gd name="T92" fmla="*/ 13465336 w 2228"/>
              <a:gd name="T93" fmla="*/ 75979344 h 2319"/>
              <a:gd name="T94" fmla="*/ 36899952 w 2228"/>
              <a:gd name="T95" fmla="*/ 88426216 h 2319"/>
              <a:gd name="T96" fmla="*/ 22399043 w 2228"/>
              <a:gd name="T97" fmla="*/ 37470977 h 2319"/>
              <a:gd name="T98" fmla="*/ 8933711 w 2228"/>
              <a:gd name="T99" fmla="*/ 56789980 h 2319"/>
              <a:gd name="T100" fmla="*/ 0 w 2228"/>
              <a:gd name="T101" fmla="*/ 54455944 h 2319"/>
              <a:gd name="T102" fmla="*/ 0 w 2228"/>
              <a:gd name="T103" fmla="*/ 6742134 h 2319"/>
              <a:gd name="T104" fmla="*/ 51400867 w 2228"/>
              <a:gd name="T105" fmla="*/ 129629 h 2319"/>
              <a:gd name="T106" fmla="*/ 54637842 w 2228"/>
              <a:gd name="T107" fmla="*/ 9076170 h 2319"/>
              <a:gd name="T108" fmla="*/ 39100995 w 2228"/>
              <a:gd name="T109" fmla="*/ 19189369 h 2319"/>
              <a:gd name="T110" fmla="*/ 79367100 w 2228"/>
              <a:gd name="T111" fmla="*/ 40842043 h 2319"/>
              <a:gd name="T112" fmla="*/ 74835478 w 2228"/>
              <a:gd name="T113" fmla="*/ 14780914 h 2319"/>
              <a:gd name="T114" fmla="*/ 68102813 w 2228"/>
              <a:gd name="T115" fmla="*/ 2333677 h 2319"/>
              <a:gd name="T116" fmla="*/ 82733612 w 2228"/>
              <a:gd name="T117" fmla="*/ 129629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sp>
        <p:nvSpPr>
          <p:cNvPr id="25641" name="Text Box 40"/>
          <p:cNvSpPr txBox="1">
            <a:spLocks noChangeArrowheads="1"/>
          </p:cNvSpPr>
          <p:nvPr/>
        </p:nvSpPr>
        <p:spPr bwMode="auto">
          <a:xfrm>
            <a:off x="2063750" y="3792538"/>
            <a:ext cx="508000"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MA</a:t>
            </a:r>
          </a:p>
        </p:txBody>
      </p:sp>
      <p:sp>
        <p:nvSpPr>
          <p:cNvPr id="25642" name="Freeform 41"/>
          <p:cNvSpPr>
            <a:spLocks noChangeArrowheads="1"/>
          </p:cNvSpPr>
          <p:nvPr/>
        </p:nvSpPr>
        <p:spPr bwMode="auto">
          <a:xfrm>
            <a:off x="1792288" y="2941638"/>
            <a:ext cx="801687" cy="835025"/>
          </a:xfrm>
          <a:custGeom>
            <a:avLst/>
            <a:gdLst>
              <a:gd name="T0" fmla="*/ 174788604 w 2228"/>
              <a:gd name="T1" fmla="*/ 1167018 h 2319"/>
              <a:gd name="T2" fmla="*/ 170386524 w 2228"/>
              <a:gd name="T3" fmla="*/ 13613896 h 2319"/>
              <a:gd name="T4" fmla="*/ 156532961 w 2228"/>
              <a:gd name="T5" fmla="*/ 36563216 h 2319"/>
              <a:gd name="T6" fmla="*/ 208322036 w 2228"/>
              <a:gd name="T7" fmla="*/ 33970283 h 2319"/>
              <a:gd name="T8" fmla="*/ 191620111 w 2228"/>
              <a:gd name="T9" fmla="*/ 11280217 h 2319"/>
              <a:gd name="T10" fmla="*/ 189419071 w 2228"/>
              <a:gd name="T11" fmla="*/ 1167018 h 2319"/>
              <a:gd name="T12" fmla="*/ 227354537 w 2228"/>
              <a:gd name="T13" fmla="*/ 0 h 2319"/>
              <a:gd name="T14" fmla="*/ 244185999 w 2228"/>
              <a:gd name="T15" fmla="*/ 22690063 h 2319"/>
              <a:gd name="T16" fmla="*/ 244185999 w 2228"/>
              <a:gd name="T17" fmla="*/ 55622962 h 2319"/>
              <a:gd name="T18" fmla="*/ 254155627 w 2228"/>
              <a:gd name="T19" fmla="*/ 56789980 h 2319"/>
              <a:gd name="T20" fmla="*/ 266585009 w 2228"/>
              <a:gd name="T21" fmla="*/ 37341349 h 2319"/>
              <a:gd name="T22" fmla="*/ 282380539 w 2228"/>
              <a:gd name="T23" fmla="*/ 88555845 h 2319"/>
              <a:gd name="T24" fmla="*/ 257651312 w 2228"/>
              <a:gd name="T25" fmla="*/ 75979344 h 2319"/>
              <a:gd name="T26" fmla="*/ 246387039 w 2228"/>
              <a:gd name="T27" fmla="*/ 71441260 h 2319"/>
              <a:gd name="T28" fmla="*/ 245351467 w 2228"/>
              <a:gd name="T29" fmla="*/ 85055151 h 2319"/>
              <a:gd name="T30" fmla="*/ 246775648 w 2228"/>
              <a:gd name="T31" fmla="*/ 183854181 h 2319"/>
              <a:gd name="T32" fmla="*/ 256874453 w 2228"/>
              <a:gd name="T33" fmla="*/ 180612744 h 2319"/>
              <a:gd name="T34" fmla="*/ 279273463 w 2228"/>
              <a:gd name="T35" fmla="*/ 163498159 h 2319"/>
              <a:gd name="T36" fmla="*/ 273835451 w 2228"/>
              <a:gd name="T37" fmla="*/ 221454820 h 2319"/>
              <a:gd name="T38" fmla="*/ 255708985 w 2228"/>
              <a:gd name="T39" fmla="*/ 199802152 h 2319"/>
              <a:gd name="T40" fmla="*/ 246775648 w 2228"/>
              <a:gd name="T41" fmla="*/ 198764763 h 2319"/>
              <a:gd name="T42" fmla="*/ 245610180 w 2228"/>
              <a:gd name="T43" fmla="*/ 238440136 h 2319"/>
              <a:gd name="T44" fmla="*/ 214536906 w 2228"/>
              <a:gd name="T45" fmla="*/ 255425092 h 2319"/>
              <a:gd name="T46" fmla="*/ 190972788 w 2228"/>
              <a:gd name="T47" fmla="*/ 255425092 h 2319"/>
              <a:gd name="T48" fmla="*/ 192008360 w 2228"/>
              <a:gd name="T49" fmla="*/ 265668277 h 2319"/>
              <a:gd name="T50" fmla="*/ 212206330 w 2228"/>
              <a:gd name="T51" fmla="*/ 283949880 h 2319"/>
              <a:gd name="T52" fmla="*/ 156144352 w 2228"/>
              <a:gd name="T53" fmla="*/ 289524992 h 2319"/>
              <a:gd name="T54" fmla="*/ 172975814 w 2228"/>
              <a:gd name="T55" fmla="*/ 266834935 h 2319"/>
              <a:gd name="T56" fmla="*/ 175176854 w 2228"/>
              <a:gd name="T57" fmla="*/ 256592110 h 2319"/>
              <a:gd name="T58" fmla="*/ 78590142 w 2228"/>
              <a:gd name="T59" fmla="*/ 257369882 h 2319"/>
              <a:gd name="T60" fmla="*/ 68491337 w 2228"/>
              <a:gd name="T61" fmla="*/ 262037594 h 2319"/>
              <a:gd name="T62" fmla="*/ 77425034 w 2228"/>
              <a:gd name="T63" fmla="*/ 273317809 h 2319"/>
              <a:gd name="T64" fmla="*/ 71987022 w 2228"/>
              <a:gd name="T65" fmla="*/ 299378931 h 2319"/>
              <a:gd name="T66" fmla="*/ 42855704 w 2228"/>
              <a:gd name="T67" fmla="*/ 274355198 h 2319"/>
              <a:gd name="T68" fmla="*/ 56191132 w 2228"/>
              <a:gd name="T69" fmla="*/ 264112013 h 2319"/>
              <a:gd name="T70" fmla="*/ 51789052 w 2228"/>
              <a:gd name="T71" fmla="*/ 257369882 h 2319"/>
              <a:gd name="T72" fmla="*/ 5826263 w 2228"/>
              <a:gd name="T73" fmla="*/ 257369882 h 2319"/>
              <a:gd name="T74" fmla="*/ 388250 w 2228"/>
              <a:gd name="T75" fmla="*/ 213156785 h 2319"/>
              <a:gd name="T76" fmla="*/ 1424182 w 2228"/>
              <a:gd name="T77" fmla="*/ 199672523 h 2319"/>
              <a:gd name="T78" fmla="*/ 13853568 w 2228"/>
              <a:gd name="T79" fmla="*/ 204080978 h 2319"/>
              <a:gd name="T80" fmla="*/ 37158619 w 2228"/>
              <a:gd name="T81" fmla="*/ 216657479 h 2319"/>
              <a:gd name="T82" fmla="*/ 22787265 w 2228"/>
              <a:gd name="T83" fmla="*/ 165572578 h 2319"/>
              <a:gd name="T84" fmla="*/ 9321949 w 2228"/>
              <a:gd name="T85" fmla="*/ 185021199 h 2319"/>
              <a:gd name="T86" fmla="*/ 388250 w 2228"/>
              <a:gd name="T87" fmla="*/ 182687162 h 2319"/>
              <a:gd name="T88" fmla="*/ 0 w 2228"/>
              <a:gd name="T89" fmla="*/ 85055151 h 2319"/>
              <a:gd name="T90" fmla="*/ 1165109 w 2228"/>
              <a:gd name="T91" fmla="*/ 71441260 h 2319"/>
              <a:gd name="T92" fmla="*/ 13465319 w 2228"/>
              <a:gd name="T93" fmla="*/ 75979344 h 2319"/>
              <a:gd name="T94" fmla="*/ 36899906 w 2228"/>
              <a:gd name="T95" fmla="*/ 88426216 h 2319"/>
              <a:gd name="T96" fmla="*/ 22398656 w 2228"/>
              <a:gd name="T97" fmla="*/ 37470977 h 2319"/>
              <a:gd name="T98" fmla="*/ 8933699 w 2228"/>
              <a:gd name="T99" fmla="*/ 56789980 h 2319"/>
              <a:gd name="T100" fmla="*/ 0 w 2228"/>
              <a:gd name="T101" fmla="*/ 54455944 h 2319"/>
              <a:gd name="T102" fmla="*/ 0 w 2228"/>
              <a:gd name="T103" fmla="*/ 6742134 h 2319"/>
              <a:gd name="T104" fmla="*/ 51400802 w 2228"/>
              <a:gd name="T105" fmla="*/ 129629 h 2319"/>
              <a:gd name="T106" fmla="*/ 54637774 w 2228"/>
              <a:gd name="T107" fmla="*/ 9076170 h 2319"/>
              <a:gd name="T108" fmla="*/ 39100946 w 2228"/>
              <a:gd name="T109" fmla="*/ 19189369 h 2319"/>
              <a:gd name="T110" fmla="*/ 79367001 w 2228"/>
              <a:gd name="T111" fmla="*/ 40842043 h 2319"/>
              <a:gd name="T112" fmla="*/ 74835384 w 2228"/>
              <a:gd name="T113" fmla="*/ 14780914 h 2319"/>
              <a:gd name="T114" fmla="*/ 68102728 w 2228"/>
              <a:gd name="T115" fmla="*/ 2333677 h 2319"/>
              <a:gd name="T116" fmla="*/ 82733149 w 2228"/>
              <a:gd name="T117" fmla="*/ 129629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sp>
        <p:nvSpPr>
          <p:cNvPr id="25643" name="Text Box 42"/>
          <p:cNvSpPr txBox="1">
            <a:spLocks noChangeArrowheads="1"/>
          </p:cNvSpPr>
          <p:nvPr/>
        </p:nvSpPr>
        <p:spPr bwMode="auto">
          <a:xfrm>
            <a:off x="2012950" y="3175000"/>
            <a:ext cx="457200"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GA</a:t>
            </a:r>
          </a:p>
        </p:txBody>
      </p:sp>
      <p:sp>
        <p:nvSpPr>
          <p:cNvPr id="25644" name="Freeform 43"/>
          <p:cNvSpPr>
            <a:spLocks noChangeArrowheads="1"/>
          </p:cNvSpPr>
          <p:nvPr/>
        </p:nvSpPr>
        <p:spPr bwMode="auto">
          <a:xfrm>
            <a:off x="1258888" y="3781425"/>
            <a:ext cx="801687" cy="835025"/>
          </a:xfrm>
          <a:custGeom>
            <a:avLst/>
            <a:gdLst>
              <a:gd name="T0" fmla="*/ 174788604 w 2228"/>
              <a:gd name="T1" fmla="*/ 1167018 h 2319"/>
              <a:gd name="T2" fmla="*/ 170386524 w 2228"/>
              <a:gd name="T3" fmla="*/ 13613896 h 2319"/>
              <a:gd name="T4" fmla="*/ 156532961 w 2228"/>
              <a:gd name="T5" fmla="*/ 36563216 h 2319"/>
              <a:gd name="T6" fmla="*/ 208322036 w 2228"/>
              <a:gd name="T7" fmla="*/ 33970283 h 2319"/>
              <a:gd name="T8" fmla="*/ 191620111 w 2228"/>
              <a:gd name="T9" fmla="*/ 11280217 h 2319"/>
              <a:gd name="T10" fmla="*/ 189419071 w 2228"/>
              <a:gd name="T11" fmla="*/ 1167018 h 2319"/>
              <a:gd name="T12" fmla="*/ 227354537 w 2228"/>
              <a:gd name="T13" fmla="*/ 0 h 2319"/>
              <a:gd name="T14" fmla="*/ 244185999 w 2228"/>
              <a:gd name="T15" fmla="*/ 22690063 h 2319"/>
              <a:gd name="T16" fmla="*/ 244185999 w 2228"/>
              <a:gd name="T17" fmla="*/ 55622962 h 2319"/>
              <a:gd name="T18" fmla="*/ 254155627 w 2228"/>
              <a:gd name="T19" fmla="*/ 56789980 h 2319"/>
              <a:gd name="T20" fmla="*/ 266585009 w 2228"/>
              <a:gd name="T21" fmla="*/ 37341349 h 2319"/>
              <a:gd name="T22" fmla="*/ 282380539 w 2228"/>
              <a:gd name="T23" fmla="*/ 88555845 h 2319"/>
              <a:gd name="T24" fmla="*/ 257651312 w 2228"/>
              <a:gd name="T25" fmla="*/ 75979344 h 2319"/>
              <a:gd name="T26" fmla="*/ 246387039 w 2228"/>
              <a:gd name="T27" fmla="*/ 71441260 h 2319"/>
              <a:gd name="T28" fmla="*/ 245351467 w 2228"/>
              <a:gd name="T29" fmla="*/ 85055151 h 2319"/>
              <a:gd name="T30" fmla="*/ 246775648 w 2228"/>
              <a:gd name="T31" fmla="*/ 183854181 h 2319"/>
              <a:gd name="T32" fmla="*/ 256874453 w 2228"/>
              <a:gd name="T33" fmla="*/ 180612744 h 2319"/>
              <a:gd name="T34" fmla="*/ 279273463 w 2228"/>
              <a:gd name="T35" fmla="*/ 163498159 h 2319"/>
              <a:gd name="T36" fmla="*/ 273835451 w 2228"/>
              <a:gd name="T37" fmla="*/ 221454820 h 2319"/>
              <a:gd name="T38" fmla="*/ 255708985 w 2228"/>
              <a:gd name="T39" fmla="*/ 199802152 h 2319"/>
              <a:gd name="T40" fmla="*/ 246775648 w 2228"/>
              <a:gd name="T41" fmla="*/ 198764763 h 2319"/>
              <a:gd name="T42" fmla="*/ 245610180 w 2228"/>
              <a:gd name="T43" fmla="*/ 238440136 h 2319"/>
              <a:gd name="T44" fmla="*/ 214536906 w 2228"/>
              <a:gd name="T45" fmla="*/ 255425092 h 2319"/>
              <a:gd name="T46" fmla="*/ 190972788 w 2228"/>
              <a:gd name="T47" fmla="*/ 255425092 h 2319"/>
              <a:gd name="T48" fmla="*/ 192008360 w 2228"/>
              <a:gd name="T49" fmla="*/ 265668277 h 2319"/>
              <a:gd name="T50" fmla="*/ 212206330 w 2228"/>
              <a:gd name="T51" fmla="*/ 283949880 h 2319"/>
              <a:gd name="T52" fmla="*/ 156144352 w 2228"/>
              <a:gd name="T53" fmla="*/ 289524992 h 2319"/>
              <a:gd name="T54" fmla="*/ 172975814 w 2228"/>
              <a:gd name="T55" fmla="*/ 266834935 h 2319"/>
              <a:gd name="T56" fmla="*/ 175176854 w 2228"/>
              <a:gd name="T57" fmla="*/ 256592110 h 2319"/>
              <a:gd name="T58" fmla="*/ 78590142 w 2228"/>
              <a:gd name="T59" fmla="*/ 257369882 h 2319"/>
              <a:gd name="T60" fmla="*/ 68491337 w 2228"/>
              <a:gd name="T61" fmla="*/ 262037594 h 2319"/>
              <a:gd name="T62" fmla="*/ 77425034 w 2228"/>
              <a:gd name="T63" fmla="*/ 273317809 h 2319"/>
              <a:gd name="T64" fmla="*/ 71987022 w 2228"/>
              <a:gd name="T65" fmla="*/ 299378931 h 2319"/>
              <a:gd name="T66" fmla="*/ 42855704 w 2228"/>
              <a:gd name="T67" fmla="*/ 274355198 h 2319"/>
              <a:gd name="T68" fmla="*/ 56191132 w 2228"/>
              <a:gd name="T69" fmla="*/ 264112013 h 2319"/>
              <a:gd name="T70" fmla="*/ 51789052 w 2228"/>
              <a:gd name="T71" fmla="*/ 257369882 h 2319"/>
              <a:gd name="T72" fmla="*/ 5826263 w 2228"/>
              <a:gd name="T73" fmla="*/ 257369882 h 2319"/>
              <a:gd name="T74" fmla="*/ 388250 w 2228"/>
              <a:gd name="T75" fmla="*/ 213156785 h 2319"/>
              <a:gd name="T76" fmla="*/ 1424182 w 2228"/>
              <a:gd name="T77" fmla="*/ 199672523 h 2319"/>
              <a:gd name="T78" fmla="*/ 13853568 w 2228"/>
              <a:gd name="T79" fmla="*/ 204080978 h 2319"/>
              <a:gd name="T80" fmla="*/ 37158619 w 2228"/>
              <a:gd name="T81" fmla="*/ 216657479 h 2319"/>
              <a:gd name="T82" fmla="*/ 22787265 w 2228"/>
              <a:gd name="T83" fmla="*/ 165572578 h 2319"/>
              <a:gd name="T84" fmla="*/ 9321949 w 2228"/>
              <a:gd name="T85" fmla="*/ 185021199 h 2319"/>
              <a:gd name="T86" fmla="*/ 388250 w 2228"/>
              <a:gd name="T87" fmla="*/ 182687162 h 2319"/>
              <a:gd name="T88" fmla="*/ 0 w 2228"/>
              <a:gd name="T89" fmla="*/ 85055151 h 2319"/>
              <a:gd name="T90" fmla="*/ 1165109 w 2228"/>
              <a:gd name="T91" fmla="*/ 71441260 h 2319"/>
              <a:gd name="T92" fmla="*/ 13465319 w 2228"/>
              <a:gd name="T93" fmla="*/ 75979344 h 2319"/>
              <a:gd name="T94" fmla="*/ 36899906 w 2228"/>
              <a:gd name="T95" fmla="*/ 88426216 h 2319"/>
              <a:gd name="T96" fmla="*/ 22398656 w 2228"/>
              <a:gd name="T97" fmla="*/ 37470977 h 2319"/>
              <a:gd name="T98" fmla="*/ 8933699 w 2228"/>
              <a:gd name="T99" fmla="*/ 56789980 h 2319"/>
              <a:gd name="T100" fmla="*/ 0 w 2228"/>
              <a:gd name="T101" fmla="*/ 54455944 h 2319"/>
              <a:gd name="T102" fmla="*/ 0 w 2228"/>
              <a:gd name="T103" fmla="*/ 6742134 h 2319"/>
              <a:gd name="T104" fmla="*/ 51400802 w 2228"/>
              <a:gd name="T105" fmla="*/ 129629 h 2319"/>
              <a:gd name="T106" fmla="*/ 54637774 w 2228"/>
              <a:gd name="T107" fmla="*/ 9076170 h 2319"/>
              <a:gd name="T108" fmla="*/ 39100946 w 2228"/>
              <a:gd name="T109" fmla="*/ 19189369 h 2319"/>
              <a:gd name="T110" fmla="*/ 79367001 w 2228"/>
              <a:gd name="T111" fmla="*/ 40842043 h 2319"/>
              <a:gd name="T112" fmla="*/ 74835384 w 2228"/>
              <a:gd name="T113" fmla="*/ 14780914 h 2319"/>
              <a:gd name="T114" fmla="*/ 68102728 w 2228"/>
              <a:gd name="T115" fmla="*/ 2333677 h 2319"/>
              <a:gd name="T116" fmla="*/ 82733149 w 2228"/>
              <a:gd name="T117" fmla="*/ 129629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sp>
        <p:nvSpPr>
          <p:cNvPr id="25645" name="Text Box 44"/>
          <p:cNvSpPr txBox="1">
            <a:spLocks noChangeArrowheads="1"/>
          </p:cNvSpPr>
          <p:nvPr/>
        </p:nvSpPr>
        <p:spPr bwMode="auto">
          <a:xfrm>
            <a:off x="1477963" y="4014788"/>
            <a:ext cx="390525"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SS</a:t>
            </a:r>
          </a:p>
        </p:txBody>
      </p:sp>
      <p:sp>
        <p:nvSpPr>
          <p:cNvPr id="25646" name="Freeform 45"/>
          <p:cNvSpPr>
            <a:spLocks noChangeArrowheads="1"/>
          </p:cNvSpPr>
          <p:nvPr/>
        </p:nvSpPr>
        <p:spPr bwMode="auto">
          <a:xfrm>
            <a:off x="2944813" y="1639888"/>
            <a:ext cx="271462" cy="282575"/>
          </a:xfrm>
          <a:custGeom>
            <a:avLst/>
            <a:gdLst>
              <a:gd name="T0" fmla="*/ 59264160 w 753"/>
              <a:gd name="T1" fmla="*/ 389622 h 784"/>
              <a:gd name="T2" fmla="*/ 57704605 w 753"/>
              <a:gd name="T3" fmla="*/ 4546790 h 784"/>
              <a:gd name="T4" fmla="*/ 53025943 w 753"/>
              <a:gd name="T5" fmla="*/ 12341393 h 784"/>
              <a:gd name="T6" fmla="*/ 70571107 w 753"/>
              <a:gd name="T7" fmla="*/ 11432032 h 784"/>
              <a:gd name="T8" fmla="*/ 64982885 w 753"/>
              <a:gd name="T9" fmla="*/ 3767186 h 784"/>
              <a:gd name="T10" fmla="*/ 64203108 w 753"/>
              <a:gd name="T11" fmla="*/ 389622 h 784"/>
              <a:gd name="T12" fmla="*/ 77069610 w 753"/>
              <a:gd name="T13" fmla="*/ 0 h 784"/>
              <a:gd name="T14" fmla="*/ 82787975 w 753"/>
              <a:gd name="T15" fmla="*/ 7664487 h 784"/>
              <a:gd name="T16" fmla="*/ 82787975 w 753"/>
              <a:gd name="T17" fmla="*/ 18836651 h 784"/>
              <a:gd name="T18" fmla="*/ 86167008 w 753"/>
              <a:gd name="T19" fmla="*/ 19226273 h 784"/>
              <a:gd name="T20" fmla="*/ 90326180 w 753"/>
              <a:gd name="T21" fmla="*/ 12600900 h 784"/>
              <a:gd name="T22" fmla="*/ 95654499 w 753"/>
              <a:gd name="T23" fmla="*/ 30008818 h 784"/>
              <a:gd name="T24" fmla="*/ 87336854 w 753"/>
              <a:gd name="T25" fmla="*/ 25721897 h 784"/>
              <a:gd name="T26" fmla="*/ 83567752 w 753"/>
              <a:gd name="T27" fmla="*/ 24162689 h 784"/>
              <a:gd name="T28" fmla="*/ 83178043 w 753"/>
              <a:gd name="T29" fmla="*/ 28709478 h 784"/>
              <a:gd name="T30" fmla="*/ 83697895 w 753"/>
              <a:gd name="T31" fmla="*/ 62225974 h 784"/>
              <a:gd name="T32" fmla="*/ 87076929 w 753"/>
              <a:gd name="T33" fmla="*/ 61056748 h 784"/>
              <a:gd name="T34" fmla="*/ 94614796 w 753"/>
              <a:gd name="T35" fmla="*/ 55340733 h 784"/>
              <a:gd name="T36" fmla="*/ 92795294 w 753"/>
              <a:gd name="T37" fmla="*/ 74956983 h 784"/>
              <a:gd name="T38" fmla="*/ 86686860 w 753"/>
              <a:gd name="T39" fmla="*/ 67552006 h 784"/>
              <a:gd name="T40" fmla="*/ 83697895 w 753"/>
              <a:gd name="T41" fmla="*/ 67292138 h 784"/>
              <a:gd name="T42" fmla="*/ 83307826 w 753"/>
              <a:gd name="T43" fmla="*/ 80672637 h 784"/>
              <a:gd name="T44" fmla="*/ 72650873 w 753"/>
              <a:gd name="T45" fmla="*/ 86388652 h 784"/>
              <a:gd name="T46" fmla="*/ 64722959 w 753"/>
              <a:gd name="T47" fmla="*/ 86388652 h 784"/>
              <a:gd name="T48" fmla="*/ 65112668 w 753"/>
              <a:gd name="T49" fmla="*/ 89896329 h 784"/>
              <a:gd name="T50" fmla="*/ 71871096 w 753"/>
              <a:gd name="T51" fmla="*/ 96001988 h 784"/>
              <a:gd name="T52" fmla="*/ 52895800 w 753"/>
              <a:gd name="T53" fmla="*/ 97950457 h 784"/>
              <a:gd name="T54" fmla="*/ 58614526 w 753"/>
              <a:gd name="T55" fmla="*/ 90285951 h 784"/>
              <a:gd name="T56" fmla="*/ 59394303 w 753"/>
              <a:gd name="T57" fmla="*/ 86778273 h 784"/>
              <a:gd name="T58" fmla="*/ 26642934 w 753"/>
              <a:gd name="T59" fmla="*/ 87038141 h 784"/>
              <a:gd name="T60" fmla="*/ 23263895 w 753"/>
              <a:gd name="T61" fmla="*/ 88596989 h 784"/>
              <a:gd name="T62" fmla="*/ 26252866 w 753"/>
              <a:gd name="T63" fmla="*/ 92494288 h 784"/>
              <a:gd name="T64" fmla="*/ 24433386 w 753"/>
              <a:gd name="T65" fmla="*/ 101328020 h 784"/>
              <a:gd name="T66" fmla="*/ 14556204 w 753"/>
              <a:gd name="T67" fmla="*/ 92884270 h 784"/>
              <a:gd name="T68" fmla="*/ 18974941 w 753"/>
              <a:gd name="T69" fmla="*/ 89376593 h 784"/>
              <a:gd name="T70" fmla="*/ 17545169 w 753"/>
              <a:gd name="T71" fmla="*/ 87038141 h 784"/>
              <a:gd name="T72" fmla="*/ 1949624 w 753"/>
              <a:gd name="T73" fmla="*/ 87038141 h 784"/>
              <a:gd name="T74" fmla="*/ 130143 w 753"/>
              <a:gd name="T75" fmla="*/ 72098795 h 784"/>
              <a:gd name="T76" fmla="*/ 519852 w 753"/>
              <a:gd name="T77" fmla="*/ 67552006 h 784"/>
              <a:gd name="T78" fmla="*/ 4678664 w 753"/>
              <a:gd name="T79" fmla="*/ 69110854 h 784"/>
              <a:gd name="T80" fmla="*/ 12606581 w 753"/>
              <a:gd name="T81" fmla="*/ 73268021 h 784"/>
              <a:gd name="T82" fmla="*/ 7667991 w 753"/>
              <a:gd name="T83" fmla="*/ 55990223 h 784"/>
              <a:gd name="T84" fmla="*/ 3119110 w 753"/>
              <a:gd name="T85" fmla="*/ 62615595 h 784"/>
              <a:gd name="T86" fmla="*/ 130143 w 753"/>
              <a:gd name="T87" fmla="*/ 61835991 h 784"/>
              <a:gd name="T88" fmla="*/ 0 w 753"/>
              <a:gd name="T89" fmla="*/ 28709478 h 784"/>
              <a:gd name="T90" fmla="*/ 390069 w 753"/>
              <a:gd name="T91" fmla="*/ 24162689 h 784"/>
              <a:gd name="T92" fmla="*/ 4548881 w 753"/>
              <a:gd name="T93" fmla="*/ 25721897 h 784"/>
              <a:gd name="T94" fmla="*/ 12476799 w 753"/>
              <a:gd name="T95" fmla="*/ 29878704 h 784"/>
              <a:gd name="T96" fmla="*/ 7537848 w 753"/>
              <a:gd name="T97" fmla="*/ 12731015 h 784"/>
              <a:gd name="T98" fmla="*/ 2989327 w 753"/>
              <a:gd name="T99" fmla="*/ 19226273 h 784"/>
              <a:gd name="T100" fmla="*/ 0 w 753"/>
              <a:gd name="T101" fmla="*/ 18447029 h 784"/>
              <a:gd name="T102" fmla="*/ 0 w 753"/>
              <a:gd name="T103" fmla="*/ 2338452 h 784"/>
              <a:gd name="T104" fmla="*/ 17415387 w 753"/>
              <a:gd name="T105" fmla="*/ 0 h 784"/>
              <a:gd name="T106" fmla="*/ 18585233 w 753"/>
              <a:gd name="T107" fmla="*/ 3117697 h 784"/>
              <a:gd name="T108" fmla="*/ 13256576 w 753"/>
              <a:gd name="T109" fmla="*/ 6495261 h 784"/>
              <a:gd name="T110" fmla="*/ 26902860 w 753"/>
              <a:gd name="T111" fmla="*/ 13900240 h 784"/>
              <a:gd name="T112" fmla="*/ 25343306 w 753"/>
              <a:gd name="T113" fmla="*/ 4936412 h 784"/>
              <a:gd name="T114" fmla="*/ 23133752 w 753"/>
              <a:gd name="T115" fmla="*/ 779604 h 784"/>
              <a:gd name="T116" fmla="*/ 28072706 w 753"/>
              <a:gd name="T117" fmla="*/ 0 h 78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53"/>
              <a:gd name="T178" fmla="*/ 0 h 784"/>
              <a:gd name="T179" fmla="*/ 753 w 753"/>
              <a:gd name="T180" fmla="*/ 784 h 78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53" h="784">
                <a:moveTo>
                  <a:pt x="421" y="0"/>
                </a:moveTo>
                <a:lnTo>
                  <a:pt x="433" y="0"/>
                </a:lnTo>
                <a:lnTo>
                  <a:pt x="438" y="0"/>
                </a:lnTo>
                <a:lnTo>
                  <a:pt x="441" y="0"/>
                </a:lnTo>
                <a:lnTo>
                  <a:pt x="444" y="0"/>
                </a:lnTo>
                <a:lnTo>
                  <a:pt x="447" y="0"/>
                </a:lnTo>
                <a:lnTo>
                  <a:pt x="450" y="0"/>
                </a:lnTo>
                <a:lnTo>
                  <a:pt x="453" y="3"/>
                </a:lnTo>
                <a:lnTo>
                  <a:pt x="456" y="3"/>
                </a:lnTo>
                <a:lnTo>
                  <a:pt x="459" y="6"/>
                </a:lnTo>
                <a:lnTo>
                  <a:pt x="459" y="11"/>
                </a:lnTo>
                <a:lnTo>
                  <a:pt x="456" y="15"/>
                </a:lnTo>
                <a:lnTo>
                  <a:pt x="456" y="18"/>
                </a:lnTo>
                <a:lnTo>
                  <a:pt x="453" y="24"/>
                </a:lnTo>
                <a:lnTo>
                  <a:pt x="453" y="27"/>
                </a:lnTo>
                <a:lnTo>
                  <a:pt x="450" y="29"/>
                </a:lnTo>
                <a:lnTo>
                  <a:pt x="447" y="29"/>
                </a:lnTo>
                <a:lnTo>
                  <a:pt x="444" y="35"/>
                </a:lnTo>
                <a:lnTo>
                  <a:pt x="441" y="38"/>
                </a:lnTo>
                <a:lnTo>
                  <a:pt x="433" y="41"/>
                </a:lnTo>
                <a:lnTo>
                  <a:pt x="427" y="44"/>
                </a:lnTo>
                <a:lnTo>
                  <a:pt x="421" y="44"/>
                </a:lnTo>
                <a:lnTo>
                  <a:pt x="412" y="50"/>
                </a:lnTo>
                <a:lnTo>
                  <a:pt x="403" y="59"/>
                </a:lnTo>
                <a:lnTo>
                  <a:pt x="398" y="74"/>
                </a:lnTo>
                <a:lnTo>
                  <a:pt x="403" y="88"/>
                </a:lnTo>
                <a:lnTo>
                  <a:pt x="408" y="95"/>
                </a:lnTo>
                <a:lnTo>
                  <a:pt x="414" y="98"/>
                </a:lnTo>
                <a:lnTo>
                  <a:pt x="423" y="104"/>
                </a:lnTo>
                <a:lnTo>
                  <a:pt x="429" y="107"/>
                </a:lnTo>
                <a:lnTo>
                  <a:pt x="450" y="109"/>
                </a:lnTo>
                <a:lnTo>
                  <a:pt x="471" y="112"/>
                </a:lnTo>
                <a:lnTo>
                  <a:pt x="497" y="109"/>
                </a:lnTo>
                <a:lnTo>
                  <a:pt x="517" y="107"/>
                </a:lnTo>
                <a:lnTo>
                  <a:pt x="535" y="100"/>
                </a:lnTo>
                <a:lnTo>
                  <a:pt x="543" y="88"/>
                </a:lnTo>
                <a:lnTo>
                  <a:pt x="549" y="74"/>
                </a:lnTo>
                <a:lnTo>
                  <a:pt x="543" y="59"/>
                </a:lnTo>
                <a:lnTo>
                  <a:pt x="535" y="50"/>
                </a:lnTo>
                <a:lnTo>
                  <a:pt x="526" y="44"/>
                </a:lnTo>
                <a:lnTo>
                  <a:pt x="520" y="44"/>
                </a:lnTo>
                <a:lnTo>
                  <a:pt x="511" y="41"/>
                </a:lnTo>
                <a:lnTo>
                  <a:pt x="505" y="38"/>
                </a:lnTo>
                <a:lnTo>
                  <a:pt x="503" y="35"/>
                </a:lnTo>
                <a:lnTo>
                  <a:pt x="500" y="29"/>
                </a:lnTo>
                <a:lnTo>
                  <a:pt x="497" y="29"/>
                </a:lnTo>
                <a:lnTo>
                  <a:pt x="494" y="27"/>
                </a:lnTo>
                <a:lnTo>
                  <a:pt x="491" y="24"/>
                </a:lnTo>
                <a:lnTo>
                  <a:pt x="491" y="18"/>
                </a:lnTo>
                <a:lnTo>
                  <a:pt x="488" y="15"/>
                </a:lnTo>
                <a:lnTo>
                  <a:pt x="488" y="11"/>
                </a:lnTo>
                <a:lnTo>
                  <a:pt x="488" y="6"/>
                </a:lnTo>
                <a:lnTo>
                  <a:pt x="491" y="3"/>
                </a:lnTo>
                <a:lnTo>
                  <a:pt x="494" y="3"/>
                </a:lnTo>
                <a:lnTo>
                  <a:pt x="494" y="0"/>
                </a:lnTo>
                <a:lnTo>
                  <a:pt x="497" y="0"/>
                </a:lnTo>
                <a:lnTo>
                  <a:pt x="500" y="0"/>
                </a:lnTo>
                <a:lnTo>
                  <a:pt x="505" y="0"/>
                </a:lnTo>
                <a:lnTo>
                  <a:pt x="517" y="0"/>
                </a:lnTo>
                <a:lnTo>
                  <a:pt x="523" y="0"/>
                </a:lnTo>
                <a:lnTo>
                  <a:pt x="526" y="0"/>
                </a:lnTo>
                <a:lnTo>
                  <a:pt x="567" y="0"/>
                </a:lnTo>
                <a:lnTo>
                  <a:pt x="593" y="0"/>
                </a:lnTo>
                <a:lnTo>
                  <a:pt x="608" y="0"/>
                </a:lnTo>
                <a:lnTo>
                  <a:pt x="617" y="0"/>
                </a:lnTo>
                <a:lnTo>
                  <a:pt x="619" y="0"/>
                </a:lnTo>
                <a:lnTo>
                  <a:pt x="622" y="0"/>
                </a:lnTo>
                <a:lnTo>
                  <a:pt x="628" y="3"/>
                </a:lnTo>
                <a:lnTo>
                  <a:pt x="631" y="6"/>
                </a:lnTo>
                <a:lnTo>
                  <a:pt x="634" y="11"/>
                </a:lnTo>
                <a:lnTo>
                  <a:pt x="637" y="18"/>
                </a:lnTo>
                <a:lnTo>
                  <a:pt x="637" y="59"/>
                </a:lnTo>
                <a:lnTo>
                  <a:pt x="640" y="86"/>
                </a:lnTo>
                <a:lnTo>
                  <a:pt x="640" y="103"/>
                </a:lnTo>
                <a:lnTo>
                  <a:pt x="640" y="109"/>
                </a:lnTo>
                <a:lnTo>
                  <a:pt x="640" y="115"/>
                </a:lnTo>
                <a:lnTo>
                  <a:pt x="640" y="127"/>
                </a:lnTo>
                <a:lnTo>
                  <a:pt x="640" y="136"/>
                </a:lnTo>
                <a:lnTo>
                  <a:pt x="640" y="139"/>
                </a:lnTo>
                <a:lnTo>
                  <a:pt x="640" y="142"/>
                </a:lnTo>
                <a:lnTo>
                  <a:pt x="637" y="145"/>
                </a:lnTo>
                <a:lnTo>
                  <a:pt x="640" y="148"/>
                </a:lnTo>
                <a:lnTo>
                  <a:pt x="640" y="150"/>
                </a:lnTo>
                <a:lnTo>
                  <a:pt x="643" y="150"/>
                </a:lnTo>
                <a:lnTo>
                  <a:pt x="646" y="153"/>
                </a:lnTo>
                <a:lnTo>
                  <a:pt x="649" y="153"/>
                </a:lnTo>
                <a:lnTo>
                  <a:pt x="652" y="153"/>
                </a:lnTo>
                <a:lnTo>
                  <a:pt x="655" y="150"/>
                </a:lnTo>
                <a:lnTo>
                  <a:pt x="658" y="150"/>
                </a:lnTo>
                <a:lnTo>
                  <a:pt x="663" y="148"/>
                </a:lnTo>
                <a:lnTo>
                  <a:pt x="663" y="145"/>
                </a:lnTo>
                <a:lnTo>
                  <a:pt x="666" y="142"/>
                </a:lnTo>
                <a:lnTo>
                  <a:pt x="672" y="139"/>
                </a:lnTo>
                <a:lnTo>
                  <a:pt x="675" y="136"/>
                </a:lnTo>
                <a:lnTo>
                  <a:pt x="678" y="130"/>
                </a:lnTo>
                <a:lnTo>
                  <a:pt x="678" y="121"/>
                </a:lnTo>
                <a:lnTo>
                  <a:pt x="681" y="115"/>
                </a:lnTo>
                <a:lnTo>
                  <a:pt x="686" y="107"/>
                </a:lnTo>
                <a:lnTo>
                  <a:pt x="695" y="97"/>
                </a:lnTo>
                <a:lnTo>
                  <a:pt x="710" y="91"/>
                </a:lnTo>
                <a:lnTo>
                  <a:pt x="724" y="97"/>
                </a:lnTo>
                <a:lnTo>
                  <a:pt x="736" y="107"/>
                </a:lnTo>
                <a:lnTo>
                  <a:pt x="742" y="124"/>
                </a:lnTo>
                <a:lnTo>
                  <a:pt x="748" y="145"/>
                </a:lnTo>
                <a:lnTo>
                  <a:pt x="748" y="171"/>
                </a:lnTo>
                <a:lnTo>
                  <a:pt x="748" y="192"/>
                </a:lnTo>
                <a:lnTo>
                  <a:pt x="742" y="215"/>
                </a:lnTo>
                <a:lnTo>
                  <a:pt x="736" y="231"/>
                </a:lnTo>
                <a:lnTo>
                  <a:pt x="724" y="242"/>
                </a:lnTo>
                <a:lnTo>
                  <a:pt x="710" y="248"/>
                </a:lnTo>
                <a:lnTo>
                  <a:pt x="695" y="242"/>
                </a:lnTo>
                <a:lnTo>
                  <a:pt x="686" y="231"/>
                </a:lnTo>
                <a:lnTo>
                  <a:pt x="681" y="221"/>
                </a:lnTo>
                <a:lnTo>
                  <a:pt x="678" y="215"/>
                </a:lnTo>
                <a:lnTo>
                  <a:pt x="678" y="210"/>
                </a:lnTo>
                <a:lnTo>
                  <a:pt x="675" y="204"/>
                </a:lnTo>
                <a:lnTo>
                  <a:pt x="672" y="198"/>
                </a:lnTo>
                <a:lnTo>
                  <a:pt x="666" y="195"/>
                </a:lnTo>
                <a:lnTo>
                  <a:pt x="663" y="192"/>
                </a:lnTo>
                <a:lnTo>
                  <a:pt x="663" y="189"/>
                </a:lnTo>
                <a:lnTo>
                  <a:pt x="658" y="186"/>
                </a:lnTo>
                <a:lnTo>
                  <a:pt x="655" y="186"/>
                </a:lnTo>
                <a:lnTo>
                  <a:pt x="652" y="186"/>
                </a:lnTo>
                <a:lnTo>
                  <a:pt x="649" y="183"/>
                </a:lnTo>
                <a:lnTo>
                  <a:pt x="646" y="183"/>
                </a:lnTo>
                <a:lnTo>
                  <a:pt x="643" y="186"/>
                </a:lnTo>
                <a:lnTo>
                  <a:pt x="640" y="186"/>
                </a:lnTo>
                <a:lnTo>
                  <a:pt x="640" y="189"/>
                </a:lnTo>
                <a:lnTo>
                  <a:pt x="637" y="192"/>
                </a:lnTo>
                <a:lnTo>
                  <a:pt x="637" y="195"/>
                </a:lnTo>
                <a:lnTo>
                  <a:pt x="640" y="198"/>
                </a:lnTo>
                <a:lnTo>
                  <a:pt x="640" y="201"/>
                </a:lnTo>
                <a:lnTo>
                  <a:pt x="640" y="213"/>
                </a:lnTo>
                <a:lnTo>
                  <a:pt x="640" y="219"/>
                </a:lnTo>
                <a:lnTo>
                  <a:pt x="640" y="221"/>
                </a:lnTo>
                <a:lnTo>
                  <a:pt x="637" y="263"/>
                </a:lnTo>
                <a:lnTo>
                  <a:pt x="644" y="443"/>
                </a:lnTo>
                <a:lnTo>
                  <a:pt x="644" y="456"/>
                </a:lnTo>
                <a:lnTo>
                  <a:pt x="644" y="464"/>
                </a:lnTo>
                <a:lnTo>
                  <a:pt x="644" y="467"/>
                </a:lnTo>
                <a:lnTo>
                  <a:pt x="644" y="470"/>
                </a:lnTo>
                <a:lnTo>
                  <a:pt x="641" y="473"/>
                </a:lnTo>
                <a:lnTo>
                  <a:pt x="644" y="476"/>
                </a:lnTo>
                <a:lnTo>
                  <a:pt x="644" y="479"/>
                </a:lnTo>
                <a:lnTo>
                  <a:pt x="647" y="479"/>
                </a:lnTo>
                <a:lnTo>
                  <a:pt x="649" y="482"/>
                </a:lnTo>
                <a:lnTo>
                  <a:pt x="653" y="482"/>
                </a:lnTo>
                <a:lnTo>
                  <a:pt x="655" y="482"/>
                </a:lnTo>
                <a:lnTo>
                  <a:pt x="658" y="479"/>
                </a:lnTo>
                <a:lnTo>
                  <a:pt x="662" y="479"/>
                </a:lnTo>
                <a:lnTo>
                  <a:pt x="667" y="476"/>
                </a:lnTo>
                <a:lnTo>
                  <a:pt x="667" y="473"/>
                </a:lnTo>
                <a:lnTo>
                  <a:pt x="670" y="470"/>
                </a:lnTo>
                <a:lnTo>
                  <a:pt x="676" y="467"/>
                </a:lnTo>
                <a:lnTo>
                  <a:pt x="679" y="464"/>
                </a:lnTo>
                <a:lnTo>
                  <a:pt x="682" y="458"/>
                </a:lnTo>
                <a:lnTo>
                  <a:pt x="682" y="450"/>
                </a:lnTo>
                <a:lnTo>
                  <a:pt x="685" y="443"/>
                </a:lnTo>
                <a:lnTo>
                  <a:pt x="690" y="435"/>
                </a:lnTo>
                <a:lnTo>
                  <a:pt x="699" y="426"/>
                </a:lnTo>
                <a:lnTo>
                  <a:pt x="714" y="420"/>
                </a:lnTo>
                <a:lnTo>
                  <a:pt x="728" y="426"/>
                </a:lnTo>
                <a:lnTo>
                  <a:pt x="740" y="435"/>
                </a:lnTo>
                <a:lnTo>
                  <a:pt x="746" y="453"/>
                </a:lnTo>
                <a:lnTo>
                  <a:pt x="752" y="473"/>
                </a:lnTo>
                <a:lnTo>
                  <a:pt x="752" y="500"/>
                </a:lnTo>
                <a:lnTo>
                  <a:pt x="752" y="520"/>
                </a:lnTo>
                <a:lnTo>
                  <a:pt x="746" y="544"/>
                </a:lnTo>
                <a:lnTo>
                  <a:pt x="740" y="559"/>
                </a:lnTo>
                <a:lnTo>
                  <a:pt x="728" y="571"/>
                </a:lnTo>
                <a:lnTo>
                  <a:pt x="714" y="577"/>
                </a:lnTo>
                <a:lnTo>
                  <a:pt x="699" y="571"/>
                </a:lnTo>
                <a:lnTo>
                  <a:pt x="690" y="559"/>
                </a:lnTo>
                <a:lnTo>
                  <a:pt x="685" y="550"/>
                </a:lnTo>
                <a:lnTo>
                  <a:pt x="682" y="544"/>
                </a:lnTo>
                <a:lnTo>
                  <a:pt x="682" y="538"/>
                </a:lnTo>
                <a:lnTo>
                  <a:pt x="679" y="532"/>
                </a:lnTo>
                <a:lnTo>
                  <a:pt x="676" y="526"/>
                </a:lnTo>
                <a:lnTo>
                  <a:pt x="670" y="523"/>
                </a:lnTo>
                <a:lnTo>
                  <a:pt x="667" y="520"/>
                </a:lnTo>
                <a:lnTo>
                  <a:pt x="667" y="518"/>
                </a:lnTo>
                <a:lnTo>
                  <a:pt x="662" y="515"/>
                </a:lnTo>
                <a:lnTo>
                  <a:pt x="658" y="515"/>
                </a:lnTo>
                <a:lnTo>
                  <a:pt x="655" y="515"/>
                </a:lnTo>
                <a:lnTo>
                  <a:pt x="653" y="512"/>
                </a:lnTo>
                <a:lnTo>
                  <a:pt x="649" y="512"/>
                </a:lnTo>
                <a:lnTo>
                  <a:pt x="647" y="515"/>
                </a:lnTo>
                <a:lnTo>
                  <a:pt x="644" y="515"/>
                </a:lnTo>
                <a:lnTo>
                  <a:pt x="644" y="518"/>
                </a:lnTo>
                <a:lnTo>
                  <a:pt x="641" y="520"/>
                </a:lnTo>
                <a:lnTo>
                  <a:pt x="641" y="523"/>
                </a:lnTo>
                <a:lnTo>
                  <a:pt x="644" y="526"/>
                </a:lnTo>
                <a:lnTo>
                  <a:pt x="644" y="529"/>
                </a:lnTo>
                <a:lnTo>
                  <a:pt x="644" y="541"/>
                </a:lnTo>
                <a:lnTo>
                  <a:pt x="644" y="547"/>
                </a:lnTo>
                <a:lnTo>
                  <a:pt x="644" y="550"/>
                </a:lnTo>
                <a:lnTo>
                  <a:pt x="641" y="592"/>
                </a:lnTo>
                <a:lnTo>
                  <a:pt x="641" y="621"/>
                </a:lnTo>
                <a:lnTo>
                  <a:pt x="641" y="639"/>
                </a:lnTo>
                <a:lnTo>
                  <a:pt x="641" y="645"/>
                </a:lnTo>
                <a:lnTo>
                  <a:pt x="641" y="651"/>
                </a:lnTo>
                <a:lnTo>
                  <a:pt x="638" y="657"/>
                </a:lnTo>
                <a:lnTo>
                  <a:pt x="635" y="660"/>
                </a:lnTo>
                <a:lnTo>
                  <a:pt x="632" y="665"/>
                </a:lnTo>
                <a:lnTo>
                  <a:pt x="626" y="665"/>
                </a:lnTo>
                <a:lnTo>
                  <a:pt x="586" y="665"/>
                </a:lnTo>
                <a:lnTo>
                  <a:pt x="559" y="665"/>
                </a:lnTo>
                <a:lnTo>
                  <a:pt x="541" y="665"/>
                </a:lnTo>
                <a:lnTo>
                  <a:pt x="533" y="665"/>
                </a:lnTo>
                <a:lnTo>
                  <a:pt x="530" y="665"/>
                </a:lnTo>
                <a:lnTo>
                  <a:pt x="518" y="665"/>
                </a:lnTo>
                <a:lnTo>
                  <a:pt x="512" y="665"/>
                </a:lnTo>
                <a:lnTo>
                  <a:pt x="509" y="665"/>
                </a:lnTo>
                <a:lnTo>
                  <a:pt x="504" y="665"/>
                </a:lnTo>
                <a:lnTo>
                  <a:pt x="501" y="665"/>
                </a:lnTo>
                <a:lnTo>
                  <a:pt x="498" y="665"/>
                </a:lnTo>
                <a:lnTo>
                  <a:pt x="498" y="668"/>
                </a:lnTo>
                <a:lnTo>
                  <a:pt x="495" y="668"/>
                </a:lnTo>
                <a:lnTo>
                  <a:pt x="492" y="671"/>
                </a:lnTo>
                <a:lnTo>
                  <a:pt x="492" y="677"/>
                </a:lnTo>
                <a:lnTo>
                  <a:pt x="492" y="680"/>
                </a:lnTo>
                <a:lnTo>
                  <a:pt x="495" y="683"/>
                </a:lnTo>
                <a:lnTo>
                  <a:pt x="495" y="686"/>
                </a:lnTo>
                <a:lnTo>
                  <a:pt x="498" y="689"/>
                </a:lnTo>
                <a:lnTo>
                  <a:pt x="501" y="692"/>
                </a:lnTo>
                <a:lnTo>
                  <a:pt x="504" y="695"/>
                </a:lnTo>
                <a:lnTo>
                  <a:pt x="507" y="701"/>
                </a:lnTo>
                <a:lnTo>
                  <a:pt x="509" y="704"/>
                </a:lnTo>
                <a:lnTo>
                  <a:pt x="515" y="707"/>
                </a:lnTo>
                <a:lnTo>
                  <a:pt x="524" y="710"/>
                </a:lnTo>
                <a:lnTo>
                  <a:pt x="530" y="710"/>
                </a:lnTo>
                <a:lnTo>
                  <a:pt x="539" y="716"/>
                </a:lnTo>
                <a:lnTo>
                  <a:pt x="547" y="724"/>
                </a:lnTo>
                <a:lnTo>
                  <a:pt x="553" y="739"/>
                </a:lnTo>
                <a:lnTo>
                  <a:pt x="547" y="754"/>
                </a:lnTo>
                <a:lnTo>
                  <a:pt x="539" y="763"/>
                </a:lnTo>
                <a:lnTo>
                  <a:pt x="521" y="772"/>
                </a:lnTo>
                <a:lnTo>
                  <a:pt x="501" y="775"/>
                </a:lnTo>
                <a:lnTo>
                  <a:pt x="474" y="778"/>
                </a:lnTo>
                <a:lnTo>
                  <a:pt x="454" y="775"/>
                </a:lnTo>
                <a:lnTo>
                  <a:pt x="433" y="772"/>
                </a:lnTo>
                <a:lnTo>
                  <a:pt x="416" y="763"/>
                </a:lnTo>
                <a:lnTo>
                  <a:pt x="407" y="754"/>
                </a:lnTo>
                <a:lnTo>
                  <a:pt x="402" y="739"/>
                </a:lnTo>
                <a:lnTo>
                  <a:pt x="407" y="724"/>
                </a:lnTo>
                <a:lnTo>
                  <a:pt x="416" y="716"/>
                </a:lnTo>
                <a:lnTo>
                  <a:pt x="425" y="710"/>
                </a:lnTo>
                <a:lnTo>
                  <a:pt x="430" y="710"/>
                </a:lnTo>
                <a:lnTo>
                  <a:pt x="436" y="707"/>
                </a:lnTo>
                <a:lnTo>
                  <a:pt x="445" y="704"/>
                </a:lnTo>
                <a:lnTo>
                  <a:pt x="448" y="701"/>
                </a:lnTo>
                <a:lnTo>
                  <a:pt x="451" y="695"/>
                </a:lnTo>
                <a:lnTo>
                  <a:pt x="454" y="692"/>
                </a:lnTo>
                <a:lnTo>
                  <a:pt x="457" y="689"/>
                </a:lnTo>
                <a:lnTo>
                  <a:pt x="457" y="686"/>
                </a:lnTo>
                <a:lnTo>
                  <a:pt x="460" y="683"/>
                </a:lnTo>
                <a:lnTo>
                  <a:pt x="460" y="680"/>
                </a:lnTo>
                <a:lnTo>
                  <a:pt x="463" y="677"/>
                </a:lnTo>
                <a:lnTo>
                  <a:pt x="463" y="671"/>
                </a:lnTo>
                <a:lnTo>
                  <a:pt x="460" y="668"/>
                </a:lnTo>
                <a:lnTo>
                  <a:pt x="457" y="668"/>
                </a:lnTo>
                <a:lnTo>
                  <a:pt x="457" y="665"/>
                </a:lnTo>
                <a:lnTo>
                  <a:pt x="454" y="665"/>
                </a:lnTo>
                <a:lnTo>
                  <a:pt x="451" y="665"/>
                </a:lnTo>
                <a:lnTo>
                  <a:pt x="448" y="665"/>
                </a:lnTo>
                <a:lnTo>
                  <a:pt x="445" y="665"/>
                </a:lnTo>
                <a:lnTo>
                  <a:pt x="433" y="665"/>
                </a:lnTo>
                <a:lnTo>
                  <a:pt x="428" y="665"/>
                </a:lnTo>
                <a:lnTo>
                  <a:pt x="425" y="665"/>
                </a:lnTo>
                <a:lnTo>
                  <a:pt x="205" y="670"/>
                </a:lnTo>
                <a:lnTo>
                  <a:pt x="199" y="670"/>
                </a:lnTo>
                <a:lnTo>
                  <a:pt x="196" y="670"/>
                </a:lnTo>
                <a:lnTo>
                  <a:pt x="191" y="670"/>
                </a:lnTo>
                <a:lnTo>
                  <a:pt x="188" y="670"/>
                </a:lnTo>
                <a:lnTo>
                  <a:pt x="185" y="670"/>
                </a:lnTo>
                <a:lnTo>
                  <a:pt x="185" y="673"/>
                </a:lnTo>
                <a:lnTo>
                  <a:pt x="182" y="673"/>
                </a:lnTo>
                <a:lnTo>
                  <a:pt x="179" y="676"/>
                </a:lnTo>
                <a:lnTo>
                  <a:pt x="179" y="682"/>
                </a:lnTo>
                <a:lnTo>
                  <a:pt x="179" y="685"/>
                </a:lnTo>
                <a:lnTo>
                  <a:pt x="182" y="688"/>
                </a:lnTo>
                <a:lnTo>
                  <a:pt x="182" y="691"/>
                </a:lnTo>
                <a:lnTo>
                  <a:pt x="185" y="694"/>
                </a:lnTo>
                <a:lnTo>
                  <a:pt x="188" y="697"/>
                </a:lnTo>
                <a:lnTo>
                  <a:pt x="191" y="700"/>
                </a:lnTo>
                <a:lnTo>
                  <a:pt x="194" y="706"/>
                </a:lnTo>
                <a:lnTo>
                  <a:pt x="196" y="709"/>
                </a:lnTo>
                <a:lnTo>
                  <a:pt x="202" y="712"/>
                </a:lnTo>
                <a:lnTo>
                  <a:pt x="211" y="715"/>
                </a:lnTo>
                <a:lnTo>
                  <a:pt x="217" y="715"/>
                </a:lnTo>
                <a:lnTo>
                  <a:pt x="225" y="721"/>
                </a:lnTo>
                <a:lnTo>
                  <a:pt x="234" y="729"/>
                </a:lnTo>
                <a:lnTo>
                  <a:pt x="240" y="744"/>
                </a:lnTo>
                <a:lnTo>
                  <a:pt x="234" y="759"/>
                </a:lnTo>
                <a:lnTo>
                  <a:pt x="225" y="768"/>
                </a:lnTo>
                <a:lnTo>
                  <a:pt x="208" y="777"/>
                </a:lnTo>
                <a:lnTo>
                  <a:pt x="188" y="780"/>
                </a:lnTo>
                <a:lnTo>
                  <a:pt x="161" y="783"/>
                </a:lnTo>
                <a:lnTo>
                  <a:pt x="141" y="780"/>
                </a:lnTo>
                <a:lnTo>
                  <a:pt x="120" y="777"/>
                </a:lnTo>
                <a:lnTo>
                  <a:pt x="103" y="768"/>
                </a:lnTo>
                <a:lnTo>
                  <a:pt x="94" y="759"/>
                </a:lnTo>
                <a:lnTo>
                  <a:pt x="89" y="744"/>
                </a:lnTo>
                <a:lnTo>
                  <a:pt x="94" y="729"/>
                </a:lnTo>
                <a:lnTo>
                  <a:pt x="103" y="721"/>
                </a:lnTo>
                <a:lnTo>
                  <a:pt x="112" y="715"/>
                </a:lnTo>
                <a:lnTo>
                  <a:pt x="117" y="715"/>
                </a:lnTo>
                <a:lnTo>
                  <a:pt x="123" y="712"/>
                </a:lnTo>
                <a:lnTo>
                  <a:pt x="132" y="709"/>
                </a:lnTo>
                <a:lnTo>
                  <a:pt x="135" y="706"/>
                </a:lnTo>
                <a:lnTo>
                  <a:pt x="138" y="700"/>
                </a:lnTo>
                <a:lnTo>
                  <a:pt x="141" y="697"/>
                </a:lnTo>
                <a:lnTo>
                  <a:pt x="144" y="694"/>
                </a:lnTo>
                <a:lnTo>
                  <a:pt x="144" y="691"/>
                </a:lnTo>
                <a:lnTo>
                  <a:pt x="146" y="688"/>
                </a:lnTo>
                <a:lnTo>
                  <a:pt x="146" y="685"/>
                </a:lnTo>
                <a:lnTo>
                  <a:pt x="149" y="682"/>
                </a:lnTo>
                <a:lnTo>
                  <a:pt x="149" y="676"/>
                </a:lnTo>
                <a:lnTo>
                  <a:pt x="146" y="673"/>
                </a:lnTo>
                <a:lnTo>
                  <a:pt x="144" y="673"/>
                </a:lnTo>
                <a:lnTo>
                  <a:pt x="144" y="670"/>
                </a:lnTo>
                <a:lnTo>
                  <a:pt x="141" y="670"/>
                </a:lnTo>
                <a:lnTo>
                  <a:pt x="138" y="670"/>
                </a:lnTo>
                <a:lnTo>
                  <a:pt x="135" y="670"/>
                </a:lnTo>
                <a:lnTo>
                  <a:pt x="132" y="670"/>
                </a:lnTo>
                <a:lnTo>
                  <a:pt x="120" y="670"/>
                </a:lnTo>
                <a:lnTo>
                  <a:pt x="115" y="670"/>
                </a:lnTo>
                <a:lnTo>
                  <a:pt x="112" y="670"/>
                </a:lnTo>
                <a:lnTo>
                  <a:pt x="71" y="670"/>
                </a:lnTo>
                <a:lnTo>
                  <a:pt x="45" y="670"/>
                </a:lnTo>
                <a:lnTo>
                  <a:pt x="27" y="670"/>
                </a:lnTo>
                <a:lnTo>
                  <a:pt x="18" y="670"/>
                </a:lnTo>
                <a:lnTo>
                  <a:pt x="15" y="670"/>
                </a:lnTo>
                <a:lnTo>
                  <a:pt x="10" y="670"/>
                </a:lnTo>
                <a:lnTo>
                  <a:pt x="4" y="665"/>
                </a:lnTo>
                <a:lnTo>
                  <a:pt x="1" y="662"/>
                </a:lnTo>
                <a:lnTo>
                  <a:pt x="1" y="656"/>
                </a:lnTo>
                <a:lnTo>
                  <a:pt x="1" y="614"/>
                </a:lnTo>
                <a:lnTo>
                  <a:pt x="1" y="585"/>
                </a:lnTo>
                <a:lnTo>
                  <a:pt x="1" y="567"/>
                </a:lnTo>
                <a:lnTo>
                  <a:pt x="1" y="558"/>
                </a:lnTo>
                <a:lnTo>
                  <a:pt x="1" y="555"/>
                </a:lnTo>
                <a:lnTo>
                  <a:pt x="1" y="544"/>
                </a:lnTo>
                <a:lnTo>
                  <a:pt x="1" y="538"/>
                </a:lnTo>
                <a:lnTo>
                  <a:pt x="1" y="535"/>
                </a:lnTo>
                <a:lnTo>
                  <a:pt x="1" y="532"/>
                </a:lnTo>
                <a:lnTo>
                  <a:pt x="1" y="529"/>
                </a:lnTo>
                <a:lnTo>
                  <a:pt x="1" y="526"/>
                </a:lnTo>
                <a:lnTo>
                  <a:pt x="1" y="523"/>
                </a:lnTo>
                <a:lnTo>
                  <a:pt x="4" y="523"/>
                </a:lnTo>
                <a:lnTo>
                  <a:pt x="4" y="520"/>
                </a:lnTo>
                <a:lnTo>
                  <a:pt x="7" y="517"/>
                </a:lnTo>
                <a:lnTo>
                  <a:pt x="10" y="517"/>
                </a:lnTo>
                <a:lnTo>
                  <a:pt x="15" y="520"/>
                </a:lnTo>
                <a:lnTo>
                  <a:pt x="18" y="520"/>
                </a:lnTo>
                <a:lnTo>
                  <a:pt x="21" y="520"/>
                </a:lnTo>
                <a:lnTo>
                  <a:pt x="24" y="523"/>
                </a:lnTo>
                <a:lnTo>
                  <a:pt x="27" y="526"/>
                </a:lnTo>
                <a:lnTo>
                  <a:pt x="30" y="529"/>
                </a:lnTo>
                <a:lnTo>
                  <a:pt x="36" y="532"/>
                </a:lnTo>
                <a:lnTo>
                  <a:pt x="38" y="538"/>
                </a:lnTo>
                <a:lnTo>
                  <a:pt x="38" y="544"/>
                </a:lnTo>
                <a:lnTo>
                  <a:pt x="45" y="549"/>
                </a:lnTo>
                <a:lnTo>
                  <a:pt x="45" y="555"/>
                </a:lnTo>
                <a:lnTo>
                  <a:pt x="50" y="564"/>
                </a:lnTo>
                <a:lnTo>
                  <a:pt x="59" y="576"/>
                </a:lnTo>
                <a:lnTo>
                  <a:pt x="74" y="582"/>
                </a:lnTo>
                <a:lnTo>
                  <a:pt x="89" y="576"/>
                </a:lnTo>
                <a:lnTo>
                  <a:pt x="97" y="564"/>
                </a:lnTo>
                <a:lnTo>
                  <a:pt x="106" y="549"/>
                </a:lnTo>
                <a:lnTo>
                  <a:pt x="109" y="526"/>
                </a:lnTo>
                <a:lnTo>
                  <a:pt x="112" y="505"/>
                </a:lnTo>
                <a:lnTo>
                  <a:pt x="109" y="479"/>
                </a:lnTo>
                <a:lnTo>
                  <a:pt x="106" y="458"/>
                </a:lnTo>
                <a:lnTo>
                  <a:pt x="97" y="440"/>
                </a:lnTo>
                <a:lnTo>
                  <a:pt x="89" y="431"/>
                </a:lnTo>
                <a:lnTo>
                  <a:pt x="74" y="425"/>
                </a:lnTo>
                <a:lnTo>
                  <a:pt x="59" y="431"/>
                </a:lnTo>
                <a:lnTo>
                  <a:pt x="50" y="440"/>
                </a:lnTo>
                <a:lnTo>
                  <a:pt x="45" y="449"/>
                </a:lnTo>
                <a:lnTo>
                  <a:pt x="45" y="455"/>
                </a:lnTo>
                <a:lnTo>
                  <a:pt x="38" y="464"/>
                </a:lnTo>
                <a:lnTo>
                  <a:pt x="38" y="470"/>
                </a:lnTo>
                <a:lnTo>
                  <a:pt x="36" y="473"/>
                </a:lnTo>
                <a:lnTo>
                  <a:pt x="30" y="476"/>
                </a:lnTo>
                <a:lnTo>
                  <a:pt x="27" y="479"/>
                </a:lnTo>
                <a:lnTo>
                  <a:pt x="24" y="482"/>
                </a:lnTo>
                <a:lnTo>
                  <a:pt x="21" y="484"/>
                </a:lnTo>
                <a:lnTo>
                  <a:pt x="18" y="484"/>
                </a:lnTo>
                <a:lnTo>
                  <a:pt x="15" y="487"/>
                </a:lnTo>
                <a:lnTo>
                  <a:pt x="10" y="487"/>
                </a:lnTo>
                <a:lnTo>
                  <a:pt x="7" y="487"/>
                </a:lnTo>
                <a:lnTo>
                  <a:pt x="4" y="484"/>
                </a:lnTo>
                <a:lnTo>
                  <a:pt x="1" y="482"/>
                </a:lnTo>
                <a:lnTo>
                  <a:pt x="1" y="479"/>
                </a:lnTo>
                <a:lnTo>
                  <a:pt x="1" y="476"/>
                </a:lnTo>
                <a:lnTo>
                  <a:pt x="1" y="473"/>
                </a:lnTo>
                <a:lnTo>
                  <a:pt x="1" y="458"/>
                </a:lnTo>
                <a:lnTo>
                  <a:pt x="1" y="452"/>
                </a:lnTo>
                <a:lnTo>
                  <a:pt x="1" y="449"/>
                </a:lnTo>
                <a:lnTo>
                  <a:pt x="0" y="281"/>
                </a:lnTo>
                <a:lnTo>
                  <a:pt x="0" y="251"/>
                </a:lnTo>
                <a:lnTo>
                  <a:pt x="0" y="233"/>
                </a:lnTo>
                <a:lnTo>
                  <a:pt x="0" y="225"/>
                </a:lnTo>
                <a:lnTo>
                  <a:pt x="0" y="221"/>
                </a:lnTo>
                <a:lnTo>
                  <a:pt x="0" y="210"/>
                </a:lnTo>
                <a:lnTo>
                  <a:pt x="0" y="204"/>
                </a:lnTo>
                <a:lnTo>
                  <a:pt x="0" y="201"/>
                </a:lnTo>
                <a:lnTo>
                  <a:pt x="0" y="198"/>
                </a:lnTo>
                <a:lnTo>
                  <a:pt x="0" y="195"/>
                </a:lnTo>
                <a:lnTo>
                  <a:pt x="0" y="192"/>
                </a:lnTo>
                <a:lnTo>
                  <a:pt x="0" y="189"/>
                </a:lnTo>
                <a:lnTo>
                  <a:pt x="3" y="189"/>
                </a:lnTo>
                <a:lnTo>
                  <a:pt x="3" y="186"/>
                </a:lnTo>
                <a:lnTo>
                  <a:pt x="6" y="183"/>
                </a:lnTo>
                <a:lnTo>
                  <a:pt x="9" y="183"/>
                </a:lnTo>
                <a:lnTo>
                  <a:pt x="14" y="186"/>
                </a:lnTo>
                <a:lnTo>
                  <a:pt x="17" y="186"/>
                </a:lnTo>
                <a:lnTo>
                  <a:pt x="20" y="186"/>
                </a:lnTo>
                <a:lnTo>
                  <a:pt x="23" y="189"/>
                </a:lnTo>
                <a:lnTo>
                  <a:pt x="26" y="192"/>
                </a:lnTo>
                <a:lnTo>
                  <a:pt x="29" y="195"/>
                </a:lnTo>
                <a:lnTo>
                  <a:pt x="35" y="198"/>
                </a:lnTo>
                <a:lnTo>
                  <a:pt x="38" y="204"/>
                </a:lnTo>
                <a:lnTo>
                  <a:pt x="38" y="210"/>
                </a:lnTo>
                <a:lnTo>
                  <a:pt x="44" y="215"/>
                </a:lnTo>
                <a:lnTo>
                  <a:pt x="44" y="221"/>
                </a:lnTo>
                <a:lnTo>
                  <a:pt x="49" y="230"/>
                </a:lnTo>
                <a:lnTo>
                  <a:pt x="58" y="242"/>
                </a:lnTo>
                <a:lnTo>
                  <a:pt x="73" y="248"/>
                </a:lnTo>
                <a:lnTo>
                  <a:pt x="88" y="242"/>
                </a:lnTo>
                <a:lnTo>
                  <a:pt x="96" y="230"/>
                </a:lnTo>
                <a:lnTo>
                  <a:pt x="105" y="215"/>
                </a:lnTo>
                <a:lnTo>
                  <a:pt x="108" y="192"/>
                </a:lnTo>
                <a:lnTo>
                  <a:pt x="111" y="171"/>
                </a:lnTo>
                <a:lnTo>
                  <a:pt x="108" y="145"/>
                </a:lnTo>
                <a:lnTo>
                  <a:pt x="105" y="124"/>
                </a:lnTo>
                <a:lnTo>
                  <a:pt x="96" y="107"/>
                </a:lnTo>
                <a:lnTo>
                  <a:pt x="88" y="98"/>
                </a:lnTo>
                <a:lnTo>
                  <a:pt x="73" y="91"/>
                </a:lnTo>
                <a:lnTo>
                  <a:pt x="58" y="98"/>
                </a:lnTo>
                <a:lnTo>
                  <a:pt x="49" y="107"/>
                </a:lnTo>
                <a:lnTo>
                  <a:pt x="44" y="115"/>
                </a:lnTo>
                <a:lnTo>
                  <a:pt x="44" y="121"/>
                </a:lnTo>
                <a:lnTo>
                  <a:pt x="38" y="130"/>
                </a:lnTo>
                <a:lnTo>
                  <a:pt x="38" y="136"/>
                </a:lnTo>
                <a:lnTo>
                  <a:pt x="35" y="139"/>
                </a:lnTo>
                <a:lnTo>
                  <a:pt x="29" y="142"/>
                </a:lnTo>
                <a:lnTo>
                  <a:pt x="26" y="145"/>
                </a:lnTo>
                <a:lnTo>
                  <a:pt x="23" y="148"/>
                </a:lnTo>
                <a:lnTo>
                  <a:pt x="20" y="150"/>
                </a:lnTo>
                <a:lnTo>
                  <a:pt x="17" y="150"/>
                </a:lnTo>
                <a:lnTo>
                  <a:pt x="14" y="153"/>
                </a:lnTo>
                <a:lnTo>
                  <a:pt x="9" y="153"/>
                </a:lnTo>
                <a:lnTo>
                  <a:pt x="6" y="153"/>
                </a:lnTo>
                <a:lnTo>
                  <a:pt x="3" y="150"/>
                </a:lnTo>
                <a:lnTo>
                  <a:pt x="0" y="148"/>
                </a:lnTo>
                <a:lnTo>
                  <a:pt x="0" y="145"/>
                </a:lnTo>
                <a:lnTo>
                  <a:pt x="0" y="142"/>
                </a:lnTo>
                <a:lnTo>
                  <a:pt x="0" y="139"/>
                </a:lnTo>
                <a:lnTo>
                  <a:pt x="0" y="124"/>
                </a:lnTo>
                <a:lnTo>
                  <a:pt x="0" y="118"/>
                </a:lnTo>
                <a:lnTo>
                  <a:pt x="0" y="115"/>
                </a:lnTo>
                <a:lnTo>
                  <a:pt x="0" y="74"/>
                </a:lnTo>
                <a:lnTo>
                  <a:pt x="0" y="47"/>
                </a:lnTo>
                <a:lnTo>
                  <a:pt x="0" y="29"/>
                </a:lnTo>
                <a:lnTo>
                  <a:pt x="0" y="21"/>
                </a:lnTo>
                <a:lnTo>
                  <a:pt x="0" y="18"/>
                </a:lnTo>
                <a:lnTo>
                  <a:pt x="0" y="12"/>
                </a:lnTo>
                <a:lnTo>
                  <a:pt x="3" y="6"/>
                </a:lnTo>
                <a:lnTo>
                  <a:pt x="9" y="3"/>
                </a:lnTo>
                <a:lnTo>
                  <a:pt x="14" y="0"/>
                </a:lnTo>
                <a:lnTo>
                  <a:pt x="111" y="0"/>
                </a:lnTo>
                <a:lnTo>
                  <a:pt x="122" y="0"/>
                </a:lnTo>
                <a:lnTo>
                  <a:pt x="128" y="0"/>
                </a:lnTo>
                <a:lnTo>
                  <a:pt x="131" y="0"/>
                </a:lnTo>
                <a:lnTo>
                  <a:pt x="134" y="0"/>
                </a:lnTo>
                <a:lnTo>
                  <a:pt x="137" y="0"/>
                </a:lnTo>
                <a:lnTo>
                  <a:pt x="140" y="0"/>
                </a:lnTo>
                <a:lnTo>
                  <a:pt x="143" y="3"/>
                </a:lnTo>
                <a:lnTo>
                  <a:pt x="145" y="3"/>
                </a:lnTo>
                <a:lnTo>
                  <a:pt x="148" y="6"/>
                </a:lnTo>
                <a:lnTo>
                  <a:pt x="148" y="12"/>
                </a:lnTo>
                <a:lnTo>
                  <a:pt x="145" y="15"/>
                </a:lnTo>
                <a:lnTo>
                  <a:pt x="145" y="18"/>
                </a:lnTo>
                <a:lnTo>
                  <a:pt x="143" y="24"/>
                </a:lnTo>
                <a:lnTo>
                  <a:pt x="143" y="27"/>
                </a:lnTo>
                <a:lnTo>
                  <a:pt x="140" y="29"/>
                </a:lnTo>
                <a:lnTo>
                  <a:pt x="137" y="29"/>
                </a:lnTo>
                <a:lnTo>
                  <a:pt x="134" y="35"/>
                </a:lnTo>
                <a:lnTo>
                  <a:pt x="131" y="38"/>
                </a:lnTo>
                <a:lnTo>
                  <a:pt x="122" y="41"/>
                </a:lnTo>
                <a:lnTo>
                  <a:pt x="116" y="45"/>
                </a:lnTo>
                <a:lnTo>
                  <a:pt x="111" y="45"/>
                </a:lnTo>
                <a:lnTo>
                  <a:pt x="102" y="50"/>
                </a:lnTo>
                <a:lnTo>
                  <a:pt x="93" y="59"/>
                </a:lnTo>
                <a:lnTo>
                  <a:pt x="88" y="74"/>
                </a:lnTo>
                <a:lnTo>
                  <a:pt x="93" y="88"/>
                </a:lnTo>
                <a:lnTo>
                  <a:pt x="102" y="100"/>
                </a:lnTo>
                <a:lnTo>
                  <a:pt x="119" y="107"/>
                </a:lnTo>
                <a:lnTo>
                  <a:pt x="140" y="109"/>
                </a:lnTo>
                <a:lnTo>
                  <a:pt x="160" y="112"/>
                </a:lnTo>
                <a:lnTo>
                  <a:pt x="187" y="109"/>
                </a:lnTo>
                <a:lnTo>
                  <a:pt x="207" y="107"/>
                </a:lnTo>
                <a:lnTo>
                  <a:pt x="224" y="100"/>
                </a:lnTo>
                <a:lnTo>
                  <a:pt x="233" y="88"/>
                </a:lnTo>
                <a:lnTo>
                  <a:pt x="239" y="74"/>
                </a:lnTo>
                <a:lnTo>
                  <a:pt x="233" y="59"/>
                </a:lnTo>
                <a:lnTo>
                  <a:pt x="224" y="50"/>
                </a:lnTo>
                <a:lnTo>
                  <a:pt x="216" y="45"/>
                </a:lnTo>
                <a:lnTo>
                  <a:pt x="210" y="45"/>
                </a:lnTo>
                <a:lnTo>
                  <a:pt x="201" y="41"/>
                </a:lnTo>
                <a:lnTo>
                  <a:pt x="195" y="38"/>
                </a:lnTo>
                <a:lnTo>
                  <a:pt x="193" y="35"/>
                </a:lnTo>
                <a:lnTo>
                  <a:pt x="190" y="29"/>
                </a:lnTo>
                <a:lnTo>
                  <a:pt x="187" y="29"/>
                </a:lnTo>
                <a:lnTo>
                  <a:pt x="184" y="27"/>
                </a:lnTo>
                <a:lnTo>
                  <a:pt x="181" y="24"/>
                </a:lnTo>
                <a:lnTo>
                  <a:pt x="181" y="18"/>
                </a:lnTo>
                <a:lnTo>
                  <a:pt x="178" y="15"/>
                </a:lnTo>
                <a:lnTo>
                  <a:pt x="178" y="12"/>
                </a:lnTo>
                <a:lnTo>
                  <a:pt x="178" y="6"/>
                </a:lnTo>
                <a:lnTo>
                  <a:pt x="181" y="3"/>
                </a:lnTo>
                <a:lnTo>
                  <a:pt x="184" y="3"/>
                </a:lnTo>
                <a:lnTo>
                  <a:pt x="184" y="0"/>
                </a:lnTo>
                <a:lnTo>
                  <a:pt x="187" y="0"/>
                </a:lnTo>
                <a:lnTo>
                  <a:pt x="190" y="0"/>
                </a:lnTo>
                <a:lnTo>
                  <a:pt x="195" y="0"/>
                </a:lnTo>
                <a:lnTo>
                  <a:pt x="207" y="0"/>
                </a:lnTo>
                <a:lnTo>
                  <a:pt x="213" y="0"/>
                </a:lnTo>
                <a:lnTo>
                  <a:pt x="216" y="0"/>
                </a:lnTo>
                <a:lnTo>
                  <a:pt x="257" y="0"/>
                </a:lnTo>
                <a:lnTo>
                  <a:pt x="283" y="0"/>
                </a:lnTo>
                <a:lnTo>
                  <a:pt x="421" y="0"/>
                </a:lnTo>
              </a:path>
            </a:pathLst>
          </a:custGeom>
          <a:solidFill>
            <a:srgbClr val="FF950E"/>
          </a:solidFill>
          <a:ln w="9525">
            <a:solidFill>
              <a:srgbClr val="000000"/>
            </a:solidFill>
            <a:round/>
            <a:headEnd/>
            <a:tailEnd/>
          </a:ln>
        </p:spPr>
        <p:txBody>
          <a:bodyPr wrap="none" anchor="ctr"/>
          <a:lstStyle/>
          <a:p>
            <a:endParaRPr lang="en-US"/>
          </a:p>
        </p:txBody>
      </p:sp>
      <p:sp>
        <p:nvSpPr>
          <p:cNvPr id="25647" name="Text Box 46"/>
          <p:cNvSpPr txBox="1">
            <a:spLocks noChangeArrowheads="1"/>
          </p:cNvSpPr>
          <p:nvPr/>
        </p:nvSpPr>
        <p:spPr bwMode="auto">
          <a:xfrm>
            <a:off x="3268663" y="1562100"/>
            <a:ext cx="1565275" cy="3651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000000"/>
                </a:solidFill>
              </a:rPr>
              <a:t>Metaheuristics</a:t>
            </a:r>
          </a:p>
        </p:txBody>
      </p:sp>
      <p:sp>
        <p:nvSpPr>
          <p:cNvPr id="20527" name="Freeform 47"/>
          <p:cNvSpPr>
            <a:spLocks/>
          </p:cNvSpPr>
          <p:nvPr/>
        </p:nvSpPr>
        <p:spPr bwMode="auto">
          <a:xfrm>
            <a:off x="2700338" y="6084888"/>
            <a:ext cx="1079500" cy="1587"/>
          </a:xfrm>
          <a:custGeom>
            <a:avLst/>
            <a:gdLst>
              <a:gd name="T0" fmla="*/ 0 w 3000"/>
              <a:gd name="T1" fmla="*/ 0 h 5"/>
              <a:gd name="T2" fmla="*/ 388310597 w 3000"/>
              <a:gd name="T3" fmla="*/ 403098 h 5"/>
              <a:gd name="T4" fmla="*/ 0 60000 65536"/>
              <a:gd name="T5" fmla="*/ 0 60000 65536"/>
              <a:gd name="T6" fmla="*/ 0 w 3000"/>
              <a:gd name="T7" fmla="*/ 0 h 5"/>
              <a:gd name="T8" fmla="*/ 3000 w 3000"/>
              <a:gd name="T9" fmla="*/ 5 h 5"/>
            </a:gdLst>
            <a:ahLst/>
            <a:cxnLst>
              <a:cxn ang="T4">
                <a:pos x="T0" y="T1"/>
              </a:cxn>
              <a:cxn ang="T5">
                <a:pos x="T2" y="T3"/>
              </a:cxn>
            </a:cxnLst>
            <a:rect l="T6" t="T7" r="T8" b="T9"/>
            <a:pathLst>
              <a:path w="3000" h="5">
                <a:moveTo>
                  <a:pt x="0" y="0"/>
                </a:moveTo>
                <a:lnTo>
                  <a:pt x="2999" y="4"/>
                </a:lnTo>
              </a:path>
            </a:pathLst>
          </a:custGeom>
          <a:noFill/>
          <a:ln w="18000">
            <a:solidFill>
              <a:srgbClr val="000000"/>
            </a:solidFill>
            <a:round/>
            <a:headEnd/>
            <a:tailEnd type="triangle" w="med" len="med"/>
          </a:ln>
        </p:spPr>
        <p:txBody>
          <a:bodyPr/>
          <a:lstStyle/>
          <a:p>
            <a:endParaRPr lang="en-US"/>
          </a:p>
        </p:txBody>
      </p:sp>
      <p:sp>
        <p:nvSpPr>
          <p:cNvPr id="20529" name="Rectangle 49"/>
          <p:cNvSpPr>
            <a:spLocks noChangeArrowheads="1"/>
          </p:cNvSpPr>
          <p:nvPr/>
        </p:nvSpPr>
        <p:spPr bwMode="auto">
          <a:xfrm>
            <a:off x="6119813" y="5724525"/>
            <a:ext cx="1439862" cy="720725"/>
          </a:xfrm>
          <a:prstGeom prst="rect">
            <a:avLst/>
          </a:prstGeom>
          <a:solidFill>
            <a:srgbClr val="FF6633"/>
          </a:solidFill>
          <a:ln w="9360">
            <a:solidFill>
              <a:srgbClr val="000000"/>
            </a:solidFill>
            <a:miter lim="800000"/>
            <a:headEnd/>
            <a:tailEnd/>
          </a:ln>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a:solidFill>
                  <a:srgbClr val="000000"/>
                </a:solidFill>
                <a:cs typeface="Arial" charset="0"/>
              </a:rPr>
              <a:t>SOLUTION</a:t>
            </a:r>
          </a:p>
        </p:txBody>
      </p:sp>
      <p:sp>
        <p:nvSpPr>
          <p:cNvPr id="20530" name="Freeform 50"/>
          <p:cNvSpPr>
            <a:spLocks/>
          </p:cNvSpPr>
          <p:nvPr/>
        </p:nvSpPr>
        <p:spPr bwMode="auto">
          <a:xfrm>
            <a:off x="5219700" y="6084888"/>
            <a:ext cx="900113" cy="1587"/>
          </a:xfrm>
          <a:custGeom>
            <a:avLst/>
            <a:gdLst>
              <a:gd name="T0" fmla="*/ 0 w 2501"/>
              <a:gd name="T1" fmla="*/ 0 h 5"/>
              <a:gd name="T2" fmla="*/ 323822183 w 2501"/>
              <a:gd name="T3" fmla="*/ 403098 h 5"/>
              <a:gd name="T4" fmla="*/ 0 60000 65536"/>
              <a:gd name="T5" fmla="*/ 0 60000 65536"/>
              <a:gd name="T6" fmla="*/ 0 w 2501"/>
              <a:gd name="T7" fmla="*/ 0 h 5"/>
              <a:gd name="T8" fmla="*/ 2501 w 2501"/>
              <a:gd name="T9" fmla="*/ 5 h 5"/>
            </a:gdLst>
            <a:ahLst/>
            <a:cxnLst>
              <a:cxn ang="T4">
                <a:pos x="T0" y="T1"/>
              </a:cxn>
              <a:cxn ang="T5">
                <a:pos x="T2" y="T3"/>
              </a:cxn>
            </a:cxnLst>
            <a:rect l="T6" t="T7" r="T8" b="T9"/>
            <a:pathLst>
              <a:path w="2501" h="5">
                <a:moveTo>
                  <a:pt x="0" y="0"/>
                </a:moveTo>
                <a:lnTo>
                  <a:pt x="2500" y="4"/>
                </a:lnTo>
              </a:path>
            </a:pathLst>
          </a:custGeom>
          <a:noFill/>
          <a:ln w="18000">
            <a:solidFill>
              <a:srgbClr val="000000"/>
            </a:solidFill>
            <a:round/>
            <a:headEnd/>
            <a:tailEnd type="triangle" w="med" len="med"/>
          </a:ln>
        </p:spPr>
        <p:txBody>
          <a:bodyPr/>
          <a:lstStyle/>
          <a:p>
            <a:endParaRPr lang="en-US"/>
          </a:p>
        </p:txBody>
      </p:sp>
      <p:sp>
        <p:nvSpPr>
          <p:cNvPr id="20531" name="AutoShape 51"/>
          <p:cNvSpPr>
            <a:spLocks noChangeArrowheads="1"/>
          </p:cNvSpPr>
          <p:nvPr/>
        </p:nvSpPr>
        <p:spPr bwMode="auto">
          <a:xfrm>
            <a:off x="1260475" y="5724525"/>
            <a:ext cx="1439863" cy="720725"/>
          </a:xfrm>
          <a:prstGeom prst="roundRect">
            <a:avLst>
              <a:gd name="adj" fmla="val 218"/>
            </a:avLst>
          </a:prstGeom>
          <a:solidFill>
            <a:srgbClr val="4F81BD"/>
          </a:solidFill>
          <a:ln w="18000">
            <a:solidFill>
              <a:srgbClr val="375B87"/>
            </a:solidFill>
            <a:round/>
            <a:headEnd/>
            <a:tailEnd/>
          </a:ln>
        </p:spPr>
        <p:txBody>
          <a:bodyPr lIns="99000" tIns="54000" rIns="99000" bIns="54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MODEL</a:t>
            </a:r>
          </a:p>
        </p:txBody>
      </p:sp>
      <p:sp>
        <p:nvSpPr>
          <p:cNvPr id="20532" name="Text Box 52"/>
          <p:cNvSpPr txBox="1">
            <a:spLocks noChangeArrowheads="1"/>
          </p:cNvSpPr>
          <p:nvPr/>
        </p:nvSpPr>
        <p:spPr bwMode="auto">
          <a:xfrm>
            <a:off x="4322763" y="4911725"/>
            <a:ext cx="415925" cy="700088"/>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000">
                <a:solidFill>
                  <a:srgbClr val="000000"/>
                </a:solidFill>
              </a:rPr>
              <a:t>?</a:t>
            </a:r>
          </a:p>
        </p:txBody>
      </p:sp>
      <p:sp>
        <p:nvSpPr>
          <p:cNvPr id="20533" name="Freeform 53"/>
          <p:cNvSpPr>
            <a:spLocks/>
          </p:cNvSpPr>
          <p:nvPr/>
        </p:nvSpPr>
        <p:spPr bwMode="auto">
          <a:xfrm>
            <a:off x="2306638" y="4632325"/>
            <a:ext cx="1943100" cy="1074738"/>
          </a:xfrm>
          <a:custGeom>
            <a:avLst/>
            <a:gdLst>
              <a:gd name="T0" fmla="*/ 0 w 5396"/>
              <a:gd name="T1" fmla="*/ 0 h 2984"/>
              <a:gd name="T2" fmla="*/ 699580745 w 5396"/>
              <a:gd name="T3" fmla="*/ 386955436 h 2984"/>
              <a:gd name="T4" fmla="*/ 0 60000 65536"/>
              <a:gd name="T5" fmla="*/ 0 60000 65536"/>
              <a:gd name="T6" fmla="*/ 0 w 5396"/>
              <a:gd name="T7" fmla="*/ 0 h 2984"/>
              <a:gd name="T8" fmla="*/ 5396 w 5396"/>
              <a:gd name="T9" fmla="*/ 2984 h 2984"/>
            </a:gdLst>
            <a:ahLst/>
            <a:cxnLst>
              <a:cxn ang="T4">
                <a:pos x="T0" y="T1"/>
              </a:cxn>
              <a:cxn ang="T5">
                <a:pos x="T2" y="T3"/>
              </a:cxn>
            </a:cxnLst>
            <a:rect l="T6" t="T7" r="T8" b="T9"/>
            <a:pathLst>
              <a:path w="5396" h="2984">
                <a:moveTo>
                  <a:pt x="0" y="0"/>
                </a:moveTo>
                <a:lnTo>
                  <a:pt x="5395" y="2983"/>
                </a:lnTo>
              </a:path>
            </a:pathLst>
          </a:custGeom>
          <a:noFill/>
          <a:ln w="9525">
            <a:solidFill>
              <a:srgbClr val="000000"/>
            </a:solidFill>
            <a:round/>
            <a:headEnd/>
            <a:tailEnd type="triangle" w="med" len="med"/>
          </a:ln>
        </p:spPr>
        <p:txBody>
          <a:bodyPr/>
          <a:lstStyle/>
          <a:p>
            <a:endParaRPr lang="en-US"/>
          </a:p>
        </p:txBody>
      </p:sp>
      <p:sp>
        <p:nvSpPr>
          <p:cNvPr id="20534" name="Freeform 54"/>
          <p:cNvSpPr>
            <a:spLocks/>
          </p:cNvSpPr>
          <p:nvPr/>
        </p:nvSpPr>
        <p:spPr bwMode="auto">
          <a:xfrm>
            <a:off x="3595688" y="3829050"/>
            <a:ext cx="887412" cy="1905000"/>
          </a:xfrm>
          <a:custGeom>
            <a:avLst/>
            <a:gdLst>
              <a:gd name="T0" fmla="*/ 0 w 2466"/>
              <a:gd name="T1" fmla="*/ 0 h 5293"/>
              <a:gd name="T2" fmla="*/ 319213503 w 2466"/>
              <a:gd name="T3" fmla="*/ 685497603 h 5293"/>
              <a:gd name="T4" fmla="*/ 0 60000 65536"/>
              <a:gd name="T5" fmla="*/ 0 60000 65536"/>
              <a:gd name="T6" fmla="*/ 0 w 2466"/>
              <a:gd name="T7" fmla="*/ 0 h 5293"/>
              <a:gd name="T8" fmla="*/ 2466 w 2466"/>
              <a:gd name="T9" fmla="*/ 5293 h 5293"/>
            </a:gdLst>
            <a:ahLst/>
            <a:cxnLst>
              <a:cxn ang="T4">
                <a:pos x="T0" y="T1"/>
              </a:cxn>
              <a:cxn ang="T5">
                <a:pos x="T2" y="T3"/>
              </a:cxn>
            </a:cxnLst>
            <a:rect l="T6" t="T7" r="T8" b="T9"/>
            <a:pathLst>
              <a:path w="2466" h="5293">
                <a:moveTo>
                  <a:pt x="0" y="0"/>
                </a:moveTo>
                <a:lnTo>
                  <a:pt x="2465" y="5292"/>
                </a:lnTo>
              </a:path>
            </a:pathLst>
          </a:custGeom>
          <a:noFill/>
          <a:ln w="9525">
            <a:solidFill>
              <a:srgbClr val="000000"/>
            </a:solidFill>
            <a:round/>
            <a:headEnd/>
            <a:tailEnd type="triangle" w="med" len="med"/>
          </a:ln>
        </p:spPr>
        <p:txBody>
          <a:bodyPr/>
          <a:lstStyle/>
          <a:p>
            <a:endParaRPr lang="en-US"/>
          </a:p>
        </p:txBody>
      </p:sp>
      <p:sp>
        <p:nvSpPr>
          <p:cNvPr id="20535" name="Freeform 55"/>
          <p:cNvSpPr>
            <a:spLocks/>
          </p:cNvSpPr>
          <p:nvPr/>
        </p:nvSpPr>
        <p:spPr bwMode="auto">
          <a:xfrm>
            <a:off x="4584700" y="4062413"/>
            <a:ext cx="858838" cy="1652587"/>
          </a:xfrm>
          <a:custGeom>
            <a:avLst/>
            <a:gdLst>
              <a:gd name="T0" fmla="*/ 308878694 w 2387"/>
              <a:gd name="T1" fmla="*/ 0 h 4592"/>
              <a:gd name="T2" fmla="*/ 0 w 2387"/>
              <a:gd name="T3" fmla="*/ 594609871 h 4592"/>
              <a:gd name="T4" fmla="*/ 0 60000 65536"/>
              <a:gd name="T5" fmla="*/ 0 60000 65536"/>
              <a:gd name="T6" fmla="*/ 0 w 2387"/>
              <a:gd name="T7" fmla="*/ 0 h 4592"/>
              <a:gd name="T8" fmla="*/ 2387 w 2387"/>
              <a:gd name="T9" fmla="*/ 4592 h 4592"/>
            </a:gdLst>
            <a:ahLst/>
            <a:cxnLst>
              <a:cxn ang="T4">
                <a:pos x="T0" y="T1"/>
              </a:cxn>
              <a:cxn ang="T5">
                <a:pos x="T2" y="T3"/>
              </a:cxn>
            </a:cxnLst>
            <a:rect l="T6" t="T7" r="T8" b="T9"/>
            <a:pathLst>
              <a:path w="2387" h="4592">
                <a:moveTo>
                  <a:pt x="2386" y="0"/>
                </a:moveTo>
                <a:lnTo>
                  <a:pt x="0" y="4591"/>
                </a:lnTo>
              </a:path>
            </a:pathLst>
          </a:custGeom>
          <a:noFill/>
          <a:ln w="9525">
            <a:solidFill>
              <a:srgbClr val="000000"/>
            </a:solidFill>
            <a:round/>
            <a:headEnd/>
            <a:tailEnd type="triangle" w="med" len="med"/>
          </a:ln>
        </p:spPr>
        <p:txBody>
          <a:bodyPr/>
          <a:lstStyle/>
          <a:p>
            <a:endParaRPr lang="en-US"/>
          </a:p>
        </p:txBody>
      </p:sp>
      <p:sp>
        <p:nvSpPr>
          <p:cNvPr id="20536" name="Freeform 56"/>
          <p:cNvSpPr>
            <a:spLocks/>
          </p:cNvSpPr>
          <p:nvPr/>
        </p:nvSpPr>
        <p:spPr bwMode="auto">
          <a:xfrm>
            <a:off x="4752975" y="4081463"/>
            <a:ext cx="2727325" cy="1643062"/>
          </a:xfrm>
          <a:custGeom>
            <a:avLst/>
            <a:gdLst>
              <a:gd name="T0" fmla="*/ 981824145 w 7575"/>
              <a:gd name="T1" fmla="*/ 0 h 4566"/>
              <a:gd name="T2" fmla="*/ 0 w 7575"/>
              <a:gd name="T3" fmla="*/ 591121529 h 4566"/>
              <a:gd name="T4" fmla="*/ 0 60000 65536"/>
              <a:gd name="T5" fmla="*/ 0 60000 65536"/>
              <a:gd name="T6" fmla="*/ 0 w 7575"/>
              <a:gd name="T7" fmla="*/ 0 h 4566"/>
              <a:gd name="T8" fmla="*/ 7575 w 7575"/>
              <a:gd name="T9" fmla="*/ 4566 h 4566"/>
            </a:gdLst>
            <a:ahLst/>
            <a:cxnLst>
              <a:cxn ang="T4">
                <a:pos x="T0" y="T1"/>
              </a:cxn>
              <a:cxn ang="T5">
                <a:pos x="T2" y="T3"/>
              </a:cxn>
            </a:cxnLst>
            <a:rect l="T6" t="T7" r="T8" b="T9"/>
            <a:pathLst>
              <a:path w="7575" h="4566">
                <a:moveTo>
                  <a:pt x="7574" y="0"/>
                </a:moveTo>
                <a:lnTo>
                  <a:pt x="0" y="4565"/>
                </a:lnTo>
              </a:path>
            </a:pathLst>
          </a:custGeom>
          <a:noFill/>
          <a:ln w="9525">
            <a:solidFill>
              <a:srgbClr val="000000"/>
            </a:solidFill>
            <a:round/>
            <a:headEnd/>
            <a:tailEnd type="triangle" w="med" len="med"/>
          </a:ln>
        </p:spPr>
        <p:txBody>
          <a:bodyPr/>
          <a:lstStyle/>
          <a:p>
            <a:endParaRPr lang="en-US"/>
          </a:p>
        </p:txBody>
      </p:sp>
      <p:sp>
        <p:nvSpPr>
          <p:cNvPr id="20537" name="AutoShape 57"/>
          <p:cNvSpPr>
            <a:spLocks noChangeArrowheads="1"/>
          </p:cNvSpPr>
          <p:nvPr/>
        </p:nvSpPr>
        <p:spPr bwMode="auto">
          <a:xfrm>
            <a:off x="2968625" y="4668838"/>
            <a:ext cx="3044825" cy="720725"/>
          </a:xfrm>
          <a:prstGeom prst="roundRect">
            <a:avLst>
              <a:gd name="adj" fmla="val 218"/>
            </a:avLst>
          </a:prstGeom>
          <a:solidFill>
            <a:srgbClr val="4F81BD"/>
          </a:solidFill>
          <a:ln w="18000">
            <a:solidFill>
              <a:srgbClr val="375B87"/>
            </a:solidFill>
            <a:round/>
            <a:headEnd/>
            <a:tailEnd/>
          </a:ln>
        </p:spPr>
        <p:txBody>
          <a:bodyPr lIns="99000" tIns="54000" rIns="99000" bIns="54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rgbClr val="FFFFFF"/>
                </a:solidFill>
              </a:rPr>
              <a:t>HYPERHEURISTIC</a:t>
            </a:r>
          </a:p>
        </p:txBody>
      </p:sp>
      <p:sp>
        <p:nvSpPr>
          <p:cNvPr id="20538" name="Freeform 58"/>
          <p:cNvSpPr>
            <a:spLocks/>
          </p:cNvSpPr>
          <p:nvPr/>
        </p:nvSpPr>
        <p:spPr bwMode="auto">
          <a:xfrm>
            <a:off x="1970088" y="5070475"/>
            <a:ext cx="981075" cy="654050"/>
          </a:xfrm>
          <a:custGeom>
            <a:avLst/>
            <a:gdLst>
              <a:gd name="T0" fmla="*/ 0 w 2725"/>
              <a:gd name="T1" fmla="*/ 235303243 h 1817"/>
              <a:gd name="T2" fmla="*/ 353084356 w 2725"/>
              <a:gd name="T3" fmla="*/ 0 h 1817"/>
              <a:gd name="T4" fmla="*/ 0 60000 65536"/>
              <a:gd name="T5" fmla="*/ 0 60000 65536"/>
              <a:gd name="T6" fmla="*/ 0 w 2725"/>
              <a:gd name="T7" fmla="*/ 0 h 1817"/>
              <a:gd name="T8" fmla="*/ 2725 w 2725"/>
              <a:gd name="T9" fmla="*/ 1817 h 1817"/>
            </a:gdLst>
            <a:ahLst/>
            <a:cxnLst>
              <a:cxn ang="T4">
                <a:pos x="T0" y="T1"/>
              </a:cxn>
              <a:cxn ang="T5">
                <a:pos x="T2" y="T3"/>
              </a:cxn>
            </a:cxnLst>
            <a:rect l="T6" t="T7" r="T8" b="T9"/>
            <a:pathLst>
              <a:path w="2725" h="1817">
                <a:moveTo>
                  <a:pt x="0" y="1816"/>
                </a:moveTo>
                <a:lnTo>
                  <a:pt x="2724" y="0"/>
                </a:lnTo>
              </a:path>
            </a:pathLst>
          </a:custGeom>
          <a:noFill/>
          <a:ln w="36000">
            <a:solidFill>
              <a:srgbClr val="000000"/>
            </a:solidFill>
            <a:round/>
            <a:headEnd/>
            <a:tailEnd type="triangle" w="med" len="med"/>
          </a:ln>
        </p:spPr>
        <p:txBody>
          <a:bodyPr/>
          <a:lstStyle/>
          <a:p>
            <a:endParaRPr lang="en-US"/>
          </a:p>
        </p:txBody>
      </p:sp>
      <p:sp>
        <p:nvSpPr>
          <p:cNvPr id="25660" name="Text Box 59"/>
          <p:cNvSpPr txBox="1">
            <a:spLocks noChangeArrowheads="1"/>
          </p:cNvSpPr>
          <p:nvPr/>
        </p:nvSpPr>
        <p:spPr bwMode="auto">
          <a:xfrm>
            <a:off x="2012950" y="3175000"/>
            <a:ext cx="457200"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GA</a:t>
            </a:r>
          </a:p>
        </p:txBody>
      </p:sp>
      <p:sp>
        <p:nvSpPr>
          <p:cNvPr id="20550" name="Freeform 70"/>
          <p:cNvSpPr>
            <a:spLocks/>
          </p:cNvSpPr>
          <p:nvPr/>
        </p:nvSpPr>
        <p:spPr bwMode="auto">
          <a:xfrm>
            <a:off x="2684463" y="4206875"/>
            <a:ext cx="585787" cy="433388"/>
          </a:xfrm>
          <a:custGeom>
            <a:avLst/>
            <a:gdLst>
              <a:gd name="T0" fmla="*/ 0 w 1625"/>
              <a:gd name="T1" fmla="*/ 0 h 1203"/>
              <a:gd name="T2" fmla="*/ 211037274 w 1625"/>
              <a:gd name="T3" fmla="*/ 156000928 h 1203"/>
              <a:gd name="T4" fmla="*/ 0 60000 65536"/>
              <a:gd name="T5" fmla="*/ 0 60000 65536"/>
              <a:gd name="T6" fmla="*/ 0 w 1625"/>
              <a:gd name="T7" fmla="*/ 0 h 1203"/>
              <a:gd name="T8" fmla="*/ 1625 w 1625"/>
              <a:gd name="T9" fmla="*/ 1203 h 1203"/>
            </a:gdLst>
            <a:ahLst/>
            <a:cxnLst>
              <a:cxn ang="T4">
                <a:pos x="T0" y="T1"/>
              </a:cxn>
              <a:cxn ang="T5">
                <a:pos x="T2" y="T3"/>
              </a:cxn>
            </a:cxnLst>
            <a:rect l="T6" t="T7" r="T8" b="T9"/>
            <a:pathLst>
              <a:path w="1625" h="1203">
                <a:moveTo>
                  <a:pt x="0" y="0"/>
                </a:moveTo>
                <a:lnTo>
                  <a:pt x="1624" y="1202"/>
                </a:lnTo>
              </a:path>
            </a:pathLst>
          </a:custGeom>
          <a:noFill/>
          <a:ln w="9525">
            <a:solidFill>
              <a:srgbClr val="000000"/>
            </a:solidFill>
            <a:round/>
            <a:headEnd/>
            <a:tailEnd type="triangle" w="med" len="med"/>
          </a:ln>
        </p:spPr>
        <p:txBody>
          <a:bodyPr/>
          <a:lstStyle/>
          <a:p>
            <a:endParaRPr lang="en-US"/>
          </a:p>
        </p:txBody>
      </p:sp>
      <p:sp>
        <p:nvSpPr>
          <p:cNvPr id="20551" name="Freeform 71"/>
          <p:cNvSpPr>
            <a:spLocks/>
          </p:cNvSpPr>
          <p:nvPr/>
        </p:nvSpPr>
        <p:spPr bwMode="auto">
          <a:xfrm>
            <a:off x="3390900" y="3925888"/>
            <a:ext cx="201613" cy="728662"/>
          </a:xfrm>
          <a:custGeom>
            <a:avLst/>
            <a:gdLst>
              <a:gd name="T0" fmla="*/ 0 w 562"/>
              <a:gd name="T1" fmla="*/ 0 h 2025"/>
              <a:gd name="T2" fmla="*/ 72198252 w 562"/>
              <a:gd name="T3" fmla="*/ 262067183 h 2025"/>
              <a:gd name="T4" fmla="*/ 0 60000 65536"/>
              <a:gd name="T5" fmla="*/ 0 60000 65536"/>
              <a:gd name="T6" fmla="*/ 0 w 562"/>
              <a:gd name="T7" fmla="*/ 0 h 2025"/>
              <a:gd name="T8" fmla="*/ 562 w 562"/>
              <a:gd name="T9" fmla="*/ 2025 h 2025"/>
            </a:gdLst>
            <a:ahLst/>
            <a:cxnLst>
              <a:cxn ang="T4">
                <a:pos x="T0" y="T1"/>
              </a:cxn>
              <a:cxn ang="T5">
                <a:pos x="T2" y="T3"/>
              </a:cxn>
            </a:cxnLst>
            <a:rect l="T6" t="T7" r="T8" b="T9"/>
            <a:pathLst>
              <a:path w="562" h="2025">
                <a:moveTo>
                  <a:pt x="0" y="0"/>
                </a:moveTo>
                <a:lnTo>
                  <a:pt x="561" y="2024"/>
                </a:lnTo>
              </a:path>
            </a:pathLst>
          </a:custGeom>
          <a:noFill/>
          <a:ln w="9525">
            <a:solidFill>
              <a:srgbClr val="000000"/>
            </a:solidFill>
            <a:round/>
            <a:headEnd/>
            <a:tailEnd type="triangle" w="med" len="med"/>
          </a:ln>
        </p:spPr>
        <p:txBody>
          <a:bodyPr/>
          <a:lstStyle/>
          <a:p>
            <a:endParaRPr lang="en-US"/>
          </a:p>
        </p:txBody>
      </p:sp>
      <p:sp>
        <p:nvSpPr>
          <p:cNvPr id="20552" name="Freeform 72"/>
          <p:cNvSpPr>
            <a:spLocks/>
          </p:cNvSpPr>
          <p:nvPr/>
        </p:nvSpPr>
        <p:spPr bwMode="auto">
          <a:xfrm>
            <a:off x="4791075" y="3883025"/>
            <a:ext cx="115888" cy="765175"/>
          </a:xfrm>
          <a:custGeom>
            <a:avLst/>
            <a:gdLst>
              <a:gd name="T0" fmla="*/ 41578594 w 322"/>
              <a:gd name="T1" fmla="*/ 0 h 2125"/>
              <a:gd name="T2" fmla="*/ 0 w 322"/>
              <a:gd name="T3" fmla="*/ 275396348 h 2125"/>
              <a:gd name="T4" fmla="*/ 0 60000 65536"/>
              <a:gd name="T5" fmla="*/ 0 60000 65536"/>
              <a:gd name="T6" fmla="*/ 0 w 322"/>
              <a:gd name="T7" fmla="*/ 0 h 2125"/>
              <a:gd name="T8" fmla="*/ 322 w 322"/>
              <a:gd name="T9" fmla="*/ 2125 h 2125"/>
            </a:gdLst>
            <a:ahLst/>
            <a:cxnLst>
              <a:cxn ang="T4">
                <a:pos x="T0" y="T1"/>
              </a:cxn>
              <a:cxn ang="T5">
                <a:pos x="T2" y="T3"/>
              </a:cxn>
            </a:cxnLst>
            <a:rect l="T6" t="T7" r="T8" b="T9"/>
            <a:pathLst>
              <a:path w="322" h="2125">
                <a:moveTo>
                  <a:pt x="321" y="0"/>
                </a:moveTo>
                <a:lnTo>
                  <a:pt x="0" y="2124"/>
                </a:lnTo>
              </a:path>
            </a:pathLst>
          </a:custGeom>
          <a:noFill/>
          <a:ln w="9525">
            <a:solidFill>
              <a:srgbClr val="000000"/>
            </a:solidFill>
            <a:round/>
            <a:headEnd/>
            <a:tailEnd type="triangle" w="med" len="med"/>
          </a:ln>
        </p:spPr>
        <p:txBody>
          <a:bodyPr/>
          <a:lstStyle/>
          <a:p>
            <a:endParaRPr lang="en-US"/>
          </a:p>
        </p:txBody>
      </p:sp>
      <p:sp>
        <p:nvSpPr>
          <p:cNvPr id="20553" name="Freeform 73"/>
          <p:cNvSpPr>
            <a:spLocks/>
          </p:cNvSpPr>
          <p:nvPr/>
        </p:nvSpPr>
        <p:spPr bwMode="auto">
          <a:xfrm>
            <a:off x="5621338" y="3816350"/>
            <a:ext cx="1349375" cy="836613"/>
          </a:xfrm>
          <a:custGeom>
            <a:avLst/>
            <a:gdLst>
              <a:gd name="T0" fmla="*/ 485550098 w 3749"/>
              <a:gd name="T1" fmla="*/ 0 h 2326"/>
              <a:gd name="T2" fmla="*/ 0 w 3749"/>
              <a:gd name="T3" fmla="*/ 300782479 h 2326"/>
              <a:gd name="T4" fmla="*/ 0 60000 65536"/>
              <a:gd name="T5" fmla="*/ 0 60000 65536"/>
              <a:gd name="T6" fmla="*/ 0 w 3749"/>
              <a:gd name="T7" fmla="*/ 0 h 2326"/>
              <a:gd name="T8" fmla="*/ 3749 w 3749"/>
              <a:gd name="T9" fmla="*/ 2326 h 2326"/>
            </a:gdLst>
            <a:ahLst/>
            <a:cxnLst>
              <a:cxn ang="T4">
                <a:pos x="T0" y="T1"/>
              </a:cxn>
              <a:cxn ang="T5">
                <a:pos x="T2" y="T3"/>
              </a:cxn>
            </a:cxnLst>
            <a:rect l="T6" t="T7" r="T8" b="T9"/>
            <a:pathLst>
              <a:path w="3749" h="2326">
                <a:moveTo>
                  <a:pt x="3748" y="0"/>
                </a:moveTo>
                <a:lnTo>
                  <a:pt x="0" y="2325"/>
                </a:lnTo>
              </a:path>
            </a:pathLst>
          </a:custGeom>
          <a:noFill/>
          <a:ln w="9525">
            <a:solidFill>
              <a:srgbClr val="000000"/>
            </a:solidFill>
            <a:round/>
            <a:headEnd/>
            <a:tailEnd type="triangle" w="med" len="med"/>
          </a:ln>
        </p:spPr>
        <p:txBody>
          <a:bodyPr/>
          <a:lstStyle/>
          <a:p>
            <a:endParaRPr lang="en-US"/>
          </a:p>
        </p:txBody>
      </p:sp>
      <p:sp>
        <p:nvSpPr>
          <p:cNvPr id="20554" name="Freeform 74"/>
          <p:cNvSpPr>
            <a:spLocks/>
          </p:cNvSpPr>
          <p:nvPr/>
        </p:nvSpPr>
        <p:spPr bwMode="auto">
          <a:xfrm>
            <a:off x="4532313" y="5397500"/>
            <a:ext cx="14287" cy="346075"/>
          </a:xfrm>
          <a:custGeom>
            <a:avLst/>
            <a:gdLst>
              <a:gd name="T0" fmla="*/ 0 w 41"/>
              <a:gd name="T1" fmla="*/ 0 h 963"/>
              <a:gd name="T2" fmla="*/ 4857231 w 41"/>
              <a:gd name="T3" fmla="*/ 124240579 h 963"/>
              <a:gd name="T4" fmla="*/ 0 60000 65536"/>
              <a:gd name="T5" fmla="*/ 0 60000 65536"/>
              <a:gd name="T6" fmla="*/ 0 w 41"/>
              <a:gd name="T7" fmla="*/ 0 h 963"/>
              <a:gd name="T8" fmla="*/ 41 w 41"/>
              <a:gd name="T9" fmla="*/ 963 h 963"/>
            </a:gdLst>
            <a:ahLst/>
            <a:cxnLst>
              <a:cxn ang="T4">
                <a:pos x="T0" y="T1"/>
              </a:cxn>
              <a:cxn ang="T5">
                <a:pos x="T2" y="T3"/>
              </a:cxn>
            </a:cxnLst>
            <a:rect l="T6" t="T7" r="T8" b="T9"/>
            <a:pathLst>
              <a:path w="41" h="963">
                <a:moveTo>
                  <a:pt x="0" y="0"/>
                </a:moveTo>
                <a:lnTo>
                  <a:pt x="40" y="962"/>
                </a:lnTo>
              </a:path>
            </a:pathLst>
          </a:custGeom>
          <a:noFill/>
          <a:ln w="36000">
            <a:solidFill>
              <a:srgbClr val="000000"/>
            </a:solidFill>
            <a:round/>
            <a:headEnd/>
            <a:tailEnd type="triangle" w="med" len="med"/>
          </a:ln>
        </p:spPr>
        <p:txBody>
          <a:bodyPr/>
          <a:lstStyle/>
          <a:p>
            <a:endParaRPr lang="en-US"/>
          </a:p>
        </p:txBody>
      </p:sp>
      <p:sp>
        <p:nvSpPr>
          <p:cNvPr id="25666" name="Freeform 75"/>
          <p:cNvSpPr>
            <a:spLocks noChangeArrowheads="1"/>
          </p:cNvSpPr>
          <p:nvPr/>
        </p:nvSpPr>
        <p:spPr bwMode="auto">
          <a:xfrm>
            <a:off x="504825" y="3735388"/>
            <a:ext cx="801688" cy="835025"/>
          </a:xfrm>
          <a:custGeom>
            <a:avLst/>
            <a:gdLst>
              <a:gd name="T0" fmla="*/ 174788822 w 2228"/>
              <a:gd name="T1" fmla="*/ 1167018 h 2319"/>
              <a:gd name="T2" fmla="*/ 170386737 w 2228"/>
              <a:gd name="T3" fmla="*/ 13613896 h 2319"/>
              <a:gd name="T4" fmla="*/ 156533157 w 2228"/>
              <a:gd name="T5" fmla="*/ 36563216 h 2319"/>
              <a:gd name="T6" fmla="*/ 208322655 w 2228"/>
              <a:gd name="T7" fmla="*/ 33970283 h 2319"/>
              <a:gd name="T8" fmla="*/ 191620710 w 2228"/>
              <a:gd name="T9" fmla="*/ 11280217 h 2319"/>
              <a:gd name="T10" fmla="*/ 189419667 w 2228"/>
              <a:gd name="T11" fmla="*/ 1167018 h 2319"/>
              <a:gd name="T12" fmla="*/ 227355181 w 2228"/>
              <a:gd name="T13" fmla="*/ 0 h 2319"/>
              <a:gd name="T14" fmla="*/ 244186663 w 2228"/>
              <a:gd name="T15" fmla="*/ 22690063 h 2319"/>
              <a:gd name="T16" fmla="*/ 244186663 w 2228"/>
              <a:gd name="T17" fmla="*/ 55622962 h 2319"/>
              <a:gd name="T18" fmla="*/ 254155944 w 2228"/>
              <a:gd name="T19" fmla="*/ 56789980 h 2319"/>
              <a:gd name="T20" fmla="*/ 266585701 w 2228"/>
              <a:gd name="T21" fmla="*/ 37341349 h 2319"/>
              <a:gd name="T22" fmla="*/ 282381251 w 2228"/>
              <a:gd name="T23" fmla="*/ 88555845 h 2319"/>
              <a:gd name="T24" fmla="*/ 257651993 w 2228"/>
              <a:gd name="T25" fmla="*/ 75979344 h 2319"/>
              <a:gd name="T26" fmla="*/ 246387706 w 2228"/>
              <a:gd name="T27" fmla="*/ 71441260 h 2319"/>
              <a:gd name="T28" fmla="*/ 245351773 w 2228"/>
              <a:gd name="T29" fmla="*/ 85055151 h 2319"/>
              <a:gd name="T30" fmla="*/ 246776316 w 2228"/>
              <a:gd name="T31" fmla="*/ 183854181 h 2319"/>
              <a:gd name="T32" fmla="*/ 256875134 w 2228"/>
              <a:gd name="T33" fmla="*/ 180612744 h 2319"/>
              <a:gd name="T34" fmla="*/ 279274171 w 2228"/>
              <a:gd name="T35" fmla="*/ 163498159 h 2319"/>
              <a:gd name="T36" fmla="*/ 273836153 w 2228"/>
              <a:gd name="T37" fmla="*/ 221454820 h 2319"/>
              <a:gd name="T38" fmla="*/ 255709664 w 2228"/>
              <a:gd name="T39" fmla="*/ 199802152 h 2319"/>
              <a:gd name="T40" fmla="*/ 246776316 w 2228"/>
              <a:gd name="T41" fmla="*/ 198764763 h 2319"/>
              <a:gd name="T42" fmla="*/ 245610846 w 2228"/>
              <a:gd name="T43" fmla="*/ 238440136 h 2319"/>
              <a:gd name="T44" fmla="*/ 214537174 w 2228"/>
              <a:gd name="T45" fmla="*/ 255425092 h 2319"/>
              <a:gd name="T46" fmla="*/ 190973027 w 2228"/>
              <a:gd name="T47" fmla="*/ 255425092 h 2319"/>
              <a:gd name="T48" fmla="*/ 192008960 w 2228"/>
              <a:gd name="T49" fmla="*/ 265668277 h 2319"/>
              <a:gd name="T50" fmla="*/ 212206954 w 2228"/>
              <a:gd name="T51" fmla="*/ 283949880 h 2319"/>
              <a:gd name="T52" fmla="*/ 156144907 w 2228"/>
              <a:gd name="T53" fmla="*/ 289524992 h 2319"/>
              <a:gd name="T54" fmla="*/ 172976389 w 2228"/>
              <a:gd name="T55" fmla="*/ 266834935 h 2319"/>
              <a:gd name="T56" fmla="*/ 175177432 w 2228"/>
              <a:gd name="T57" fmla="*/ 256592110 h 2319"/>
              <a:gd name="T58" fmla="*/ 78590240 w 2228"/>
              <a:gd name="T59" fmla="*/ 257369882 h 2319"/>
              <a:gd name="T60" fmla="*/ 68491422 w 2228"/>
              <a:gd name="T61" fmla="*/ 262037594 h 2319"/>
              <a:gd name="T62" fmla="*/ 77425130 w 2228"/>
              <a:gd name="T63" fmla="*/ 273317809 h 2319"/>
              <a:gd name="T64" fmla="*/ 71987112 w 2228"/>
              <a:gd name="T65" fmla="*/ 299378931 h 2319"/>
              <a:gd name="T66" fmla="*/ 42855757 w 2228"/>
              <a:gd name="T67" fmla="*/ 274355198 h 2319"/>
              <a:gd name="T68" fmla="*/ 56191562 w 2228"/>
              <a:gd name="T69" fmla="*/ 264112013 h 2319"/>
              <a:gd name="T70" fmla="*/ 51789476 w 2228"/>
              <a:gd name="T71" fmla="*/ 257369882 h 2319"/>
              <a:gd name="T72" fmla="*/ 5826270 w 2228"/>
              <a:gd name="T73" fmla="*/ 257369882 h 2319"/>
              <a:gd name="T74" fmla="*/ 388250 w 2228"/>
              <a:gd name="T75" fmla="*/ 213156785 h 2319"/>
              <a:gd name="T76" fmla="*/ 1424183 w 2228"/>
              <a:gd name="T77" fmla="*/ 199672523 h 2319"/>
              <a:gd name="T78" fmla="*/ 13853586 w 2228"/>
              <a:gd name="T79" fmla="*/ 204080978 h 2319"/>
              <a:gd name="T80" fmla="*/ 37159025 w 2228"/>
              <a:gd name="T81" fmla="*/ 216657479 h 2319"/>
              <a:gd name="T82" fmla="*/ 22787293 w 2228"/>
              <a:gd name="T83" fmla="*/ 165572578 h 2319"/>
              <a:gd name="T84" fmla="*/ 9321961 w 2228"/>
              <a:gd name="T85" fmla="*/ 185021199 h 2319"/>
              <a:gd name="T86" fmla="*/ 388250 w 2228"/>
              <a:gd name="T87" fmla="*/ 182687162 h 2319"/>
              <a:gd name="T88" fmla="*/ 0 w 2228"/>
              <a:gd name="T89" fmla="*/ 85055151 h 2319"/>
              <a:gd name="T90" fmla="*/ 1165110 w 2228"/>
              <a:gd name="T91" fmla="*/ 71441260 h 2319"/>
              <a:gd name="T92" fmla="*/ 13465336 w 2228"/>
              <a:gd name="T93" fmla="*/ 75979344 h 2319"/>
              <a:gd name="T94" fmla="*/ 36899952 w 2228"/>
              <a:gd name="T95" fmla="*/ 88426216 h 2319"/>
              <a:gd name="T96" fmla="*/ 22399043 w 2228"/>
              <a:gd name="T97" fmla="*/ 37470977 h 2319"/>
              <a:gd name="T98" fmla="*/ 8933711 w 2228"/>
              <a:gd name="T99" fmla="*/ 56789980 h 2319"/>
              <a:gd name="T100" fmla="*/ 0 w 2228"/>
              <a:gd name="T101" fmla="*/ 54455944 h 2319"/>
              <a:gd name="T102" fmla="*/ 0 w 2228"/>
              <a:gd name="T103" fmla="*/ 6742134 h 2319"/>
              <a:gd name="T104" fmla="*/ 51400867 w 2228"/>
              <a:gd name="T105" fmla="*/ 129629 h 2319"/>
              <a:gd name="T106" fmla="*/ 54637842 w 2228"/>
              <a:gd name="T107" fmla="*/ 9076170 h 2319"/>
              <a:gd name="T108" fmla="*/ 39100995 w 2228"/>
              <a:gd name="T109" fmla="*/ 19189369 h 2319"/>
              <a:gd name="T110" fmla="*/ 79367100 w 2228"/>
              <a:gd name="T111" fmla="*/ 40842043 h 2319"/>
              <a:gd name="T112" fmla="*/ 74835478 w 2228"/>
              <a:gd name="T113" fmla="*/ 14780914 h 2319"/>
              <a:gd name="T114" fmla="*/ 68102813 w 2228"/>
              <a:gd name="T115" fmla="*/ 2333677 h 2319"/>
              <a:gd name="T116" fmla="*/ 82733612 w 2228"/>
              <a:gd name="T117" fmla="*/ 129629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sp>
        <p:nvSpPr>
          <p:cNvPr id="25667" name="Text Box 76"/>
          <p:cNvSpPr txBox="1">
            <a:spLocks noChangeArrowheads="1"/>
          </p:cNvSpPr>
          <p:nvPr/>
        </p:nvSpPr>
        <p:spPr bwMode="auto">
          <a:xfrm>
            <a:off x="673100" y="3968750"/>
            <a:ext cx="563563" cy="2730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LNS</a:t>
            </a:r>
          </a:p>
        </p:txBody>
      </p:sp>
      <p:grpSp>
        <p:nvGrpSpPr>
          <p:cNvPr id="2" name="Group 79"/>
          <p:cNvGrpSpPr>
            <a:grpSpLocks/>
          </p:cNvGrpSpPr>
          <p:nvPr/>
        </p:nvGrpSpPr>
        <p:grpSpPr bwMode="auto">
          <a:xfrm>
            <a:off x="4284663" y="2349500"/>
            <a:ext cx="3240087" cy="1873250"/>
            <a:chOff x="3243" y="391"/>
            <a:chExt cx="2041" cy="1180"/>
          </a:xfrm>
        </p:grpSpPr>
        <p:sp>
          <p:nvSpPr>
            <p:cNvPr id="25669" name="AutoShape 78"/>
            <p:cNvSpPr>
              <a:spLocks noChangeArrowheads="1"/>
            </p:cNvSpPr>
            <p:nvPr/>
          </p:nvSpPr>
          <p:spPr bwMode="auto">
            <a:xfrm>
              <a:off x="3243" y="391"/>
              <a:ext cx="2041" cy="1180"/>
            </a:xfrm>
            <a:prstGeom prst="cloudCallout">
              <a:avLst>
                <a:gd name="adj1" fmla="val -43750"/>
                <a:gd name="adj2" fmla="val 70000"/>
              </a:avLst>
            </a:prstGeom>
            <a:solidFill>
              <a:schemeClr val="bg1"/>
            </a:solidFill>
            <a:ln w="9525">
              <a:solidFill>
                <a:schemeClr val="tx1"/>
              </a:solidFill>
              <a:round/>
              <a:headEnd/>
              <a:tailEnd/>
            </a:ln>
          </p:spPr>
          <p:txBody>
            <a:bodyPr/>
            <a:lstStyle/>
            <a:p>
              <a:pPr algn="ctr"/>
              <a:endParaRPr lang="en-US"/>
            </a:p>
          </p:txBody>
        </p:sp>
        <p:sp>
          <p:nvSpPr>
            <p:cNvPr id="25670" name="Freeform 62"/>
            <p:cNvSpPr>
              <a:spLocks noChangeArrowheads="1"/>
            </p:cNvSpPr>
            <p:nvPr/>
          </p:nvSpPr>
          <p:spPr bwMode="auto">
            <a:xfrm>
              <a:off x="3902" y="620"/>
              <a:ext cx="505" cy="526"/>
            </a:xfrm>
            <a:custGeom>
              <a:avLst/>
              <a:gdLst>
                <a:gd name="T0" fmla="*/ 69 w 2228"/>
                <a:gd name="T1" fmla="*/ 0 h 2319"/>
                <a:gd name="T2" fmla="*/ 68 w 2228"/>
                <a:gd name="T3" fmla="*/ 5 h 2319"/>
                <a:gd name="T4" fmla="*/ 62 w 2228"/>
                <a:gd name="T5" fmla="*/ 15 h 2319"/>
                <a:gd name="T6" fmla="*/ 83 w 2228"/>
                <a:gd name="T7" fmla="*/ 13 h 2319"/>
                <a:gd name="T8" fmla="*/ 76 w 2228"/>
                <a:gd name="T9" fmla="*/ 5 h 2319"/>
                <a:gd name="T10" fmla="*/ 75 w 2228"/>
                <a:gd name="T11" fmla="*/ 0 h 2319"/>
                <a:gd name="T12" fmla="*/ 90 w 2228"/>
                <a:gd name="T13" fmla="*/ 0 h 2319"/>
                <a:gd name="T14" fmla="*/ 97 w 2228"/>
                <a:gd name="T15" fmla="*/ 9 h 2319"/>
                <a:gd name="T16" fmla="*/ 97 w 2228"/>
                <a:gd name="T17" fmla="*/ 22 h 2319"/>
                <a:gd name="T18" fmla="*/ 101 w 2228"/>
                <a:gd name="T19" fmla="*/ 22 h 2319"/>
                <a:gd name="T20" fmla="*/ 106 w 2228"/>
                <a:gd name="T21" fmla="*/ 15 h 2319"/>
                <a:gd name="T22" fmla="*/ 112 w 2228"/>
                <a:gd name="T23" fmla="*/ 35 h 2319"/>
                <a:gd name="T24" fmla="*/ 102 w 2228"/>
                <a:gd name="T25" fmla="*/ 30 h 2319"/>
                <a:gd name="T26" fmla="*/ 98 w 2228"/>
                <a:gd name="T27" fmla="*/ 28 h 2319"/>
                <a:gd name="T28" fmla="*/ 97 w 2228"/>
                <a:gd name="T29" fmla="*/ 34 h 2319"/>
                <a:gd name="T30" fmla="*/ 98 w 2228"/>
                <a:gd name="T31" fmla="*/ 73 h 2319"/>
                <a:gd name="T32" fmla="*/ 102 w 2228"/>
                <a:gd name="T33" fmla="*/ 72 h 2319"/>
                <a:gd name="T34" fmla="*/ 111 w 2228"/>
                <a:gd name="T35" fmla="*/ 65 h 2319"/>
                <a:gd name="T36" fmla="*/ 109 w 2228"/>
                <a:gd name="T37" fmla="*/ 88 h 2319"/>
                <a:gd name="T38" fmla="*/ 102 w 2228"/>
                <a:gd name="T39" fmla="*/ 79 h 2319"/>
                <a:gd name="T40" fmla="*/ 98 w 2228"/>
                <a:gd name="T41" fmla="*/ 79 h 2319"/>
                <a:gd name="T42" fmla="*/ 97 w 2228"/>
                <a:gd name="T43" fmla="*/ 95 h 2319"/>
                <a:gd name="T44" fmla="*/ 85 w 2228"/>
                <a:gd name="T45" fmla="*/ 101 h 2319"/>
                <a:gd name="T46" fmla="*/ 76 w 2228"/>
                <a:gd name="T47" fmla="*/ 101 h 2319"/>
                <a:gd name="T48" fmla="*/ 76 w 2228"/>
                <a:gd name="T49" fmla="*/ 105 h 2319"/>
                <a:gd name="T50" fmla="*/ 84 w 2228"/>
                <a:gd name="T51" fmla="*/ 113 h 2319"/>
                <a:gd name="T52" fmla="*/ 62 w 2228"/>
                <a:gd name="T53" fmla="*/ 115 h 2319"/>
                <a:gd name="T54" fmla="*/ 69 w 2228"/>
                <a:gd name="T55" fmla="*/ 106 h 2319"/>
                <a:gd name="T56" fmla="*/ 70 w 2228"/>
                <a:gd name="T57" fmla="*/ 102 h 2319"/>
                <a:gd name="T58" fmla="*/ 31 w 2228"/>
                <a:gd name="T59" fmla="*/ 102 h 2319"/>
                <a:gd name="T60" fmla="*/ 27 w 2228"/>
                <a:gd name="T61" fmla="*/ 104 h 2319"/>
                <a:gd name="T62" fmla="*/ 31 w 2228"/>
                <a:gd name="T63" fmla="*/ 108 h 2319"/>
                <a:gd name="T64" fmla="*/ 29 w 2228"/>
                <a:gd name="T65" fmla="*/ 119 h 2319"/>
                <a:gd name="T66" fmla="*/ 17 w 2228"/>
                <a:gd name="T67" fmla="*/ 109 h 2319"/>
                <a:gd name="T68" fmla="*/ 22 w 2228"/>
                <a:gd name="T69" fmla="*/ 105 h 2319"/>
                <a:gd name="T70" fmla="*/ 21 w 2228"/>
                <a:gd name="T71" fmla="*/ 102 h 2319"/>
                <a:gd name="T72" fmla="*/ 2 w 2228"/>
                <a:gd name="T73" fmla="*/ 102 h 2319"/>
                <a:gd name="T74" fmla="*/ 0 w 2228"/>
                <a:gd name="T75" fmla="*/ 85 h 2319"/>
                <a:gd name="T76" fmla="*/ 0 w 2228"/>
                <a:gd name="T77" fmla="*/ 79 h 2319"/>
                <a:gd name="T78" fmla="*/ 5 w 2228"/>
                <a:gd name="T79" fmla="*/ 81 h 2319"/>
                <a:gd name="T80" fmla="*/ 15 w 2228"/>
                <a:gd name="T81" fmla="*/ 86 h 2319"/>
                <a:gd name="T82" fmla="*/ 9 w 2228"/>
                <a:gd name="T83" fmla="*/ 66 h 2319"/>
                <a:gd name="T84" fmla="*/ 4 w 2228"/>
                <a:gd name="T85" fmla="*/ 73 h 2319"/>
                <a:gd name="T86" fmla="*/ 0 w 2228"/>
                <a:gd name="T87" fmla="*/ 73 h 2319"/>
                <a:gd name="T88" fmla="*/ 0 w 2228"/>
                <a:gd name="T89" fmla="*/ 34 h 2319"/>
                <a:gd name="T90" fmla="*/ 0 w 2228"/>
                <a:gd name="T91" fmla="*/ 28 h 2319"/>
                <a:gd name="T92" fmla="*/ 5 w 2228"/>
                <a:gd name="T93" fmla="*/ 30 h 2319"/>
                <a:gd name="T94" fmla="*/ 15 w 2228"/>
                <a:gd name="T95" fmla="*/ 35 h 2319"/>
                <a:gd name="T96" fmla="*/ 9 w 2228"/>
                <a:gd name="T97" fmla="*/ 15 h 2319"/>
                <a:gd name="T98" fmla="*/ 4 w 2228"/>
                <a:gd name="T99" fmla="*/ 22 h 2319"/>
                <a:gd name="T100" fmla="*/ 0 w 2228"/>
                <a:gd name="T101" fmla="*/ 22 h 2319"/>
                <a:gd name="T102" fmla="*/ 0 w 2228"/>
                <a:gd name="T103" fmla="*/ 3 h 2319"/>
                <a:gd name="T104" fmla="*/ 20 w 2228"/>
                <a:gd name="T105" fmla="*/ 0 h 2319"/>
                <a:gd name="T106" fmla="*/ 22 w 2228"/>
                <a:gd name="T107" fmla="*/ 4 h 2319"/>
                <a:gd name="T108" fmla="*/ 15 w 2228"/>
                <a:gd name="T109" fmla="*/ 8 h 2319"/>
                <a:gd name="T110" fmla="*/ 32 w 2228"/>
                <a:gd name="T111" fmla="*/ 16 h 2319"/>
                <a:gd name="T112" fmla="*/ 30 w 2228"/>
                <a:gd name="T113" fmla="*/ 6 h 2319"/>
                <a:gd name="T114" fmla="*/ 27 w 2228"/>
                <a:gd name="T115" fmla="*/ 1 h 2319"/>
                <a:gd name="T116" fmla="*/ 33 w 2228"/>
                <a:gd name="T117" fmla="*/ 0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solidFill>
              <a:srgbClr val="FF950E"/>
            </a:solidFill>
            <a:ln w="9525">
              <a:solidFill>
                <a:srgbClr val="000000"/>
              </a:solidFill>
              <a:round/>
              <a:headEnd/>
              <a:tailEnd/>
            </a:ln>
          </p:spPr>
          <p:txBody>
            <a:bodyPr wrap="none" anchor="ctr"/>
            <a:lstStyle/>
            <a:p>
              <a:endParaRPr lang="en-US"/>
            </a:p>
          </p:txBody>
        </p:sp>
        <p:grpSp>
          <p:nvGrpSpPr>
            <p:cNvPr id="25671" name="Group 63"/>
            <p:cNvGrpSpPr>
              <a:grpSpLocks/>
            </p:cNvGrpSpPr>
            <p:nvPr/>
          </p:nvGrpSpPr>
          <p:grpSpPr bwMode="auto">
            <a:xfrm>
              <a:off x="3915" y="619"/>
              <a:ext cx="722" cy="749"/>
              <a:chOff x="3341" y="1477"/>
              <a:chExt cx="722" cy="749"/>
            </a:xfrm>
          </p:grpSpPr>
          <p:sp>
            <p:nvSpPr>
              <p:cNvPr id="25672" name="Freeform 64"/>
              <p:cNvSpPr>
                <a:spLocks noChangeArrowheads="1"/>
              </p:cNvSpPr>
              <p:nvPr/>
            </p:nvSpPr>
            <p:spPr bwMode="auto">
              <a:xfrm>
                <a:off x="3756" y="1477"/>
                <a:ext cx="285" cy="282"/>
              </a:xfrm>
              <a:custGeom>
                <a:avLst/>
                <a:gdLst>
                  <a:gd name="T0" fmla="*/ 28 w 883"/>
                  <a:gd name="T1" fmla="*/ 0 h 890"/>
                  <a:gd name="T2" fmla="*/ 31 w 883"/>
                  <a:gd name="T3" fmla="*/ 1 h 890"/>
                  <a:gd name="T4" fmla="*/ 30 w 883"/>
                  <a:gd name="T5" fmla="*/ 5 h 890"/>
                  <a:gd name="T6" fmla="*/ 25 w 883"/>
                  <a:gd name="T7" fmla="*/ 9 h 890"/>
                  <a:gd name="T8" fmla="*/ 21 w 883"/>
                  <a:gd name="T9" fmla="*/ 20 h 890"/>
                  <a:gd name="T10" fmla="*/ 47 w 883"/>
                  <a:gd name="T11" fmla="*/ 20 h 890"/>
                  <a:gd name="T12" fmla="*/ 44 w 883"/>
                  <a:gd name="T13" fmla="*/ 9 h 890"/>
                  <a:gd name="T14" fmla="*/ 39 w 883"/>
                  <a:gd name="T15" fmla="*/ 5 h 890"/>
                  <a:gd name="T16" fmla="*/ 38 w 883"/>
                  <a:gd name="T17" fmla="*/ 1 h 890"/>
                  <a:gd name="T18" fmla="*/ 39 w 883"/>
                  <a:gd name="T19" fmla="*/ 0 h 890"/>
                  <a:gd name="T20" fmla="*/ 46 w 883"/>
                  <a:gd name="T21" fmla="*/ 0 h 890"/>
                  <a:gd name="T22" fmla="*/ 66 w 883"/>
                  <a:gd name="T23" fmla="*/ 0 h 890"/>
                  <a:gd name="T24" fmla="*/ 69 w 883"/>
                  <a:gd name="T25" fmla="*/ 17 h 890"/>
                  <a:gd name="T26" fmla="*/ 69 w 883"/>
                  <a:gd name="T27" fmla="*/ 27 h 890"/>
                  <a:gd name="T28" fmla="*/ 69 w 883"/>
                  <a:gd name="T29" fmla="*/ 29 h 890"/>
                  <a:gd name="T30" fmla="*/ 71 w 883"/>
                  <a:gd name="T31" fmla="*/ 30 h 890"/>
                  <a:gd name="T32" fmla="*/ 75 w 883"/>
                  <a:gd name="T33" fmla="*/ 28 h 890"/>
                  <a:gd name="T34" fmla="*/ 79 w 883"/>
                  <a:gd name="T35" fmla="*/ 21 h 890"/>
                  <a:gd name="T36" fmla="*/ 92 w 883"/>
                  <a:gd name="T37" fmla="*/ 29 h 890"/>
                  <a:gd name="T38" fmla="*/ 84 w 883"/>
                  <a:gd name="T39" fmla="*/ 49 h 890"/>
                  <a:gd name="T40" fmla="*/ 77 w 883"/>
                  <a:gd name="T41" fmla="*/ 41 h 890"/>
                  <a:gd name="T42" fmla="*/ 72 w 883"/>
                  <a:gd name="T43" fmla="*/ 37 h 890"/>
                  <a:gd name="T44" fmla="*/ 69 w 883"/>
                  <a:gd name="T45" fmla="*/ 38 h 890"/>
                  <a:gd name="T46" fmla="*/ 69 w 883"/>
                  <a:gd name="T47" fmla="*/ 40 h 890"/>
                  <a:gd name="T48" fmla="*/ 69 w 883"/>
                  <a:gd name="T49" fmla="*/ 58 h 890"/>
                  <a:gd name="T50" fmla="*/ 67 w 883"/>
                  <a:gd name="T51" fmla="*/ 66 h 890"/>
                  <a:gd name="T52" fmla="*/ 46 w 883"/>
                  <a:gd name="T53" fmla="*/ 67 h 890"/>
                  <a:gd name="T54" fmla="*/ 41 w 883"/>
                  <a:gd name="T55" fmla="*/ 67 h 890"/>
                  <a:gd name="T56" fmla="*/ 39 w 883"/>
                  <a:gd name="T57" fmla="*/ 67 h 890"/>
                  <a:gd name="T58" fmla="*/ 38 w 883"/>
                  <a:gd name="T59" fmla="*/ 70 h 890"/>
                  <a:gd name="T60" fmla="*/ 41 w 883"/>
                  <a:gd name="T61" fmla="*/ 74 h 890"/>
                  <a:gd name="T62" fmla="*/ 50 w 883"/>
                  <a:gd name="T63" fmla="*/ 82 h 890"/>
                  <a:gd name="T64" fmla="*/ 29 w 883"/>
                  <a:gd name="T65" fmla="*/ 89 h 890"/>
                  <a:gd name="T66" fmla="*/ 21 w 883"/>
                  <a:gd name="T67" fmla="*/ 77 h 890"/>
                  <a:gd name="T68" fmla="*/ 29 w 883"/>
                  <a:gd name="T69" fmla="*/ 73 h 890"/>
                  <a:gd name="T70" fmla="*/ 31 w 883"/>
                  <a:gd name="T71" fmla="*/ 69 h 890"/>
                  <a:gd name="T72" fmla="*/ 30 w 883"/>
                  <a:gd name="T73" fmla="*/ 67 h 890"/>
                  <a:gd name="T74" fmla="*/ 24 w 883"/>
                  <a:gd name="T75" fmla="*/ 67 h 890"/>
                  <a:gd name="T76" fmla="*/ 4 w 883"/>
                  <a:gd name="T77" fmla="*/ 67 h 890"/>
                  <a:gd name="T78" fmla="*/ 0 w 883"/>
                  <a:gd name="T79" fmla="*/ 64 h 890"/>
                  <a:gd name="T80" fmla="*/ 0 w 883"/>
                  <a:gd name="T81" fmla="*/ 44 h 890"/>
                  <a:gd name="T82" fmla="*/ 0 w 883"/>
                  <a:gd name="T83" fmla="*/ 39 h 890"/>
                  <a:gd name="T84" fmla="*/ 1 w 883"/>
                  <a:gd name="T85" fmla="*/ 37 h 890"/>
                  <a:gd name="T86" fmla="*/ 5 w 883"/>
                  <a:gd name="T87" fmla="*/ 38 h 890"/>
                  <a:gd name="T88" fmla="*/ 9 w 883"/>
                  <a:gd name="T89" fmla="*/ 43 h 890"/>
                  <a:gd name="T90" fmla="*/ 20 w 883"/>
                  <a:gd name="T91" fmla="*/ 46 h 890"/>
                  <a:gd name="T92" fmla="*/ 20 w 883"/>
                  <a:gd name="T93" fmla="*/ 21 h 890"/>
                  <a:gd name="T94" fmla="*/ 9 w 883"/>
                  <a:gd name="T95" fmla="*/ 24 h 890"/>
                  <a:gd name="T96" fmla="*/ 5 w 883"/>
                  <a:gd name="T97" fmla="*/ 29 h 890"/>
                  <a:gd name="T98" fmla="*/ 1 w 883"/>
                  <a:gd name="T99" fmla="*/ 30 h 890"/>
                  <a:gd name="T100" fmla="*/ 0 w 883"/>
                  <a:gd name="T101" fmla="*/ 29 h 890"/>
                  <a:gd name="T102" fmla="*/ 0 w 883"/>
                  <a:gd name="T103" fmla="*/ 23 h 890"/>
                  <a:gd name="T104" fmla="*/ 0 w 883"/>
                  <a:gd name="T105" fmla="*/ 3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579D1C"/>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CLI</a:t>
                </a:r>
              </a:p>
            </p:txBody>
          </p:sp>
          <p:sp>
            <p:nvSpPr>
              <p:cNvPr id="25673" name="Text Box 65"/>
              <p:cNvSpPr txBox="1">
                <a:spLocks noChangeArrowheads="1"/>
              </p:cNvSpPr>
              <p:nvPr/>
            </p:nvSpPr>
            <p:spPr bwMode="auto">
              <a:xfrm>
                <a:off x="3440" y="1623"/>
                <a:ext cx="288" cy="172"/>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SA</a:t>
                </a:r>
              </a:p>
            </p:txBody>
          </p:sp>
          <p:sp>
            <p:nvSpPr>
              <p:cNvPr id="25674" name="Freeform 66"/>
              <p:cNvSpPr>
                <a:spLocks noChangeArrowheads="1"/>
              </p:cNvSpPr>
              <p:nvPr/>
            </p:nvSpPr>
            <p:spPr bwMode="auto">
              <a:xfrm>
                <a:off x="3761" y="1692"/>
                <a:ext cx="284" cy="294"/>
              </a:xfrm>
              <a:custGeom>
                <a:avLst/>
                <a:gdLst>
                  <a:gd name="T0" fmla="*/ 28 w 883"/>
                  <a:gd name="T1" fmla="*/ 0 h 890"/>
                  <a:gd name="T2" fmla="*/ 31 w 883"/>
                  <a:gd name="T3" fmla="*/ 1 h 890"/>
                  <a:gd name="T4" fmla="*/ 30 w 883"/>
                  <a:gd name="T5" fmla="*/ 6 h 890"/>
                  <a:gd name="T6" fmla="*/ 24 w 883"/>
                  <a:gd name="T7" fmla="*/ 10 h 890"/>
                  <a:gd name="T8" fmla="*/ 21 w 883"/>
                  <a:gd name="T9" fmla="*/ 22 h 890"/>
                  <a:gd name="T10" fmla="*/ 47 w 883"/>
                  <a:gd name="T11" fmla="*/ 22 h 890"/>
                  <a:gd name="T12" fmla="*/ 44 w 883"/>
                  <a:gd name="T13" fmla="*/ 10 h 890"/>
                  <a:gd name="T14" fmla="*/ 38 w 883"/>
                  <a:gd name="T15" fmla="*/ 6 h 890"/>
                  <a:gd name="T16" fmla="*/ 38 w 883"/>
                  <a:gd name="T17" fmla="*/ 1 h 890"/>
                  <a:gd name="T18" fmla="*/ 39 w 883"/>
                  <a:gd name="T19" fmla="*/ 0 h 890"/>
                  <a:gd name="T20" fmla="*/ 45 w 883"/>
                  <a:gd name="T21" fmla="*/ 0 h 890"/>
                  <a:gd name="T22" fmla="*/ 65 w 883"/>
                  <a:gd name="T23" fmla="*/ 0 h 890"/>
                  <a:gd name="T24" fmla="*/ 69 w 883"/>
                  <a:gd name="T25" fmla="*/ 18 h 890"/>
                  <a:gd name="T26" fmla="*/ 69 w 883"/>
                  <a:gd name="T27" fmla="*/ 29 h 890"/>
                  <a:gd name="T28" fmla="*/ 69 w 883"/>
                  <a:gd name="T29" fmla="*/ 32 h 890"/>
                  <a:gd name="T30" fmla="*/ 71 w 883"/>
                  <a:gd name="T31" fmla="*/ 33 h 890"/>
                  <a:gd name="T32" fmla="*/ 74 w 883"/>
                  <a:gd name="T33" fmla="*/ 31 h 890"/>
                  <a:gd name="T34" fmla="*/ 78 w 883"/>
                  <a:gd name="T35" fmla="*/ 23 h 890"/>
                  <a:gd name="T36" fmla="*/ 91 w 883"/>
                  <a:gd name="T37" fmla="*/ 31 h 890"/>
                  <a:gd name="T38" fmla="*/ 84 w 883"/>
                  <a:gd name="T39" fmla="*/ 54 h 890"/>
                  <a:gd name="T40" fmla="*/ 76 w 883"/>
                  <a:gd name="T41" fmla="*/ 44 h 890"/>
                  <a:gd name="T42" fmla="*/ 72 w 883"/>
                  <a:gd name="T43" fmla="*/ 40 h 890"/>
                  <a:gd name="T44" fmla="*/ 69 w 883"/>
                  <a:gd name="T45" fmla="*/ 41 h 890"/>
                  <a:gd name="T46" fmla="*/ 69 w 883"/>
                  <a:gd name="T47" fmla="*/ 43 h 890"/>
                  <a:gd name="T48" fmla="*/ 68 w 883"/>
                  <a:gd name="T49" fmla="*/ 63 h 890"/>
                  <a:gd name="T50" fmla="*/ 67 w 883"/>
                  <a:gd name="T51" fmla="*/ 72 h 890"/>
                  <a:gd name="T52" fmla="*/ 46 w 883"/>
                  <a:gd name="T53" fmla="*/ 73 h 890"/>
                  <a:gd name="T54" fmla="*/ 41 w 883"/>
                  <a:gd name="T55" fmla="*/ 73 h 890"/>
                  <a:gd name="T56" fmla="*/ 38 w 883"/>
                  <a:gd name="T57" fmla="*/ 73 h 890"/>
                  <a:gd name="T58" fmla="*/ 38 w 883"/>
                  <a:gd name="T59" fmla="*/ 77 h 890"/>
                  <a:gd name="T60" fmla="*/ 41 w 883"/>
                  <a:gd name="T61" fmla="*/ 81 h 890"/>
                  <a:gd name="T62" fmla="*/ 50 w 883"/>
                  <a:gd name="T63" fmla="*/ 89 h 890"/>
                  <a:gd name="T64" fmla="*/ 29 w 883"/>
                  <a:gd name="T65" fmla="*/ 96 h 890"/>
                  <a:gd name="T66" fmla="*/ 21 w 883"/>
                  <a:gd name="T67" fmla="*/ 84 h 890"/>
                  <a:gd name="T68" fmla="*/ 29 w 883"/>
                  <a:gd name="T69" fmla="*/ 79 h 890"/>
                  <a:gd name="T70" fmla="*/ 31 w 883"/>
                  <a:gd name="T71" fmla="*/ 75 h 890"/>
                  <a:gd name="T72" fmla="*/ 30 w 883"/>
                  <a:gd name="T73" fmla="*/ 73 h 890"/>
                  <a:gd name="T74" fmla="*/ 24 w 883"/>
                  <a:gd name="T75" fmla="*/ 73 h 890"/>
                  <a:gd name="T76" fmla="*/ 4 w 883"/>
                  <a:gd name="T77" fmla="*/ 73 h 890"/>
                  <a:gd name="T78" fmla="*/ 0 w 883"/>
                  <a:gd name="T79" fmla="*/ 70 h 890"/>
                  <a:gd name="T80" fmla="*/ 0 w 883"/>
                  <a:gd name="T81" fmla="*/ 48 h 890"/>
                  <a:gd name="T82" fmla="*/ 0 w 883"/>
                  <a:gd name="T83" fmla="*/ 42 h 890"/>
                  <a:gd name="T84" fmla="*/ 1 w 883"/>
                  <a:gd name="T85" fmla="*/ 40 h 890"/>
                  <a:gd name="T86" fmla="*/ 5 w 883"/>
                  <a:gd name="T87" fmla="*/ 41 h 890"/>
                  <a:gd name="T88" fmla="*/ 9 w 883"/>
                  <a:gd name="T89" fmla="*/ 47 h 890"/>
                  <a:gd name="T90" fmla="*/ 20 w 883"/>
                  <a:gd name="T91" fmla="*/ 50 h 890"/>
                  <a:gd name="T92" fmla="*/ 20 w 883"/>
                  <a:gd name="T93" fmla="*/ 23 h 890"/>
                  <a:gd name="T94" fmla="*/ 9 w 883"/>
                  <a:gd name="T95" fmla="*/ 26 h 890"/>
                  <a:gd name="T96" fmla="*/ 5 w 883"/>
                  <a:gd name="T97" fmla="*/ 32 h 890"/>
                  <a:gd name="T98" fmla="*/ 1 w 883"/>
                  <a:gd name="T99" fmla="*/ 32 h 890"/>
                  <a:gd name="T100" fmla="*/ 0 w 883"/>
                  <a:gd name="T101" fmla="*/ 31 h 890"/>
                  <a:gd name="T102" fmla="*/ 0 w 883"/>
                  <a:gd name="T103" fmla="*/ 25 h 890"/>
                  <a:gd name="T104" fmla="*/ 0 w 883"/>
                  <a:gd name="T105" fmla="*/ 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Exch</a:t>
                </a:r>
              </a:p>
            </p:txBody>
          </p:sp>
          <p:sp>
            <p:nvSpPr>
              <p:cNvPr id="25675" name="Freeform 67"/>
              <p:cNvSpPr>
                <a:spLocks noChangeArrowheads="1"/>
              </p:cNvSpPr>
              <p:nvPr/>
            </p:nvSpPr>
            <p:spPr bwMode="auto">
              <a:xfrm>
                <a:off x="3341" y="1929"/>
                <a:ext cx="277" cy="285"/>
              </a:xfrm>
              <a:custGeom>
                <a:avLst/>
                <a:gdLst>
                  <a:gd name="T0" fmla="*/ 27 w 883"/>
                  <a:gd name="T1" fmla="*/ 0 h 890"/>
                  <a:gd name="T2" fmla="*/ 29 w 883"/>
                  <a:gd name="T3" fmla="*/ 1 h 890"/>
                  <a:gd name="T4" fmla="*/ 28 w 883"/>
                  <a:gd name="T5" fmla="*/ 5 h 890"/>
                  <a:gd name="T6" fmla="*/ 23 w 883"/>
                  <a:gd name="T7" fmla="*/ 9 h 890"/>
                  <a:gd name="T8" fmla="*/ 20 w 883"/>
                  <a:gd name="T9" fmla="*/ 20 h 890"/>
                  <a:gd name="T10" fmla="*/ 45 w 883"/>
                  <a:gd name="T11" fmla="*/ 20 h 890"/>
                  <a:gd name="T12" fmla="*/ 42 w 883"/>
                  <a:gd name="T13" fmla="*/ 9 h 890"/>
                  <a:gd name="T14" fmla="*/ 36 w 883"/>
                  <a:gd name="T15" fmla="*/ 5 h 890"/>
                  <a:gd name="T16" fmla="*/ 36 w 883"/>
                  <a:gd name="T17" fmla="*/ 1 h 890"/>
                  <a:gd name="T18" fmla="*/ 37 w 883"/>
                  <a:gd name="T19" fmla="*/ 0 h 890"/>
                  <a:gd name="T20" fmla="*/ 43 w 883"/>
                  <a:gd name="T21" fmla="*/ 0 h 890"/>
                  <a:gd name="T22" fmla="*/ 62 w 883"/>
                  <a:gd name="T23" fmla="*/ 0 h 890"/>
                  <a:gd name="T24" fmla="*/ 66 w 883"/>
                  <a:gd name="T25" fmla="*/ 17 h 890"/>
                  <a:gd name="T26" fmla="*/ 66 w 883"/>
                  <a:gd name="T27" fmla="*/ 28 h 890"/>
                  <a:gd name="T28" fmla="*/ 66 w 883"/>
                  <a:gd name="T29" fmla="*/ 30 h 890"/>
                  <a:gd name="T30" fmla="*/ 67 w 883"/>
                  <a:gd name="T31" fmla="*/ 31 h 890"/>
                  <a:gd name="T32" fmla="*/ 71 w 883"/>
                  <a:gd name="T33" fmla="*/ 29 h 890"/>
                  <a:gd name="T34" fmla="*/ 75 w 883"/>
                  <a:gd name="T35" fmla="*/ 22 h 890"/>
                  <a:gd name="T36" fmla="*/ 87 w 883"/>
                  <a:gd name="T37" fmla="*/ 29 h 890"/>
                  <a:gd name="T38" fmla="*/ 79 w 883"/>
                  <a:gd name="T39" fmla="*/ 51 h 890"/>
                  <a:gd name="T40" fmla="*/ 72 w 883"/>
                  <a:gd name="T41" fmla="*/ 41 h 890"/>
                  <a:gd name="T42" fmla="*/ 68 w 883"/>
                  <a:gd name="T43" fmla="*/ 38 h 890"/>
                  <a:gd name="T44" fmla="*/ 66 w 883"/>
                  <a:gd name="T45" fmla="*/ 38 h 890"/>
                  <a:gd name="T46" fmla="*/ 66 w 883"/>
                  <a:gd name="T47" fmla="*/ 41 h 890"/>
                  <a:gd name="T48" fmla="*/ 65 w 883"/>
                  <a:gd name="T49" fmla="*/ 59 h 890"/>
                  <a:gd name="T50" fmla="*/ 64 w 883"/>
                  <a:gd name="T51" fmla="*/ 67 h 890"/>
                  <a:gd name="T52" fmla="*/ 44 w 883"/>
                  <a:gd name="T53" fmla="*/ 69 h 890"/>
                  <a:gd name="T54" fmla="*/ 39 w 883"/>
                  <a:gd name="T55" fmla="*/ 69 h 890"/>
                  <a:gd name="T56" fmla="*/ 36 w 883"/>
                  <a:gd name="T57" fmla="*/ 69 h 890"/>
                  <a:gd name="T58" fmla="*/ 36 w 883"/>
                  <a:gd name="T59" fmla="*/ 72 h 890"/>
                  <a:gd name="T60" fmla="*/ 39 w 883"/>
                  <a:gd name="T61" fmla="*/ 76 h 890"/>
                  <a:gd name="T62" fmla="*/ 48 w 883"/>
                  <a:gd name="T63" fmla="*/ 84 h 890"/>
                  <a:gd name="T64" fmla="*/ 28 w 883"/>
                  <a:gd name="T65" fmla="*/ 91 h 890"/>
                  <a:gd name="T66" fmla="*/ 20 w 883"/>
                  <a:gd name="T67" fmla="*/ 79 h 890"/>
                  <a:gd name="T68" fmla="*/ 27 w 883"/>
                  <a:gd name="T69" fmla="*/ 74 h 890"/>
                  <a:gd name="T70" fmla="*/ 29 w 883"/>
                  <a:gd name="T71" fmla="*/ 71 h 890"/>
                  <a:gd name="T72" fmla="*/ 28 w 883"/>
                  <a:gd name="T73" fmla="*/ 69 h 890"/>
                  <a:gd name="T74" fmla="*/ 23 w 883"/>
                  <a:gd name="T75" fmla="*/ 69 h 890"/>
                  <a:gd name="T76" fmla="*/ 3 w 883"/>
                  <a:gd name="T77" fmla="*/ 69 h 890"/>
                  <a:gd name="T78" fmla="*/ 0 w 883"/>
                  <a:gd name="T79" fmla="*/ 65 h 890"/>
                  <a:gd name="T80" fmla="*/ 0 w 883"/>
                  <a:gd name="T81" fmla="*/ 45 h 890"/>
                  <a:gd name="T82" fmla="*/ 0 w 883"/>
                  <a:gd name="T83" fmla="*/ 40 h 890"/>
                  <a:gd name="T84" fmla="*/ 1 w 883"/>
                  <a:gd name="T85" fmla="*/ 38 h 890"/>
                  <a:gd name="T86" fmla="*/ 5 w 883"/>
                  <a:gd name="T87" fmla="*/ 38 h 890"/>
                  <a:gd name="T88" fmla="*/ 9 w 883"/>
                  <a:gd name="T89" fmla="*/ 44 h 890"/>
                  <a:gd name="T90" fmla="*/ 19 w 883"/>
                  <a:gd name="T91" fmla="*/ 47 h 890"/>
                  <a:gd name="T92" fmla="*/ 19 w 883"/>
                  <a:gd name="T93" fmla="*/ 22 h 890"/>
                  <a:gd name="T94" fmla="*/ 9 w 883"/>
                  <a:gd name="T95" fmla="*/ 25 h 890"/>
                  <a:gd name="T96" fmla="*/ 5 w 883"/>
                  <a:gd name="T97" fmla="*/ 30 h 890"/>
                  <a:gd name="T98" fmla="*/ 1 w 883"/>
                  <a:gd name="T99" fmla="*/ 30 h 890"/>
                  <a:gd name="T100" fmla="*/ 0 w 883"/>
                  <a:gd name="T101" fmla="*/ 29 h 890"/>
                  <a:gd name="T102" fmla="*/ 0 w 883"/>
                  <a:gd name="T103" fmla="*/ 23 h 890"/>
                  <a:gd name="T104" fmla="*/ 0 w 883"/>
                  <a:gd name="T105" fmla="*/ 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004586"/>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Eject</a:t>
                </a:r>
              </a:p>
            </p:txBody>
          </p:sp>
          <p:sp>
            <p:nvSpPr>
              <p:cNvPr id="25676" name="Freeform 68"/>
              <p:cNvSpPr>
                <a:spLocks noChangeArrowheads="1"/>
              </p:cNvSpPr>
              <p:nvPr/>
            </p:nvSpPr>
            <p:spPr bwMode="auto">
              <a:xfrm>
                <a:off x="3547" y="1923"/>
                <a:ext cx="280" cy="287"/>
              </a:xfrm>
              <a:custGeom>
                <a:avLst/>
                <a:gdLst>
                  <a:gd name="T0" fmla="*/ 27 w 883"/>
                  <a:gd name="T1" fmla="*/ 0 h 890"/>
                  <a:gd name="T2" fmla="*/ 29 w 883"/>
                  <a:gd name="T3" fmla="*/ 1 h 890"/>
                  <a:gd name="T4" fmla="*/ 29 w 883"/>
                  <a:gd name="T5" fmla="*/ 5 h 890"/>
                  <a:gd name="T6" fmla="*/ 24 w 883"/>
                  <a:gd name="T7" fmla="*/ 9 h 890"/>
                  <a:gd name="T8" fmla="*/ 21 w 883"/>
                  <a:gd name="T9" fmla="*/ 21 h 890"/>
                  <a:gd name="T10" fmla="*/ 46 w 883"/>
                  <a:gd name="T11" fmla="*/ 21 h 890"/>
                  <a:gd name="T12" fmla="*/ 42 w 883"/>
                  <a:gd name="T13" fmla="*/ 9 h 890"/>
                  <a:gd name="T14" fmla="*/ 37 w 883"/>
                  <a:gd name="T15" fmla="*/ 5 h 890"/>
                  <a:gd name="T16" fmla="*/ 37 w 883"/>
                  <a:gd name="T17" fmla="*/ 1 h 890"/>
                  <a:gd name="T18" fmla="*/ 38 w 883"/>
                  <a:gd name="T19" fmla="*/ 0 h 890"/>
                  <a:gd name="T20" fmla="*/ 44 w 883"/>
                  <a:gd name="T21" fmla="*/ 0 h 890"/>
                  <a:gd name="T22" fmla="*/ 63 w 883"/>
                  <a:gd name="T23" fmla="*/ 0 h 890"/>
                  <a:gd name="T24" fmla="*/ 67 w 883"/>
                  <a:gd name="T25" fmla="*/ 18 h 890"/>
                  <a:gd name="T26" fmla="*/ 67 w 883"/>
                  <a:gd name="T27" fmla="*/ 28 h 890"/>
                  <a:gd name="T28" fmla="*/ 67 w 883"/>
                  <a:gd name="T29" fmla="*/ 30 h 890"/>
                  <a:gd name="T30" fmla="*/ 69 w 883"/>
                  <a:gd name="T31" fmla="*/ 32 h 890"/>
                  <a:gd name="T32" fmla="*/ 72 w 883"/>
                  <a:gd name="T33" fmla="*/ 29 h 890"/>
                  <a:gd name="T34" fmla="*/ 76 w 883"/>
                  <a:gd name="T35" fmla="*/ 22 h 890"/>
                  <a:gd name="T36" fmla="*/ 89 w 883"/>
                  <a:gd name="T37" fmla="*/ 30 h 890"/>
                  <a:gd name="T38" fmla="*/ 81 w 883"/>
                  <a:gd name="T39" fmla="*/ 51 h 890"/>
                  <a:gd name="T40" fmla="*/ 74 w 883"/>
                  <a:gd name="T41" fmla="*/ 42 h 890"/>
                  <a:gd name="T42" fmla="*/ 70 w 883"/>
                  <a:gd name="T43" fmla="*/ 38 h 890"/>
                  <a:gd name="T44" fmla="*/ 67 w 883"/>
                  <a:gd name="T45" fmla="*/ 39 h 890"/>
                  <a:gd name="T46" fmla="*/ 67 w 883"/>
                  <a:gd name="T47" fmla="*/ 41 h 890"/>
                  <a:gd name="T48" fmla="*/ 66 w 883"/>
                  <a:gd name="T49" fmla="*/ 60 h 890"/>
                  <a:gd name="T50" fmla="*/ 65 w 883"/>
                  <a:gd name="T51" fmla="*/ 68 h 890"/>
                  <a:gd name="T52" fmla="*/ 44 w 883"/>
                  <a:gd name="T53" fmla="*/ 69 h 890"/>
                  <a:gd name="T54" fmla="*/ 40 w 883"/>
                  <a:gd name="T55" fmla="*/ 69 h 890"/>
                  <a:gd name="T56" fmla="*/ 37 w 883"/>
                  <a:gd name="T57" fmla="*/ 70 h 890"/>
                  <a:gd name="T58" fmla="*/ 37 w 883"/>
                  <a:gd name="T59" fmla="*/ 73 h 890"/>
                  <a:gd name="T60" fmla="*/ 40 w 883"/>
                  <a:gd name="T61" fmla="*/ 77 h 890"/>
                  <a:gd name="T62" fmla="*/ 49 w 883"/>
                  <a:gd name="T63" fmla="*/ 84 h 890"/>
                  <a:gd name="T64" fmla="*/ 29 w 883"/>
                  <a:gd name="T65" fmla="*/ 92 h 890"/>
                  <a:gd name="T66" fmla="*/ 21 w 883"/>
                  <a:gd name="T67" fmla="*/ 80 h 890"/>
                  <a:gd name="T68" fmla="*/ 28 w 883"/>
                  <a:gd name="T69" fmla="*/ 75 h 890"/>
                  <a:gd name="T70" fmla="*/ 30 w 883"/>
                  <a:gd name="T71" fmla="*/ 72 h 890"/>
                  <a:gd name="T72" fmla="*/ 29 w 883"/>
                  <a:gd name="T73" fmla="*/ 69 h 890"/>
                  <a:gd name="T74" fmla="*/ 23 w 883"/>
                  <a:gd name="T75" fmla="*/ 69 h 890"/>
                  <a:gd name="T76" fmla="*/ 3 w 883"/>
                  <a:gd name="T77" fmla="*/ 69 h 890"/>
                  <a:gd name="T78" fmla="*/ 0 w 883"/>
                  <a:gd name="T79" fmla="*/ 66 h 890"/>
                  <a:gd name="T80" fmla="*/ 0 w 883"/>
                  <a:gd name="T81" fmla="*/ 46 h 890"/>
                  <a:gd name="T82" fmla="*/ 0 w 883"/>
                  <a:gd name="T83" fmla="*/ 40 h 890"/>
                  <a:gd name="T84" fmla="*/ 1 w 883"/>
                  <a:gd name="T85" fmla="*/ 38 h 890"/>
                  <a:gd name="T86" fmla="*/ 5 w 883"/>
                  <a:gd name="T87" fmla="*/ 39 h 890"/>
                  <a:gd name="T88" fmla="*/ 9 w 883"/>
                  <a:gd name="T89" fmla="*/ 45 h 890"/>
                  <a:gd name="T90" fmla="*/ 20 w 883"/>
                  <a:gd name="T91" fmla="*/ 47 h 890"/>
                  <a:gd name="T92" fmla="*/ 20 w 883"/>
                  <a:gd name="T93" fmla="*/ 22 h 890"/>
                  <a:gd name="T94" fmla="*/ 9 w 883"/>
                  <a:gd name="T95" fmla="*/ 25 h 890"/>
                  <a:gd name="T96" fmla="*/ 5 w 883"/>
                  <a:gd name="T97" fmla="*/ 30 h 890"/>
                  <a:gd name="T98" fmla="*/ 1 w 883"/>
                  <a:gd name="T99" fmla="*/ 31 h 890"/>
                  <a:gd name="T100" fmla="*/ 0 w 883"/>
                  <a:gd name="T101" fmla="*/ 30 h 890"/>
                  <a:gd name="T102" fmla="*/ 0 w 883"/>
                  <a:gd name="T103" fmla="*/ 24 h 890"/>
                  <a:gd name="T104" fmla="*/ 0 w 883"/>
                  <a:gd name="T105" fmla="*/ 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579D1C"/>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rPr>
                  <a:t>ChI</a:t>
                </a:r>
              </a:p>
            </p:txBody>
          </p:sp>
          <p:sp>
            <p:nvSpPr>
              <p:cNvPr id="25677" name="Freeform 69"/>
              <p:cNvSpPr>
                <a:spLocks noChangeArrowheads="1"/>
              </p:cNvSpPr>
              <p:nvPr/>
            </p:nvSpPr>
            <p:spPr bwMode="auto">
              <a:xfrm>
                <a:off x="3754" y="1909"/>
                <a:ext cx="310" cy="318"/>
              </a:xfrm>
              <a:custGeom>
                <a:avLst/>
                <a:gdLst>
                  <a:gd name="T0" fmla="*/ 33 w 883"/>
                  <a:gd name="T1" fmla="*/ 0 h 890"/>
                  <a:gd name="T2" fmla="*/ 36 w 883"/>
                  <a:gd name="T3" fmla="*/ 1 h 890"/>
                  <a:gd name="T4" fmla="*/ 35 w 883"/>
                  <a:gd name="T5" fmla="*/ 7 h 890"/>
                  <a:gd name="T6" fmla="*/ 29 w 883"/>
                  <a:gd name="T7" fmla="*/ 11 h 890"/>
                  <a:gd name="T8" fmla="*/ 25 w 883"/>
                  <a:gd name="T9" fmla="*/ 25 h 890"/>
                  <a:gd name="T10" fmla="*/ 56 w 883"/>
                  <a:gd name="T11" fmla="*/ 25 h 890"/>
                  <a:gd name="T12" fmla="*/ 52 w 883"/>
                  <a:gd name="T13" fmla="*/ 11 h 890"/>
                  <a:gd name="T14" fmla="*/ 46 w 883"/>
                  <a:gd name="T15" fmla="*/ 7 h 890"/>
                  <a:gd name="T16" fmla="*/ 45 w 883"/>
                  <a:gd name="T17" fmla="*/ 1 h 890"/>
                  <a:gd name="T18" fmla="*/ 46 w 883"/>
                  <a:gd name="T19" fmla="*/ 0 h 890"/>
                  <a:gd name="T20" fmla="*/ 54 w 883"/>
                  <a:gd name="T21" fmla="*/ 0 h 890"/>
                  <a:gd name="T22" fmla="*/ 78 w 883"/>
                  <a:gd name="T23" fmla="*/ 0 h 890"/>
                  <a:gd name="T24" fmla="*/ 82 w 883"/>
                  <a:gd name="T25" fmla="*/ 22 h 890"/>
                  <a:gd name="T26" fmla="*/ 82 w 883"/>
                  <a:gd name="T27" fmla="*/ 34 h 890"/>
                  <a:gd name="T28" fmla="*/ 82 w 883"/>
                  <a:gd name="T29" fmla="*/ 38 h 890"/>
                  <a:gd name="T30" fmla="*/ 84 w 883"/>
                  <a:gd name="T31" fmla="*/ 39 h 890"/>
                  <a:gd name="T32" fmla="*/ 88 w 883"/>
                  <a:gd name="T33" fmla="*/ 36 h 890"/>
                  <a:gd name="T34" fmla="*/ 93 w 883"/>
                  <a:gd name="T35" fmla="*/ 27 h 890"/>
                  <a:gd name="T36" fmla="*/ 109 w 883"/>
                  <a:gd name="T37" fmla="*/ 37 h 890"/>
                  <a:gd name="T38" fmla="*/ 99 w 883"/>
                  <a:gd name="T39" fmla="*/ 63 h 890"/>
                  <a:gd name="T40" fmla="*/ 91 w 883"/>
                  <a:gd name="T41" fmla="*/ 51 h 890"/>
                  <a:gd name="T42" fmla="*/ 86 w 883"/>
                  <a:gd name="T43" fmla="*/ 47 h 890"/>
                  <a:gd name="T44" fmla="*/ 82 w 883"/>
                  <a:gd name="T45" fmla="*/ 48 h 890"/>
                  <a:gd name="T46" fmla="*/ 82 w 883"/>
                  <a:gd name="T47" fmla="*/ 51 h 890"/>
                  <a:gd name="T48" fmla="*/ 81 w 883"/>
                  <a:gd name="T49" fmla="*/ 74 h 890"/>
                  <a:gd name="T50" fmla="*/ 80 w 883"/>
                  <a:gd name="T51" fmla="*/ 84 h 890"/>
                  <a:gd name="T52" fmla="*/ 54 w 883"/>
                  <a:gd name="T53" fmla="*/ 85 h 890"/>
                  <a:gd name="T54" fmla="*/ 48 w 883"/>
                  <a:gd name="T55" fmla="*/ 85 h 890"/>
                  <a:gd name="T56" fmla="*/ 46 w 883"/>
                  <a:gd name="T57" fmla="*/ 86 h 890"/>
                  <a:gd name="T58" fmla="*/ 45 w 883"/>
                  <a:gd name="T59" fmla="*/ 90 h 890"/>
                  <a:gd name="T60" fmla="*/ 48 w 883"/>
                  <a:gd name="T61" fmla="*/ 95 h 890"/>
                  <a:gd name="T62" fmla="*/ 60 w 883"/>
                  <a:gd name="T63" fmla="*/ 104 h 890"/>
                  <a:gd name="T64" fmla="*/ 35 w 883"/>
                  <a:gd name="T65" fmla="*/ 113 h 890"/>
                  <a:gd name="T66" fmla="*/ 25 w 883"/>
                  <a:gd name="T67" fmla="*/ 98 h 890"/>
                  <a:gd name="T68" fmla="*/ 34 w 883"/>
                  <a:gd name="T69" fmla="*/ 93 h 890"/>
                  <a:gd name="T70" fmla="*/ 37 w 883"/>
                  <a:gd name="T71" fmla="*/ 88 h 890"/>
                  <a:gd name="T72" fmla="*/ 35 w 883"/>
                  <a:gd name="T73" fmla="*/ 85 h 890"/>
                  <a:gd name="T74" fmla="*/ 28 w 883"/>
                  <a:gd name="T75" fmla="*/ 85 h 890"/>
                  <a:gd name="T76" fmla="*/ 4 w 883"/>
                  <a:gd name="T77" fmla="*/ 85 h 890"/>
                  <a:gd name="T78" fmla="*/ 0 w 883"/>
                  <a:gd name="T79" fmla="*/ 81 h 890"/>
                  <a:gd name="T80" fmla="*/ 0 w 883"/>
                  <a:gd name="T81" fmla="*/ 56 h 890"/>
                  <a:gd name="T82" fmla="*/ 0 w 883"/>
                  <a:gd name="T83" fmla="*/ 49 h 890"/>
                  <a:gd name="T84" fmla="*/ 1 w 883"/>
                  <a:gd name="T85" fmla="*/ 47 h 890"/>
                  <a:gd name="T86" fmla="*/ 6 w 883"/>
                  <a:gd name="T87" fmla="*/ 48 h 890"/>
                  <a:gd name="T88" fmla="*/ 11 w 883"/>
                  <a:gd name="T89" fmla="*/ 55 h 890"/>
                  <a:gd name="T90" fmla="*/ 24 w 883"/>
                  <a:gd name="T91" fmla="*/ 58 h 890"/>
                  <a:gd name="T92" fmla="*/ 24 w 883"/>
                  <a:gd name="T93" fmla="*/ 27 h 890"/>
                  <a:gd name="T94" fmla="*/ 11 w 883"/>
                  <a:gd name="T95" fmla="*/ 31 h 890"/>
                  <a:gd name="T96" fmla="*/ 6 w 883"/>
                  <a:gd name="T97" fmla="*/ 38 h 890"/>
                  <a:gd name="T98" fmla="*/ 1 w 883"/>
                  <a:gd name="T99" fmla="*/ 38 h 890"/>
                  <a:gd name="T100" fmla="*/ 0 w 883"/>
                  <a:gd name="T101" fmla="*/ 37 h 890"/>
                  <a:gd name="T102" fmla="*/ 0 w 883"/>
                  <a:gd name="T103" fmla="*/ 29 h 890"/>
                  <a:gd name="T104" fmla="*/ 0 w 883"/>
                  <a:gd name="T105" fmla="*/ 5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solidFill>
                <a:srgbClr val="7E0021"/>
              </a:solid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a:solidFill>
                      <a:srgbClr val="FFFFFF"/>
                    </a:solidFill>
                  </a:rPr>
                  <a:t>I1</a:t>
                </a:r>
              </a:p>
            </p:txBody>
          </p:sp>
        </p:grpSp>
      </p:grpSp>
      <p:sp>
        <p:nvSpPr>
          <p:cNvPr id="20528" name="AutoShape 48"/>
          <p:cNvSpPr>
            <a:spLocks noChangeArrowheads="1"/>
          </p:cNvSpPr>
          <p:nvPr/>
        </p:nvSpPr>
        <p:spPr bwMode="auto">
          <a:xfrm>
            <a:off x="3779912" y="5733256"/>
            <a:ext cx="1439862" cy="1016843"/>
          </a:xfrm>
          <a:prstGeom prst="roundRect">
            <a:avLst>
              <a:gd name="adj" fmla="val 218"/>
            </a:avLst>
          </a:prstGeom>
          <a:solidFill>
            <a:srgbClr val="4F81BD"/>
          </a:solidFill>
          <a:ln w="18000">
            <a:solidFill>
              <a:srgbClr val="375B87"/>
            </a:solidFill>
            <a:round/>
            <a:headEnd/>
            <a:tailEnd/>
          </a:ln>
        </p:spPr>
        <p:txBody>
          <a:bodyPr lIns="99000" tIns="54000" rIns="99000" bIns="54000" anchor="ctr" anchorCtr="1"/>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800" b="1" dirty="0"/>
          </a:p>
        </p:txBody>
      </p:sp>
      <p:grpSp>
        <p:nvGrpSpPr>
          <p:cNvPr id="88" name="Group 87"/>
          <p:cNvGrpSpPr/>
          <p:nvPr/>
        </p:nvGrpSpPr>
        <p:grpSpPr>
          <a:xfrm>
            <a:off x="3995936" y="5805264"/>
            <a:ext cx="888928" cy="870224"/>
            <a:chOff x="9375898" y="2492896"/>
            <a:chExt cx="1168400" cy="1190625"/>
          </a:xfrm>
          <a:noFill/>
        </p:grpSpPr>
        <p:sp>
          <p:nvSpPr>
            <p:cNvPr id="80" name="Freeform 62"/>
            <p:cNvSpPr>
              <a:spLocks noChangeArrowheads="1"/>
            </p:cNvSpPr>
            <p:nvPr/>
          </p:nvSpPr>
          <p:spPr bwMode="auto">
            <a:xfrm>
              <a:off x="9375898" y="2494484"/>
              <a:ext cx="801687" cy="835025"/>
            </a:xfrm>
            <a:custGeom>
              <a:avLst/>
              <a:gdLst>
                <a:gd name="T0" fmla="*/ 69 w 2228"/>
                <a:gd name="T1" fmla="*/ 0 h 2319"/>
                <a:gd name="T2" fmla="*/ 68 w 2228"/>
                <a:gd name="T3" fmla="*/ 5 h 2319"/>
                <a:gd name="T4" fmla="*/ 62 w 2228"/>
                <a:gd name="T5" fmla="*/ 15 h 2319"/>
                <a:gd name="T6" fmla="*/ 83 w 2228"/>
                <a:gd name="T7" fmla="*/ 13 h 2319"/>
                <a:gd name="T8" fmla="*/ 76 w 2228"/>
                <a:gd name="T9" fmla="*/ 5 h 2319"/>
                <a:gd name="T10" fmla="*/ 75 w 2228"/>
                <a:gd name="T11" fmla="*/ 0 h 2319"/>
                <a:gd name="T12" fmla="*/ 90 w 2228"/>
                <a:gd name="T13" fmla="*/ 0 h 2319"/>
                <a:gd name="T14" fmla="*/ 97 w 2228"/>
                <a:gd name="T15" fmla="*/ 9 h 2319"/>
                <a:gd name="T16" fmla="*/ 97 w 2228"/>
                <a:gd name="T17" fmla="*/ 22 h 2319"/>
                <a:gd name="T18" fmla="*/ 101 w 2228"/>
                <a:gd name="T19" fmla="*/ 22 h 2319"/>
                <a:gd name="T20" fmla="*/ 106 w 2228"/>
                <a:gd name="T21" fmla="*/ 15 h 2319"/>
                <a:gd name="T22" fmla="*/ 112 w 2228"/>
                <a:gd name="T23" fmla="*/ 35 h 2319"/>
                <a:gd name="T24" fmla="*/ 102 w 2228"/>
                <a:gd name="T25" fmla="*/ 30 h 2319"/>
                <a:gd name="T26" fmla="*/ 98 w 2228"/>
                <a:gd name="T27" fmla="*/ 28 h 2319"/>
                <a:gd name="T28" fmla="*/ 97 w 2228"/>
                <a:gd name="T29" fmla="*/ 34 h 2319"/>
                <a:gd name="T30" fmla="*/ 98 w 2228"/>
                <a:gd name="T31" fmla="*/ 73 h 2319"/>
                <a:gd name="T32" fmla="*/ 102 w 2228"/>
                <a:gd name="T33" fmla="*/ 72 h 2319"/>
                <a:gd name="T34" fmla="*/ 111 w 2228"/>
                <a:gd name="T35" fmla="*/ 65 h 2319"/>
                <a:gd name="T36" fmla="*/ 109 w 2228"/>
                <a:gd name="T37" fmla="*/ 88 h 2319"/>
                <a:gd name="T38" fmla="*/ 102 w 2228"/>
                <a:gd name="T39" fmla="*/ 79 h 2319"/>
                <a:gd name="T40" fmla="*/ 98 w 2228"/>
                <a:gd name="T41" fmla="*/ 79 h 2319"/>
                <a:gd name="T42" fmla="*/ 97 w 2228"/>
                <a:gd name="T43" fmla="*/ 95 h 2319"/>
                <a:gd name="T44" fmla="*/ 85 w 2228"/>
                <a:gd name="T45" fmla="*/ 101 h 2319"/>
                <a:gd name="T46" fmla="*/ 76 w 2228"/>
                <a:gd name="T47" fmla="*/ 101 h 2319"/>
                <a:gd name="T48" fmla="*/ 76 w 2228"/>
                <a:gd name="T49" fmla="*/ 105 h 2319"/>
                <a:gd name="T50" fmla="*/ 84 w 2228"/>
                <a:gd name="T51" fmla="*/ 113 h 2319"/>
                <a:gd name="T52" fmla="*/ 62 w 2228"/>
                <a:gd name="T53" fmla="*/ 115 h 2319"/>
                <a:gd name="T54" fmla="*/ 69 w 2228"/>
                <a:gd name="T55" fmla="*/ 106 h 2319"/>
                <a:gd name="T56" fmla="*/ 70 w 2228"/>
                <a:gd name="T57" fmla="*/ 102 h 2319"/>
                <a:gd name="T58" fmla="*/ 31 w 2228"/>
                <a:gd name="T59" fmla="*/ 102 h 2319"/>
                <a:gd name="T60" fmla="*/ 27 w 2228"/>
                <a:gd name="T61" fmla="*/ 104 h 2319"/>
                <a:gd name="T62" fmla="*/ 31 w 2228"/>
                <a:gd name="T63" fmla="*/ 108 h 2319"/>
                <a:gd name="T64" fmla="*/ 29 w 2228"/>
                <a:gd name="T65" fmla="*/ 119 h 2319"/>
                <a:gd name="T66" fmla="*/ 17 w 2228"/>
                <a:gd name="T67" fmla="*/ 109 h 2319"/>
                <a:gd name="T68" fmla="*/ 22 w 2228"/>
                <a:gd name="T69" fmla="*/ 105 h 2319"/>
                <a:gd name="T70" fmla="*/ 21 w 2228"/>
                <a:gd name="T71" fmla="*/ 102 h 2319"/>
                <a:gd name="T72" fmla="*/ 2 w 2228"/>
                <a:gd name="T73" fmla="*/ 102 h 2319"/>
                <a:gd name="T74" fmla="*/ 0 w 2228"/>
                <a:gd name="T75" fmla="*/ 85 h 2319"/>
                <a:gd name="T76" fmla="*/ 0 w 2228"/>
                <a:gd name="T77" fmla="*/ 79 h 2319"/>
                <a:gd name="T78" fmla="*/ 5 w 2228"/>
                <a:gd name="T79" fmla="*/ 81 h 2319"/>
                <a:gd name="T80" fmla="*/ 15 w 2228"/>
                <a:gd name="T81" fmla="*/ 86 h 2319"/>
                <a:gd name="T82" fmla="*/ 9 w 2228"/>
                <a:gd name="T83" fmla="*/ 66 h 2319"/>
                <a:gd name="T84" fmla="*/ 4 w 2228"/>
                <a:gd name="T85" fmla="*/ 73 h 2319"/>
                <a:gd name="T86" fmla="*/ 0 w 2228"/>
                <a:gd name="T87" fmla="*/ 73 h 2319"/>
                <a:gd name="T88" fmla="*/ 0 w 2228"/>
                <a:gd name="T89" fmla="*/ 34 h 2319"/>
                <a:gd name="T90" fmla="*/ 0 w 2228"/>
                <a:gd name="T91" fmla="*/ 28 h 2319"/>
                <a:gd name="T92" fmla="*/ 5 w 2228"/>
                <a:gd name="T93" fmla="*/ 30 h 2319"/>
                <a:gd name="T94" fmla="*/ 15 w 2228"/>
                <a:gd name="T95" fmla="*/ 35 h 2319"/>
                <a:gd name="T96" fmla="*/ 9 w 2228"/>
                <a:gd name="T97" fmla="*/ 15 h 2319"/>
                <a:gd name="T98" fmla="*/ 4 w 2228"/>
                <a:gd name="T99" fmla="*/ 22 h 2319"/>
                <a:gd name="T100" fmla="*/ 0 w 2228"/>
                <a:gd name="T101" fmla="*/ 22 h 2319"/>
                <a:gd name="T102" fmla="*/ 0 w 2228"/>
                <a:gd name="T103" fmla="*/ 3 h 2319"/>
                <a:gd name="T104" fmla="*/ 20 w 2228"/>
                <a:gd name="T105" fmla="*/ 0 h 2319"/>
                <a:gd name="T106" fmla="*/ 22 w 2228"/>
                <a:gd name="T107" fmla="*/ 4 h 2319"/>
                <a:gd name="T108" fmla="*/ 15 w 2228"/>
                <a:gd name="T109" fmla="*/ 8 h 2319"/>
                <a:gd name="T110" fmla="*/ 32 w 2228"/>
                <a:gd name="T111" fmla="*/ 16 h 2319"/>
                <a:gd name="T112" fmla="*/ 30 w 2228"/>
                <a:gd name="T113" fmla="*/ 6 h 2319"/>
                <a:gd name="T114" fmla="*/ 27 w 2228"/>
                <a:gd name="T115" fmla="*/ 1 h 2319"/>
                <a:gd name="T116" fmla="*/ 33 w 2228"/>
                <a:gd name="T117" fmla="*/ 0 h 23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228"/>
                <a:gd name="T178" fmla="*/ 0 h 2319"/>
                <a:gd name="T179" fmla="*/ 2228 w 2228"/>
                <a:gd name="T180" fmla="*/ 2319 h 23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228" h="2319">
                  <a:moveTo>
                    <a:pt x="1247" y="0"/>
                  </a:moveTo>
                  <a:lnTo>
                    <a:pt x="1281" y="0"/>
                  </a:lnTo>
                  <a:lnTo>
                    <a:pt x="1298" y="0"/>
                  </a:lnTo>
                  <a:lnTo>
                    <a:pt x="1307" y="0"/>
                  </a:lnTo>
                  <a:lnTo>
                    <a:pt x="1316" y="0"/>
                  </a:lnTo>
                  <a:lnTo>
                    <a:pt x="1325" y="0"/>
                  </a:lnTo>
                  <a:lnTo>
                    <a:pt x="1333" y="0"/>
                  </a:lnTo>
                  <a:lnTo>
                    <a:pt x="1341" y="9"/>
                  </a:lnTo>
                  <a:lnTo>
                    <a:pt x="1350" y="9"/>
                  </a:lnTo>
                  <a:lnTo>
                    <a:pt x="1358" y="18"/>
                  </a:lnTo>
                  <a:lnTo>
                    <a:pt x="1358" y="34"/>
                  </a:lnTo>
                  <a:lnTo>
                    <a:pt x="1350" y="43"/>
                  </a:lnTo>
                  <a:lnTo>
                    <a:pt x="1350" y="52"/>
                  </a:lnTo>
                  <a:lnTo>
                    <a:pt x="1341" y="70"/>
                  </a:lnTo>
                  <a:lnTo>
                    <a:pt x="1341" y="79"/>
                  </a:lnTo>
                  <a:lnTo>
                    <a:pt x="1333" y="87"/>
                  </a:lnTo>
                  <a:lnTo>
                    <a:pt x="1325" y="87"/>
                  </a:lnTo>
                  <a:lnTo>
                    <a:pt x="1316" y="105"/>
                  </a:lnTo>
                  <a:lnTo>
                    <a:pt x="1307" y="113"/>
                  </a:lnTo>
                  <a:lnTo>
                    <a:pt x="1281" y="123"/>
                  </a:lnTo>
                  <a:lnTo>
                    <a:pt x="1263" y="131"/>
                  </a:lnTo>
                  <a:lnTo>
                    <a:pt x="1247" y="131"/>
                  </a:lnTo>
                  <a:lnTo>
                    <a:pt x="1221" y="148"/>
                  </a:lnTo>
                  <a:lnTo>
                    <a:pt x="1194" y="175"/>
                  </a:lnTo>
                  <a:lnTo>
                    <a:pt x="1178" y="218"/>
                  </a:lnTo>
                  <a:lnTo>
                    <a:pt x="1194" y="262"/>
                  </a:lnTo>
                  <a:lnTo>
                    <a:pt x="1209" y="282"/>
                  </a:lnTo>
                  <a:lnTo>
                    <a:pt x="1226" y="289"/>
                  </a:lnTo>
                  <a:lnTo>
                    <a:pt x="1252" y="308"/>
                  </a:lnTo>
                  <a:lnTo>
                    <a:pt x="1272" y="315"/>
                  </a:lnTo>
                  <a:lnTo>
                    <a:pt x="1333" y="323"/>
                  </a:lnTo>
                  <a:lnTo>
                    <a:pt x="1394" y="332"/>
                  </a:lnTo>
                  <a:lnTo>
                    <a:pt x="1472" y="323"/>
                  </a:lnTo>
                  <a:lnTo>
                    <a:pt x="1532" y="315"/>
                  </a:lnTo>
                  <a:lnTo>
                    <a:pt x="1584" y="297"/>
                  </a:lnTo>
                  <a:lnTo>
                    <a:pt x="1609" y="262"/>
                  </a:lnTo>
                  <a:lnTo>
                    <a:pt x="1627" y="218"/>
                  </a:lnTo>
                  <a:lnTo>
                    <a:pt x="1609" y="175"/>
                  </a:lnTo>
                  <a:lnTo>
                    <a:pt x="1584" y="148"/>
                  </a:lnTo>
                  <a:lnTo>
                    <a:pt x="1558" y="131"/>
                  </a:lnTo>
                  <a:lnTo>
                    <a:pt x="1541" y="131"/>
                  </a:lnTo>
                  <a:lnTo>
                    <a:pt x="1514" y="123"/>
                  </a:lnTo>
                  <a:lnTo>
                    <a:pt x="1497" y="113"/>
                  </a:lnTo>
                  <a:lnTo>
                    <a:pt x="1489" y="105"/>
                  </a:lnTo>
                  <a:lnTo>
                    <a:pt x="1480" y="87"/>
                  </a:lnTo>
                  <a:lnTo>
                    <a:pt x="1472" y="87"/>
                  </a:lnTo>
                  <a:lnTo>
                    <a:pt x="1463" y="79"/>
                  </a:lnTo>
                  <a:lnTo>
                    <a:pt x="1454" y="70"/>
                  </a:lnTo>
                  <a:lnTo>
                    <a:pt x="1454" y="52"/>
                  </a:lnTo>
                  <a:lnTo>
                    <a:pt x="1445" y="43"/>
                  </a:lnTo>
                  <a:lnTo>
                    <a:pt x="1445" y="34"/>
                  </a:lnTo>
                  <a:lnTo>
                    <a:pt x="1445" y="18"/>
                  </a:lnTo>
                  <a:lnTo>
                    <a:pt x="1454" y="9"/>
                  </a:lnTo>
                  <a:lnTo>
                    <a:pt x="1463" y="9"/>
                  </a:lnTo>
                  <a:lnTo>
                    <a:pt x="1463" y="0"/>
                  </a:lnTo>
                  <a:lnTo>
                    <a:pt x="1472" y="0"/>
                  </a:lnTo>
                  <a:lnTo>
                    <a:pt x="1480" y="0"/>
                  </a:lnTo>
                  <a:lnTo>
                    <a:pt x="1497" y="0"/>
                  </a:lnTo>
                  <a:lnTo>
                    <a:pt x="1532" y="0"/>
                  </a:lnTo>
                  <a:lnTo>
                    <a:pt x="1549" y="0"/>
                  </a:lnTo>
                  <a:lnTo>
                    <a:pt x="1558" y="0"/>
                  </a:lnTo>
                  <a:lnTo>
                    <a:pt x="1679" y="0"/>
                  </a:lnTo>
                  <a:lnTo>
                    <a:pt x="1756" y="0"/>
                  </a:lnTo>
                  <a:lnTo>
                    <a:pt x="1801" y="0"/>
                  </a:lnTo>
                  <a:lnTo>
                    <a:pt x="1826" y="0"/>
                  </a:lnTo>
                  <a:lnTo>
                    <a:pt x="1834" y="0"/>
                  </a:lnTo>
                  <a:lnTo>
                    <a:pt x="1843" y="0"/>
                  </a:lnTo>
                  <a:lnTo>
                    <a:pt x="1861" y="9"/>
                  </a:lnTo>
                  <a:lnTo>
                    <a:pt x="1870" y="18"/>
                  </a:lnTo>
                  <a:lnTo>
                    <a:pt x="1877" y="34"/>
                  </a:lnTo>
                  <a:lnTo>
                    <a:pt x="1886" y="52"/>
                  </a:lnTo>
                  <a:lnTo>
                    <a:pt x="1886" y="175"/>
                  </a:lnTo>
                  <a:lnTo>
                    <a:pt x="1895" y="254"/>
                  </a:lnTo>
                  <a:lnTo>
                    <a:pt x="1895" y="306"/>
                  </a:lnTo>
                  <a:lnTo>
                    <a:pt x="1895" y="323"/>
                  </a:lnTo>
                  <a:lnTo>
                    <a:pt x="1895" y="341"/>
                  </a:lnTo>
                  <a:lnTo>
                    <a:pt x="1895" y="376"/>
                  </a:lnTo>
                  <a:lnTo>
                    <a:pt x="1895" y="402"/>
                  </a:lnTo>
                  <a:lnTo>
                    <a:pt x="1895" y="411"/>
                  </a:lnTo>
                  <a:lnTo>
                    <a:pt x="1895" y="420"/>
                  </a:lnTo>
                  <a:lnTo>
                    <a:pt x="1886" y="429"/>
                  </a:lnTo>
                  <a:lnTo>
                    <a:pt x="1895" y="438"/>
                  </a:lnTo>
                  <a:lnTo>
                    <a:pt x="1895" y="445"/>
                  </a:lnTo>
                  <a:lnTo>
                    <a:pt x="1903" y="445"/>
                  </a:lnTo>
                  <a:lnTo>
                    <a:pt x="1912" y="454"/>
                  </a:lnTo>
                  <a:lnTo>
                    <a:pt x="1921" y="454"/>
                  </a:lnTo>
                  <a:lnTo>
                    <a:pt x="1930" y="454"/>
                  </a:lnTo>
                  <a:lnTo>
                    <a:pt x="1938" y="445"/>
                  </a:lnTo>
                  <a:lnTo>
                    <a:pt x="1948" y="445"/>
                  </a:lnTo>
                  <a:lnTo>
                    <a:pt x="1963" y="438"/>
                  </a:lnTo>
                  <a:lnTo>
                    <a:pt x="1963" y="429"/>
                  </a:lnTo>
                  <a:lnTo>
                    <a:pt x="1972" y="420"/>
                  </a:lnTo>
                  <a:lnTo>
                    <a:pt x="1990" y="411"/>
                  </a:lnTo>
                  <a:lnTo>
                    <a:pt x="1999" y="402"/>
                  </a:lnTo>
                  <a:lnTo>
                    <a:pt x="2008" y="384"/>
                  </a:lnTo>
                  <a:lnTo>
                    <a:pt x="2008" y="358"/>
                  </a:lnTo>
                  <a:lnTo>
                    <a:pt x="2016" y="341"/>
                  </a:lnTo>
                  <a:lnTo>
                    <a:pt x="2032" y="315"/>
                  </a:lnTo>
                  <a:lnTo>
                    <a:pt x="2059" y="288"/>
                  </a:lnTo>
                  <a:lnTo>
                    <a:pt x="2103" y="270"/>
                  </a:lnTo>
                  <a:lnTo>
                    <a:pt x="2146" y="288"/>
                  </a:lnTo>
                  <a:lnTo>
                    <a:pt x="2181" y="315"/>
                  </a:lnTo>
                  <a:lnTo>
                    <a:pt x="2197" y="368"/>
                  </a:lnTo>
                  <a:lnTo>
                    <a:pt x="2215" y="429"/>
                  </a:lnTo>
                  <a:lnTo>
                    <a:pt x="2215" y="507"/>
                  </a:lnTo>
                  <a:lnTo>
                    <a:pt x="2215" y="568"/>
                  </a:lnTo>
                  <a:lnTo>
                    <a:pt x="2197" y="638"/>
                  </a:lnTo>
                  <a:lnTo>
                    <a:pt x="2181" y="683"/>
                  </a:lnTo>
                  <a:lnTo>
                    <a:pt x="2146" y="718"/>
                  </a:lnTo>
                  <a:lnTo>
                    <a:pt x="2103" y="735"/>
                  </a:lnTo>
                  <a:lnTo>
                    <a:pt x="2059" y="718"/>
                  </a:lnTo>
                  <a:lnTo>
                    <a:pt x="2032" y="683"/>
                  </a:lnTo>
                  <a:lnTo>
                    <a:pt x="2016" y="656"/>
                  </a:lnTo>
                  <a:lnTo>
                    <a:pt x="2008" y="638"/>
                  </a:lnTo>
                  <a:lnTo>
                    <a:pt x="2008" y="622"/>
                  </a:lnTo>
                  <a:lnTo>
                    <a:pt x="1999" y="604"/>
                  </a:lnTo>
                  <a:lnTo>
                    <a:pt x="1990" y="586"/>
                  </a:lnTo>
                  <a:lnTo>
                    <a:pt x="1972" y="577"/>
                  </a:lnTo>
                  <a:lnTo>
                    <a:pt x="1963" y="568"/>
                  </a:lnTo>
                  <a:lnTo>
                    <a:pt x="1963" y="561"/>
                  </a:lnTo>
                  <a:lnTo>
                    <a:pt x="1948" y="551"/>
                  </a:lnTo>
                  <a:lnTo>
                    <a:pt x="1938" y="551"/>
                  </a:lnTo>
                  <a:lnTo>
                    <a:pt x="1930" y="551"/>
                  </a:lnTo>
                  <a:lnTo>
                    <a:pt x="1921" y="543"/>
                  </a:lnTo>
                  <a:lnTo>
                    <a:pt x="1912" y="543"/>
                  </a:lnTo>
                  <a:lnTo>
                    <a:pt x="1903" y="551"/>
                  </a:lnTo>
                  <a:lnTo>
                    <a:pt x="1895" y="551"/>
                  </a:lnTo>
                  <a:lnTo>
                    <a:pt x="1895" y="561"/>
                  </a:lnTo>
                  <a:lnTo>
                    <a:pt x="1886" y="568"/>
                  </a:lnTo>
                  <a:lnTo>
                    <a:pt x="1886" y="577"/>
                  </a:lnTo>
                  <a:lnTo>
                    <a:pt x="1895" y="586"/>
                  </a:lnTo>
                  <a:lnTo>
                    <a:pt x="1895" y="595"/>
                  </a:lnTo>
                  <a:lnTo>
                    <a:pt x="1895" y="629"/>
                  </a:lnTo>
                  <a:lnTo>
                    <a:pt x="1895" y="647"/>
                  </a:lnTo>
                  <a:lnTo>
                    <a:pt x="1895" y="656"/>
                  </a:lnTo>
                  <a:lnTo>
                    <a:pt x="1886" y="779"/>
                  </a:lnTo>
                  <a:lnTo>
                    <a:pt x="1906" y="1313"/>
                  </a:lnTo>
                  <a:lnTo>
                    <a:pt x="1906" y="1349"/>
                  </a:lnTo>
                  <a:lnTo>
                    <a:pt x="1906" y="1375"/>
                  </a:lnTo>
                  <a:lnTo>
                    <a:pt x="1906" y="1384"/>
                  </a:lnTo>
                  <a:lnTo>
                    <a:pt x="1906" y="1393"/>
                  </a:lnTo>
                  <a:lnTo>
                    <a:pt x="1897" y="1401"/>
                  </a:lnTo>
                  <a:lnTo>
                    <a:pt x="1906" y="1411"/>
                  </a:lnTo>
                  <a:lnTo>
                    <a:pt x="1906" y="1418"/>
                  </a:lnTo>
                  <a:lnTo>
                    <a:pt x="1915" y="1418"/>
                  </a:lnTo>
                  <a:lnTo>
                    <a:pt x="1923" y="1427"/>
                  </a:lnTo>
                  <a:lnTo>
                    <a:pt x="1933" y="1427"/>
                  </a:lnTo>
                  <a:lnTo>
                    <a:pt x="1941" y="1427"/>
                  </a:lnTo>
                  <a:lnTo>
                    <a:pt x="1950" y="1418"/>
                  </a:lnTo>
                  <a:lnTo>
                    <a:pt x="1959" y="1418"/>
                  </a:lnTo>
                  <a:lnTo>
                    <a:pt x="1975" y="1411"/>
                  </a:lnTo>
                  <a:lnTo>
                    <a:pt x="1975" y="1401"/>
                  </a:lnTo>
                  <a:lnTo>
                    <a:pt x="1984" y="1393"/>
                  </a:lnTo>
                  <a:lnTo>
                    <a:pt x="2001" y="1384"/>
                  </a:lnTo>
                  <a:lnTo>
                    <a:pt x="2010" y="1375"/>
                  </a:lnTo>
                  <a:lnTo>
                    <a:pt x="2019" y="1357"/>
                  </a:lnTo>
                  <a:lnTo>
                    <a:pt x="2019" y="1331"/>
                  </a:lnTo>
                  <a:lnTo>
                    <a:pt x="2028" y="1313"/>
                  </a:lnTo>
                  <a:lnTo>
                    <a:pt x="2044" y="1288"/>
                  </a:lnTo>
                  <a:lnTo>
                    <a:pt x="2070" y="1261"/>
                  </a:lnTo>
                  <a:lnTo>
                    <a:pt x="2115" y="1243"/>
                  </a:lnTo>
                  <a:lnTo>
                    <a:pt x="2157" y="1261"/>
                  </a:lnTo>
                  <a:lnTo>
                    <a:pt x="2192" y="1288"/>
                  </a:lnTo>
                  <a:lnTo>
                    <a:pt x="2209" y="1341"/>
                  </a:lnTo>
                  <a:lnTo>
                    <a:pt x="2227" y="1401"/>
                  </a:lnTo>
                  <a:lnTo>
                    <a:pt x="2227" y="1480"/>
                  </a:lnTo>
                  <a:lnTo>
                    <a:pt x="2227" y="1541"/>
                  </a:lnTo>
                  <a:lnTo>
                    <a:pt x="2209" y="1611"/>
                  </a:lnTo>
                  <a:lnTo>
                    <a:pt x="2192" y="1656"/>
                  </a:lnTo>
                  <a:lnTo>
                    <a:pt x="2157" y="1690"/>
                  </a:lnTo>
                  <a:lnTo>
                    <a:pt x="2115" y="1708"/>
                  </a:lnTo>
                  <a:lnTo>
                    <a:pt x="2070" y="1690"/>
                  </a:lnTo>
                  <a:lnTo>
                    <a:pt x="2044" y="1656"/>
                  </a:lnTo>
                  <a:lnTo>
                    <a:pt x="2028" y="1629"/>
                  </a:lnTo>
                  <a:lnTo>
                    <a:pt x="2019" y="1611"/>
                  </a:lnTo>
                  <a:lnTo>
                    <a:pt x="2019" y="1594"/>
                  </a:lnTo>
                  <a:lnTo>
                    <a:pt x="2010" y="1576"/>
                  </a:lnTo>
                  <a:lnTo>
                    <a:pt x="2001" y="1558"/>
                  </a:lnTo>
                  <a:lnTo>
                    <a:pt x="1984" y="1550"/>
                  </a:lnTo>
                  <a:lnTo>
                    <a:pt x="1975" y="1541"/>
                  </a:lnTo>
                  <a:lnTo>
                    <a:pt x="1975" y="1533"/>
                  </a:lnTo>
                  <a:lnTo>
                    <a:pt x="1959" y="1524"/>
                  </a:lnTo>
                  <a:lnTo>
                    <a:pt x="1950" y="1524"/>
                  </a:lnTo>
                  <a:lnTo>
                    <a:pt x="1941" y="1524"/>
                  </a:lnTo>
                  <a:lnTo>
                    <a:pt x="1933" y="1515"/>
                  </a:lnTo>
                  <a:lnTo>
                    <a:pt x="1923" y="1515"/>
                  </a:lnTo>
                  <a:lnTo>
                    <a:pt x="1915" y="1524"/>
                  </a:lnTo>
                  <a:lnTo>
                    <a:pt x="1906" y="1524"/>
                  </a:lnTo>
                  <a:lnTo>
                    <a:pt x="1906" y="1533"/>
                  </a:lnTo>
                  <a:lnTo>
                    <a:pt x="1897" y="1541"/>
                  </a:lnTo>
                  <a:lnTo>
                    <a:pt x="1897" y="1550"/>
                  </a:lnTo>
                  <a:lnTo>
                    <a:pt x="1906" y="1558"/>
                  </a:lnTo>
                  <a:lnTo>
                    <a:pt x="1906" y="1568"/>
                  </a:lnTo>
                  <a:lnTo>
                    <a:pt x="1906" y="1602"/>
                  </a:lnTo>
                  <a:lnTo>
                    <a:pt x="1906" y="1620"/>
                  </a:lnTo>
                  <a:lnTo>
                    <a:pt x="1906" y="1629"/>
                  </a:lnTo>
                  <a:lnTo>
                    <a:pt x="1897" y="1752"/>
                  </a:lnTo>
                  <a:lnTo>
                    <a:pt x="1897" y="1839"/>
                  </a:lnTo>
                  <a:lnTo>
                    <a:pt x="1897" y="1892"/>
                  </a:lnTo>
                  <a:lnTo>
                    <a:pt x="1897" y="1909"/>
                  </a:lnTo>
                  <a:lnTo>
                    <a:pt x="1897" y="1927"/>
                  </a:lnTo>
                  <a:lnTo>
                    <a:pt x="1888" y="1945"/>
                  </a:lnTo>
                  <a:lnTo>
                    <a:pt x="1881" y="1953"/>
                  </a:lnTo>
                  <a:lnTo>
                    <a:pt x="1872" y="1970"/>
                  </a:lnTo>
                  <a:lnTo>
                    <a:pt x="1854" y="1970"/>
                  </a:lnTo>
                  <a:lnTo>
                    <a:pt x="1734" y="1970"/>
                  </a:lnTo>
                  <a:lnTo>
                    <a:pt x="1657" y="1970"/>
                  </a:lnTo>
                  <a:lnTo>
                    <a:pt x="1604" y="1970"/>
                  </a:lnTo>
                  <a:lnTo>
                    <a:pt x="1578" y="1970"/>
                  </a:lnTo>
                  <a:lnTo>
                    <a:pt x="1570" y="1970"/>
                  </a:lnTo>
                  <a:lnTo>
                    <a:pt x="1535" y="1970"/>
                  </a:lnTo>
                  <a:lnTo>
                    <a:pt x="1517" y="1970"/>
                  </a:lnTo>
                  <a:lnTo>
                    <a:pt x="1508" y="1970"/>
                  </a:lnTo>
                  <a:lnTo>
                    <a:pt x="1492" y="1970"/>
                  </a:lnTo>
                  <a:lnTo>
                    <a:pt x="1483" y="1970"/>
                  </a:lnTo>
                  <a:lnTo>
                    <a:pt x="1475" y="1970"/>
                  </a:lnTo>
                  <a:lnTo>
                    <a:pt x="1475" y="1979"/>
                  </a:lnTo>
                  <a:lnTo>
                    <a:pt x="1465" y="1979"/>
                  </a:lnTo>
                  <a:lnTo>
                    <a:pt x="1457" y="1988"/>
                  </a:lnTo>
                  <a:lnTo>
                    <a:pt x="1457" y="2006"/>
                  </a:lnTo>
                  <a:lnTo>
                    <a:pt x="1457" y="2015"/>
                  </a:lnTo>
                  <a:lnTo>
                    <a:pt x="1465" y="2022"/>
                  </a:lnTo>
                  <a:lnTo>
                    <a:pt x="1465" y="2032"/>
                  </a:lnTo>
                  <a:lnTo>
                    <a:pt x="1475" y="2040"/>
                  </a:lnTo>
                  <a:lnTo>
                    <a:pt x="1483" y="2049"/>
                  </a:lnTo>
                  <a:lnTo>
                    <a:pt x="1492" y="2058"/>
                  </a:lnTo>
                  <a:lnTo>
                    <a:pt x="1500" y="2076"/>
                  </a:lnTo>
                  <a:lnTo>
                    <a:pt x="1508" y="2084"/>
                  </a:lnTo>
                  <a:lnTo>
                    <a:pt x="1525" y="2092"/>
                  </a:lnTo>
                  <a:lnTo>
                    <a:pt x="1552" y="2102"/>
                  </a:lnTo>
                  <a:lnTo>
                    <a:pt x="1570" y="2102"/>
                  </a:lnTo>
                  <a:lnTo>
                    <a:pt x="1595" y="2120"/>
                  </a:lnTo>
                  <a:lnTo>
                    <a:pt x="1621" y="2145"/>
                  </a:lnTo>
                  <a:lnTo>
                    <a:pt x="1639" y="2190"/>
                  </a:lnTo>
                  <a:lnTo>
                    <a:pt x="1621" y="2233"/>
                  </a:lnTo>
                  <a:lnTo>
                    <a:pt x="1595" y="2259"/>
                  </a:lnTo>
                  <a:lnTo>
                    <a:pt x="1543" y="2285"/>
                  </a:lnTo>
                  <a:lnTo>
                    <a:pt x="1483" y="2295"/>
                  </a:lnTo>
                  <a:lnTo>
                    <a:pt x="1405" y="2304"/>
                  </a:lnTo>
                  <a:lnTo>
                    <a:pt x="1345" y="2295"/>
                  </a:lnTo>
                  <a:lnTo>
                    <a:pt x="1283" y="2285"/>
                  </a:lnTo>
                  <a:lnTo>
                    <a:pt x="1232" y="2259"/>
                  </a:lnTo>
                  <a:lnTo>
                    <a:pt x="1206" y="2233"/>
                  </a:lnTo>
                  <a:lnTo>
                    <a:pt x="1189" y="2190"/>
                  </a:lnTo>
                  <a:lnTo>
                    <a:pt x="1206" y="2145"/>
                  </a:lnTo>
                  <a:lnTo>
                    <a:pt x="1232" y="2120"/>
                  </a:lnTo>
                  <a:lnTo>
                    <a:pt x="1258" y="2102"/>
                  </a:lnTo>
                  <a:lnTo>
                    <a:pt x="1275" y="2102"/>
                  </a:lnTo>
                  <a:lnTo>
                    <a:pt x="1292" y="2092"/>
                  </a:lnTo>
                  <a:lnTo>
                    <a:pt x="1318" y="2084"/>
                  </a:lnTo>
                  <a:lnTo>
                    <a:pt x="1328" y="2076"/>
                  </a:lnTo>
                  <a:lnTo>
                    <a:pt x="1336" y="2058"/>
                  </a:lnTo>
                  <a:lnTo>
                    <a:pt x="1345" y="2049"/>
                  </a:lnTo>
                  <a:lnTo>
                    <a:pt x="1353" y="2040"/>
                  </a:lnTo>
                  <a:lnTo>
                    <a:pt x="1353" y="2032"/>
                  </a:lnTo>
                  <a:lnTo>
                    <a:pt x="1361" y="2022"/>
                  </a:lnTo>
                  <a:lnTo>
                    <a:pt x="1361" y="2015"/>
                  </a:lnTo>
                  <a:lnTo>
                    <a:pt x="1370" y="2006"/>
                  </a:lnTo>
                  <a:lnTo>
                    <a:pt x="1370" y="1988"/>
                  </a:lnTo>
                  <a:lnTo>
                    <a:pt x="1361" y="1979"/>
                  </a:lnTo>
                  <a:lnTo>
                    <a:pt x="1353" y="1979"/>
                  </a:lnTo>
                  <a:lnTo>
                    <a:pt x="1353" y="1970"/>
                  </a:lnTo>
                  <a:lnTo>
                    <a:pt x="1345" y="1970"/>
                  </a:lnTo>
                  <a:lnTo>
                    <a:pt x="1336" y="1970"/>
                  </a:lnTo>
                  <a:lnTo>
                    <a:pt x="1328" y="1970"/>
                  </a:lnTo>
                  <a:lnTo>
                    <a:pt x="1318" y="1970"/>
                  </a:lnTo>
                  <a:lnTo>
                    <a:pt x="1283" y="1970"/>
                  </a:lnTo>
                  <a:lnTo>
                    <a:pt x="1267" y="1970"/>
                  </a:lnTo>
                  <a:lnTo>
                    <a:pt x="1258" y="1970"/>
                  </a:lnTo>
                  <a:lnTo>
                    <a:pt x="607" y="1985"/>
                  </a:lnTo>
                  <a:lnTo>
                    <a:pt x="589" y="1985"/>
                  </a:lnTo>
                  <a:lnTo>
                    <a:pt x="581" y="1985"/>
                  </a:lnTo>
                  <a:lnTo>
                    <a:pt x="564" y="1985"/>
                  </a:lnTo>
                  <a:lnTo>
                    <a:pt x="556" y="1985"/>
                  </a:lnTo>
                  <a:lnTo>
                    <a:pt x="547" y="1985"/>
                  </a:lnTo>
                  <a:lnTo>
                    <a:pt x="547" y="1994"/>
                  </a:lnTo>
                  <a:lnTo>
                    <a:pt x="538" y="1994"/>
                  </a:lnTo>
                  <a:lnTo>
                    <a:pt x="529" y="2003"/>
                  </a:lnTo>
                  <a:lnTo>
                    <a:pt x="529" y="2021"/>
                  </a:lnTo>
                  <a:lnTo>
                    <a:pt x="529" y="2029"/>
                  </a:lnTo>
                  <a:lnTo>
                    <a:pt x="538" y="2037"/>
                  </a:lnTo>
                  <a:lnTo>
                    <a:pt x="538" y="2046"/>
                  </a:lnTo>
                  <a:lnTo>
                    <a:pt x="547" y="2055"/>
                  </a:lnTo>
                  <a:lnTo>
                    <a:pt x="556" y="2064"/>
                  </a:lnTo>
                  <a:lnTo>
                    <a:pt x="564" y="2073"/>
                  </a:lnTo>
                  <a:lnTo>
                    <a:pt x="573" y="2091"/>
                  </a:lnTo>
                  <a:lnTo>
                    <a:pt x="581" y="2098"/>
                  </a:lnTo>
                  <a:lnTo>
                    <a:pt x="598" y="2108"/>
                  </a:lnTo>
                  <a:lnTo>
                    <a:pt x="624" y="2116"/>
                  </a:lnTo>
                  <a:lnTo>
                    <a:pt x="642" y="2116"/>
                  </a:lnTo>
                  <a:lnTo>
                    <a:pt x="667" y="2134"/>
                  </a:lnTo>
                  <a:lnTo>
                    <a:pt x="693" y="2160"/>
                  </a:lnTo>
                  <a:lnTo>
                    <a:pt x="711" y="2204"/>
                  </a:lnTo>
                  <a:lnTo>
                    <a:pt x="693" y="2248"/>
                  </a:lnTo>
                  <a:lnTo>
                    <a:pt x="667" y="2273"/>
                  </a:lnTo>
                  <a:lnTo>
                    <a:pt x="616" y="2300"/>
                  </a:lnTo>
                  <a:lnTo>
                    <a:pt x="556" y="2309"/>
                  </a:lnTo>
                  <a:lnTo>
                    <a:pt x="478" y="2318"/>
                  </a:lnTo>
                  <a:lnTo>
                    <a:pt x="418" y="2309"/>
                  </a:lnTo>
                  <a:lnTo>
                    <a:pt x="356" y="2300"/>
                  </a:lnTo>
                  <a:lnTo>
                    <a:pt x="305" y="2273"/>
                  </a:lnTo>
                  <a:lnTo>
                    <a:pt x="278" y="2248"/>
                  </a:lnTo>
                  <a:lnTo>
                    <a:pt x="262" y="2204"/>
                  </a:lnTo>
                  <a:lnTo>
                    <a:pt x="278" y="2160"/>
                  </a:lnTo>
                  <a:lnTo>
                    <a:pt x="305" y="2134"/>
                  </a:lnTo>
                  <a:lnTo>
                    <a:pt x="331" y="2116"/>
                  </a:lnTo>
                  <a:lnTo>
                    <a:pt x="347" y="2116"/>
                  </a:lnTo>
                  <a:lnTo>
                    <a:pt x="365" y="2108"/>
                  </a:lnTo>
                  <a:lnTo>
                    <a:pt x="391" y="2098"/>
                  </a:lnTo>
                  <a:lnTo>
                    <a:pt x="400" y="2091"/>
                  </a:lnTo>
                  <a:lnTo>
                    <a:pt x="409" y="2073"/>
                  </a:lnTo>
                  <a:lnTo>
                    <a:pt x="418" y="2064"/>
                  </a:lnTo>
                  <a:lnTo>
                    <a:pt x="425" y="2055"/>
                  </a:lnTo>
                  <a:lnTo>
                    <a:pt x="425" y="2046"/>
                  </a:lnTo>
                  <a:lnTo>
                    <a:pt x="434" y="2037"/>
                  </a:lnTo>
                  <a:lnTo>
                    <a:pt x="434" y="2029"/>
                  </a:lnTo>
                  <a:lnTo>
                    <a:pt x="442" y="2021"/>
                  </a:lnTo>
                  <a:lnTo>
                    <a:pt x="442" y="2003"/>
                  </a:lnTo>
                  <a:lnTo>
                    <a:pt x="434" y="1994"/>
                  </a:lnTo>
                  <a:lnTo>
                    <a:pt x="425" y="1994"/>
                  </a:lnTo>
                  <a:lnTo>
                    <a:pt x="425" y="1985"/>
                  </a:lnTo>
                  <a:lnTo>
                    <a:pt x="418" y="1985"/>
                  </a:lnTo>
                  <a:lnTo>
                    <a:pt x="409" y="1985"/>
                  </a:lnTo>
                  <a:lnTo>
                    <a:pt x="400" y="1985"/>
                  </a:lnTo>
                  <a:lnTo>
                    <a:pt x="391" y="1985"/>
                  </a:lnTo>
                  <a:lnTo>
                    <a:pt x="356" y="1985"/>
                  </a:lnTo>
                  <a:lnTo>
                    <a:pt x="340" y="1985"/>
                  </a:lnTo>
                  <a:lnTo>
                    <a:pt x="331" y="1985"/>
                  </a:lnTo>
                  <a:lnTo>
                    <a:pt x="209" y="1985"/>
                  </a:lnTo>
                  <a:lnTo>
                    <a:pt x="132" y="1985"/>
                  </a:lnTo>
                  <a:lnTo>
                    <a:pt x="80" y="1985"/>
                  </a:lnTo>
                  <a:lnTo>
                    <a:pt x="54" y="1985"/>
                  </a:lnTo>
                  <a:lnTo>
                    <a:pt x="45" y="1985"/>
                  </a:lnTo>
                  <a:lnTo>
                    <a:pt x="29" y="1985"/>
                  </a:lnTo>
                  <a:lnTo>
                    <a:pt x="11" y="1968"/>
                  </a:lnTo>
                  <a:lnTo>
                    <a:pt x="3" y="1960"/>
                  </a:lnTo>
                  <a:lnTo>
                    <a:pt x="3" y="1942"/>
                  </a:lnTo>
                  <a:lnTo>
                    <a:pt x="3" y="1819"/>
                  </a:lnTo>
                  <a:lnTo>
                    <a:pt x="3" y="1731"/>
                  </a:lnTo>
                  <a:lnTo>
                    <a:pt x="3" y="1679"/>
                  </a:lnTo>
                  <a:lnTo>
                    <a:pt x="3" y="1654"/>
                  </a:lnTo>
                  <a:lnTo>
                    <a:pt x="3" y="1644"/>
                  </a:lnTo>
                  <a:lnTo>
                    <a:pt x="3" y="1610"/>
                  </a:lnTo>
                  <a:lnTo>
                    <a:pt x="3" y="1592"/>
                  </a:lnTo>
                  <a:lnTo>
                    <a:pt x="3" y="1584"/>
                  </a:lnTo>
                  <a:lnTo>
                    <a:pt x="3" y="1574"/>
                  </a:lnTo>
                  <a:lnTo>
                    <a:pt x="3" y="1566"/>
                  </a:lnTo>
                  <a:lnTo>
                    <a:pt x="3" y="1556"/>
                  </a:lnTo>
                  <a:lnTo>
                    <a:pt x="3" y="1549"/>
                  </a:lnTo>
                  <a:lnTo>
                    <a:pt x="11" y="1549"/>
                  </a:lnTo>
                  <a:lnTo>
                    <a:pt x="11" y="1540"/>
                  </a:lnTo>
                  <a:lnTo>
                    <a:pt x="20" y="1531"/>
                  </a:lnTo>
                  <a:lnTo>
                    <a:pt x="29" y="1531"/>
                  </a:lnTo>
                  <a:lnTo>
                    <a:pt x="45" y="1540"/>
                  </a:lnTo>
                  <a:lnTo>
                    <a:pt x="54" y="1540"/>
                  </a:lnTo>
                  <a:lnTo>
                    <a:pt x="62" y="1540"/>
                  </a:lnTo>
                  <a:lnTo>
                    <a:pt x="72" y="1549"/>
                  </a:lnTo>
                  <a:lnTo>
                    <a:pt x="80" y="1556"/>
                  </a:lnTo>
                  <a:lnTo>
                    <a:pt x="89" y="1566"/>
                  </a:lnTo>
                  <a:lnTo>
                    <a:pt x="107" y="1574"/>
                  </a:lnTo>
                  <a:lnTo>
                    <a:pt x="114" y="1592"/>
                  </a:lnTo>
                  <a:lnTo>
                    <a:pt x="114" y="1610"/>
                  </a:lnTo>
                  <a:lnTo>
                    <a:pt x="132" y="1627"/>
                  </a:lnTo>
                  <a:lnTo>
                    <a:pt x="132" y="1644"/>
                  </a:lnTo>
                  <a:lnTo>
                    <a:pt x="149" y="1671"/>
                  </a:lnTo>
                  <a:lnTo>
                    <a:pt x="176" y="1705"/>
                  </a:lnTo>
                  <a:lnTo>
                    <a:pt x="218" y="1723"/>
                  </a:lnTo>
                  <a:lnTo>
                    <a:pt x="262" y="1705"/>
                  </a:lnTo>
                  <a:lnTo>
                    <a:pt x="287" y="1671"/>
                  </a:lnTo>
                  <a:lnTo>
                    <a:pt x="313" y="1627"/>
                  </a:lnTo>
                  <a:lnTo>
                    <a:pt x="323" y="1556"/>
                  </a:lnTo>
                  <a:lnTo>
                    <a:pt x="331" y="1495"/>
                  </a:lnTo>
                  <a:lnTo>
                    <a:pt x="323" y="1417"/>
                  </a:lnTo>
                  <a:lnTo>
                    <a:pt x="313" y="1356"/>
                  </a:lnTo>
                  <a:lnTo>
                    <a:pt x="287" y="1304"/>
                  </a:lnTo>
                  <a:lnTo>
                    <a:pt x="262" y="1277"/>
                  </a:lnTo>
                  <a:lnTo>
                    <a:pt x="218" y="1259"/>
                  </a:lnTo>
                  <a:lnTo>
                    <a:pt x="176" y="1277"/>
                  </a:lnTo>
                  <a:lnTo>
                    <a:pt x="149" y="1304"/>
                  </a:lnTo>
                  <a:lnTo>
                    <a:pt x="132" y="1329"/>
                  </a:lnTo>
                  <a:lnTo>
                    <a:pt x="132" y="1347"/>
                  </a:lnTo>
                  <a:lnTo>
                    <a:pt x="114" y="1373"/>
                  </a:lnTo>
                  <a:lnTo>
                    <a:pt x="114" y="1391"/>
                  </a:lnTo>
                  <a:lnTo>
                    <a:pt x="107" y="1399"/>
                  </a:lnTo>
                  <a:lnTo>
                    <a:pt x="89" y="1409"/>
                  </a:lnTo>
                  <a:lnTo>
                    <a:pt x="80" y="1417"/>
                  </a:lnTo>
                  <a:lnTo>
                    <a:pt x="72" y="1427"/>
                  </a:lnTo>
                  <a:lnTo>
                    <a:pt x="62" y="1434"/>
                  </a:lnTo>
                  <a:lnTo>
                    <a:pt x="54" y="1434"/>
                  </a:lnTo>
                  <a:lnTo>
                    <a:pt x="45" y="1443"/>
                  </a:lnTo>
                  <a:lnTo>
                    <a:pt x="29" y="1443"/>
                  </a:lnTo>
                  <a:lnTo>
                    <a:pt x="20" y="1443"/>
                  </a:lnTo>
                  <a:lnTo>
                    <a:pt x="11" y="1434"/>
                  </a:lnTo>
                  <a:lnTo>
                    <a:pt x="3" y="1427"/>
                  </a:lnTo>
                  <a:lnTo>
                    <a:pt x="3" y="1417"/>
                  </a:lnTo>
                  <a:lnTo>
                    <a:pt x="3" y="1409"/>
                  </a:lnTo>
                  <a:lnTo>
                    <a:pt x="3" y="1399"/>
                  </a:lnTo>
                  <a:lnTo>
                    <a:pt x="3" y="1356"/>
                  </a:lnTo>
                  <a:lnTo>
                    <a:pt x="3" y="1338"/>
                  </a:lnTo>
                  <a:lnTo>
                    <a:pt x="3" y="1329"/>
                  </a:lnTo>
                  <a:lnTo>
                    <a:pt x="0" y="831"/>
                  </a:lnTo>
                  <a:lnTo>
                    <a:pt x="0" y="743"/>
                  </a:lnTo>
                  <a:lnTo>
                    <a:pt x="0" y="690"/>
                  </a:lnTo>
                  <a:lnTo>
                    <a:pt x="0" y="665"/>
                  </a:lnTo>
                  <a:lnTo>
                    <a:pt x="0" y="656"/>
                  </a:lnTo>
                  <a:lnTo>
                    <a:pt x="0" y="622"/>
                  </a:lnTo>
                  <a:lnTo>
                    <a:pt x="0" y="604"/>
                  </a:lnTo>
                  <a:lnTo>
                    <a:pt x="0" y="595"/>
                  </a:lnTo>
                  <a:lnTo>
                    <a:pt x="0" y="586"/>
                  </a:lnTo>
                  <a:lnTo>
                    <a:pt x="0" y="577"/>
                  </a:lnTo>
                  <a:lnTo>
                    <a:pt x="0" y="568"/>
                  </a:lnTo>
                  <a:lnTo>
                    <a:pt x="0" y="561"/>
                  </a:lnTo>
                  <a:lnTo>
                    <a:pt x="9" y="561"/>
                  </a:lnTo>
                  <a:lnTo>
                    <a:pt x="9" y="551"/>
                  </a:lnTo>
                  <a:lnTo>
                    <a:pt x="17" y="543"/>
                  </a:lnTo>
                  <a:lnTo>
                    <a:pt x="26" y="543"/>
                  </a:lnTo>
                  <a:lnTo>
                    <a:pt x="42" y="551"/>
                  </a:lnTo>
                  <a:lnTo>
                    <a:pt x="51" y="551"/>
                  </a:lnTo>
                  <a:lnTo>
                    <a:pt x="59" y="551"/>
                  </a:lnTo>
                  <a:lnTo>
                    <a:pt x="69" y="561"/>
                  </a:lnTo>
                  <a:lnTo>
                    <a:pt x="77" y="568"/>
                  </a:lnTo>
                  <a:lnTo>
                    <a:pt x="86" y="577"/>
                  </a:lnTo>
                  <a:lnTo>
                    <a:pt x="104" y="586"/>
                  </a:lnTo>
                  <a:lnTo>
                    <a:pt x="111" y="604"/>
                  </a:lnTo>
                  <a:lnTo>
                    <a:pt x="111" y="622"/>
                  </a:lnTo>
                  <a:lnTo>
                    <a:pt x="129" y="638"/>
                  </a:lnTo>
                  <a:lnTo>
                    <a:pt x="129" y="656"/>
                  </a:lnTo>
                  <a:lnTo>
                    <a:pt x="146" y="682"/>
                  </a:lnTo>
                  <a:lnTo>
                    <a:pt x="173" y="717"/>
                  </a:lnTo>
                  <a:lnTo>
                    <a:pt x="215" y="735"/>
                  </a:lnTo>
                  <a:lnTo>
                    <a:pt x="259" y="717"/>
                  </a:lnTo>
                  <a:lnTo>
                    <a:pt x="285" y="682"/>
                  </a:lnTo>
                  <a:lnTo>
                    <a:pt x="310" y="638"/>
                  </a:lnTo>
                  <a:lnTo>
                    <a:pt x="320" y="568"/>
                  </a:lnTo>
                  <a:lnTo>
                    <a:pt x="328" y="507"/>
                  </a:lnTo>
                  <a:lnTo>
                    <a:pt x="320" y="429"/>
                  </a:lnTo>
                  <a:lnTo>
                    <a:pt x="310" y="368"/>
                  </a:lnTo>
                  <a:lnTo>
                    <a:pt x="285" y="315"/>
                  </a:lnTo>
                  <a:lnTo>
                    <a:pt x="259" y="289"/>
                  </a:lnTo>
                  <a:lnTo>
                    <a:pt x="215" y="271"/>
                  </a:lnTo>
                  <a:lnTo>
                    <a:pt x="173" y="289"/>
                  </a:lnTo>
                  <a:lnTo>
                    <a:pt x="146" y="315"/>
                  </a:lnTo>
                  <a:lnTo>
                    <a:pt x="129" y="341"/>
                  </a:lnTo>
                  <a:lnTo>
                    <a:pt x="129" y="358"/>
                  </a:lnTo>
                  <a:lnTo>
                    <a:pt x="111" y="384"/>
                  </a:lnTo>
                  <a:lnTo>
                    <a:pt x="111" y="402"/>
                  </a:lnTo>
                  <a:lnTo>
                    <a:pt x="104" y="411"/>
                  </a:lnTo>
                  <a:lnTo>
                    <a:pt x="86" y="420"/>
                  </a:lnTo>
                  <a:lnTo>
                    <a:pt x="77" y="429"/>
                  </a:lnTo>
                  <a:lnTo>
                    <a:pt x="69" y="438"/>
                  </a:lnTo>
                  <a:lnTo>
                    <a:pt x="59" y="445"/>
                  </a:lnTo>
                  <a:lnTo>
                    <a:pt x="51" y="445"/>
                  </a:lnTo>
                  <a:lnTo>
                    <a:pt x="42" y="454"/>
                  </a:lnTo>
                  <a:lnTo>
                    <a:pt x="26" y="454"/>
                  </a:lnTo>
                  <a:lnTo>
                    <a:pt x="17" y="454"/>
                  </a:lnTo>
                  <a:lnTo>
                    <a:pt x="9" y="445"/>
                  </a:lnTo>
                  <a:lnTo>
                    <a:pt x="0" y="438"/>
                  </a:lnTo>
                  <a:lnTo>
                    <a:pt x="0" y="429"/>
                  </a:lnTo>
                  <a:lnTo>
                    <a:pt x="0" y="420"/>
                  </a:lnTo>
                  <a:lnTo>
                    <a:pt x="0" y="411"/>
                  </a:lnTo>
                  <a:lnTo>
                    <a:pt x="0" y="368"/>
                  </a:lnTo>
                  <a:lnTo>
                    <a:pt x="0" y="350"/>
                  </a:lnTo>
                  <a:lnTo>
                    <a:pt x="0" y="341"/>
                  </a:lnTo>
                  <a:lnTo>
                    <a:pt x="0" y="219"/>
                  </a:lnTo>
                  <a:lnTo>
                    <a:pt x="0" y="141"/>
                  </a:lnTo>
                  <a:lnTo>
                    <a:pt x="0" y="87"/>
                  </a:lnTo>
                  <a:lnTo>
                    <a:pt x="0" y="62"/>
                  </a:lnTo>
                  <a:lnTo>
                    <a:pt x="0" y="52"/>
                  </a:lnTo>
                  <a:lnTo>
                    <a:pt x="0" y="34"/>
                  </a:lnTo>
                  <a:lnTo>
                    <a:pt x="9" y="18"/>
                  </a:lnTo>
                  <a:lnTo>
                    <a:pt x="26" y="9"/>
                  </a:lnTo>
                  <a:lnTo>
                    <a:pt x="42" y="1"/>
                  </a:lnTo>
                  <a:lnTo>
                    <a:pt x="328" y="1"/>
                  </a:lnTo>
                  <a:lnTo>
                    <a:pt x="362" y="1"/>
                  </a:lnTo>
                  <a:lnTo>
                    <a:pt x="380" y="1"/>
                  </a:lnTo>
                  <a:lnTo>
                    <a:pt x="389" y="1"/>
                  </a:lnTo>
                  <a:lnTo>
                    <a:pt x="397" y="1"/>
                  </a:lnTo>
                  <a:lnTo>
                    <a:pt x="406" y="1"/>
                  </a:lnTo>
                  <a:lnTo>
                    <a:pt x="415" y="1"/>
                  </a:lnTo>
                  <a:lnTo>
                    <a:pt x="422" y="9"/>
                  </a:lnTo>
                  <a:lnTo>
                    <a:pt x="431" y="9"/>
                  </a:lnTo>
                  <a:lnTo>
                    <a:pt x="439" y="18"/>
                  </a:lnTo>
                  <a:lnTo>
                    <a:pt x="439" y="34"/>
                  </a:lnTo>
                  <a:lnTo>
                    <a:pt x="431" y="44"/>
                  </a:lnTo>
                  <a:lnTo>
                    <a:pt x="431" y="52"/>
                  </a:lnTo>
                  <a:lnTo>
                    <a:pt x="422" y="70"/>
                  </a:lnTo>
                  <a:lnTo>
                    <a:pt x="422" y="80"/>
                  </a:lnTo>
                  <a:lnTo>
                    <a:pt x="415" y="87"/>
                  </a:lnTo>
                  <a:lnTo>
                    <a:pt x="406" y="87"/>
                  </a:lnTo>
                  <a:lnTo>
                    <a:pt x="397" y="105"/>
                  </a:lnTo>
                  <a:lnTo>
                    <a:pt x="389" y="114"/>
                  </a:lnTo>
                  <a:lnTo>
                    <a:pt x="362" y="123"/>
                  </a:lnTo>
                  <a:lnTo>
                    <a:pt x="344" y="132"/>
                  </a:lnTo>
                  <a:lnTo>
                    <a:pt x="328" y="132"/>
                  </a:lnTo>
                  <a:lnTo>
                    <a:pt x="302" y="148"/>
                  </a:lnTo>
                  <a:lnTo>
                    <a:pt x="275" y="175"/>
                  </a:lnTo>
                  <a:lnTo>
                    <a:pt x="259" y="219"/>
                  </a:lnTo>
                  <a:lnTo>
                    <a:pt x="275" y="262"/>
                  </a:lnTo>
                  <a:lnTo>
                    <a:pt x="302" y="297"/>
                  </a:lnTo>
                  <a:lnTo>
                    <a:pt x="353" y="315"/>
                  </a:lnTo>
                  <a:lnTo>
                    <a:pt x="415" y="323"/>
                  </a:lnTo>
                  <a:lnTo>
                    <a:pt x="475" y="332"/>
                  </a:lnTo>
                  <a:lnTo>
                    <a:pt x="553" y="323"/>
                  </a:lnTo>
                  <a:lnTo>
                    <a:pt x="613" y="315"/>
                  </a:lnTo>
                  <a:lnTo>
                    <a:pt x="665" y="297"/>
                  </a:lnTo>
                  <a:lnTo>
                    <a:pt x="690" y="262"/>
                  </a:lnTo>
                  <a:lnTo>
                    <a:pt x="708" y="219"/>
                  </a:lnTo>
                  <a:lnTo>
                    <a:pt x="690" y="175"/>
                  </a:lnTo>
                  <a:lnTo>
                    <a:pt x="665" y="148"/>
                  </a:lnTo>
                  <a:lnTo>
                    <a:pt x="639" y="132"/>
                  </a:lnTo>
                  <a:lnTo>
                    <a:pt x="622" y="132"/>
                  </a:lnTo>
                  <a:lnTo>
                    <a:pt x="595" y="123"/>
                  </a:lnTo>
                  <a:lnTo>
                    <a:pt x="578" y="114"/>
                  </a:lnTo>
                  <a:lnTo>
                    <a:pt x="571" y="105"/>
                  </a:lnTo>
                  <a:lnTo>
                    <a:pt x="561" y="87"/>
                  </a:lnTo>
                  <a:lnTo>
                    <a:pt x="553" y="87"/>
                  </a:lnTo>
                  <a:lnTo>
                    <a:pt x="544" y="80"/>
                  </a:lnTo>
                  <a:lnTo>
                    <a:pt x="535" y="70"/>
                  </a:lnTo>
                  <a:lnTo>
                    <a:pt x="535" y="52"/>
                  </a:lnTo>
                  <a:lnTo>
                    <a:pt x="526" y="44"/>
                  </a:lnTo>
                  <a:lnTo>
                    <a:pt x="526" y="34"/>
                  </a:lnTo>
                  <a:lnTo>
                    <a:pt x="526" y="18"/>
                  </a:lnTo>
                  <a:lnTo>
                    <a:pt x="535" y="9"/>
                  </a:lnTo>
                  <a:lnTo>
                    <a:pt x="544" y="9"/>
                  </a:lnTo>
                  <a:lnTo>
                    <a:pt x="544" y="1"/>
                  </a:lnTo>
                  <a:lnTo>
                    <a:pt x="553" y="1"/>
                  </a:lnTo>
                  <a:lnTo>
                    <a:pt x="561" y="1"/>
                  </a:lnTo>
                  <a:lnTo>
                    <a:pt x="578" y="1"/>
                  </a:lnTo>
                  <a:lnTo>
                    <a:pt x="613" y="1"/>
                  </a:lnTo>
                  <a:lnTo>
                    <a:pt x="630" y="1"/>
                  </a:lnTo>
                  <a:lnTo>
                    <a:pt x="639" y="1"/>
                  </a:lnTo>
                  <a:lnTo>
                    <a:pt x="760" y="1"/>
                  </a:lnTo>
                  <a:lnTo>
                    <a:pt x="837" y="1"/>
                  </a:lnTo>
                  <a:lnTo>
                    <a:pt x="1247" y="0"/>
                  </a:lnTo>
                </a:path>
              </a:pathLst>
            </a:custGeom>
            <a:grpFill/>
            <a:ln w="9525">
              <a:solidFill>
                <a:srgbClr val="000000"/>
              </a:solidFill>
              <a:round/>
              <a:headEnd/>
              <a:tailEnd/>
            </a:ln>
          </p:spPr>
          <p:txBody>
            <a:bodyPr wrap="none" anchor="ctr"/>
            <a:lstStyle/>
            <a:p>
              <a:endParaRPr lang="en-US"/>
            </a:p>
          </p:txBody>
        </p:sp>
        <p:grpSp>
          <p:nvGrpSpPr>
            <p:cNvPr id="81" name="Group 63"/>
            <p:cNvGrpSpPr>
              <a:grpSpLocks/>
            </p:cNvGrpSpPr>
            <p:nvPr/>
          </p:nvGrpSpPr>
          <p:grpSpPr bwMode="auto">
            <a:xfrm>
              <a:off x="9396536" y="2492896"/>
              <a:ext cx="1147762" cy="1190625"/>
              <a:chOff x="3341" y="1477"/>
              <a:chExt cx="723" cy="750"/>
            </a:xfrm>
            <a:grpFill/>
          </p:grpSpPr>
          <p:sp>
            <p:nvSpPr>
              <p:cNvPr id="82" name="Freeform 64"/>
              <p:cNvSpPr>
                <a:spLocks noChangeArrowheads="1"/>
              </p:cNvSpPr>
              <p:nvPr/>
            </p:nvSpPr>
            <p:spPr bwMode="auto">
              <a:xfrm>
                <a:off x="3756" y="1477"/>
                <a:ext cx="285" cy="282"/>
              </a:xfrm>
              <a:custGeom>
                <a:avLst/>
                <a:gdLst>
                  <a:gd name="T0" fmla="*/ 28 w 883"/>
                  <a:gd name="T1" fmla="*/ 0 h 890"/>
                  <a:gd name="T2" fmla="*/ 31 w 883"/>
                  <a:gd name="T3" fmla="*/ 1 h 890"/>
                  <a:gd name="T4" fmla="*/ 30 w 883"/>
                  <a:gd name="T5" fmla="*/ 5 h 890"/>
                  <a:gd name="T6" fmla="*/ 25 w 883"/>
                  <a:gd name="T7" fmla="*/ 9 h 890"/>
                  <a:gd name="T8" fmla="*/ 21 w 883"/>
                  <a:gd name="T9" fmla="*/ 20 h 890"/>
                  <a:gd name="T10" fmla="*/ 47 w 883"/>
                  <a:gd name="T11" fmla="*/ 20 h 890"/>
                  <a:gd name="T12" fmla="*/ 44 w 883"/>
                  <a:gd name="T13" fmla="*/ 9 h 890"/>
                  <a:gd name="T14" fmla="*/ 39 w 883"/>
                  <a:gd name="T15" fmla="*/ 5 h 890"/>
                  <a:gd name="T16" fmla="*/ 38 w 883"/>
                  <a:gd name="T17" fmla="*/ 1 h 890"/>
                  <a:gd name="T18" fmla="*/ 39 w 883"/>
                  <a:gd name="T19" fmla="*/ 0 h 890"/>
                  <a:gd name="T20" fmla="*/ 46 w 883"/>
                  <a:gd name="T21" fmla="*/ 0 h 890"/>
                  <a:gd name="T22" fmla="*/ 66 w 883"/>
                  <a:gd name="T23" fmla="*/ 0 h 890"/>
                  <a:gd name="T24" fmla="*/ 69 w 883"/>
                  <a:gd name="T25" fmla="*/ 17 h 890"/>
                  <a:gd name="T26" fmla="*/ 69 w 883"/>
                  <a:gd name="T27" fmla="*/ 27 h 890"/>
                  <a:gd name="T28" fmla="*/ 69 w 883"/>
                  <a:gd name="T29" fmla="*/ 29 h 890"/>
                  <a:gd name="T30" fmla="*/ 71 w 883"/>
                  <a:gd name="T31" fmla="*/ 30 h 890"/>
                  <a:gd name="T32" fmla="*/ 75 w 883"/>
                  <a:gd name="T33" fmla="*/ 28 h 890"/>
                  <a:gd name="T34" fmla="*/ 79 w 883"/>
                  <a:gd name="T35" fmla="*/ 21 h 890"/>
                  <a:gd name="T36" fmla="*/ 92 w 883"/>
                  <a:gd name="T37" fmla="*/ 29 h 890"/>
                  <a:gd name="T38" fmla="*/ 84 w 883"/>
                  <a:gd name="T39" fmla="*/ 49 h 890"/>
                  <a:gd name="T40" fmla="*/ 77 w 883"/>
                  <a:gd name="T41" fmla="*/ 41 h 890"/>
                  <a:gd name="T42" fmla="*/ 72 w 883"/>
                  <a:gd name="T43" fmla="*/ 37 h 890"/>
                  <a:gd name="T44" fmla="*/ 69 w 883"/>
                  <a:gd name="T45" fmla="*/ 38 h 890"/>
                  <a:gd name="T46" fmla="*/ 69 w 883"/>
                  <a:gd name="T47" fmla="*/ 40 h 890"/>
                  <a:gd name="T48" fmla="*/ 69 w 883"/>
                  <a:gd name="T49" fmla="*/ 58 h 890"/>
                  <a:gd name="T50" fmla="*/ 67 w 883"/>
                  <a:gd name="T51" fmla="*/ 66 h 890"/>
                  <a:gd name="T52" fmla="*/ 46 w 883"/>
                  <a:gd name="T53" fmla="*/ 67 h 890"/>
                  <a:gd name="T54" fmla="*/ 41 w 883"/>
                  <a:gd name="T55" fmla="*/ 67 h 890"/>
                  <a:gd name="T56" fmla="*/ 39 w 883"/>
                  <a:gd name="T57" fmla="*/ 67 h 890"/>
                  <a:gd name="T58" fmla="*/ 38 w 883"/>
                  <a:gd name="T59" fmla="*/ 70 h 890"/>
                  <a:gd name="T60" fmla="*/ 41 w 883"/>
                  <a:gd name="T61" fmla="*/ 74 h 890"/>
                  <a:gd name="T62" fmla="*/ 50 w 883"/>
                  <a:gd name="T63" fmla="*/ 82 h 890"/>
                  <a:gd name="T64" fmla="*/ 29 w 883"/>
                  <a:gd name="T65" fmla="*/ 89 h 890"/>
                  <a:gd name="T66" fmla="*/ 21 w 883"/>
                  <a:gd name="T67" fmla="*/ 77 h 890"/>
                  <a:gd name="T68" fmla="*/ 29 w 883"/>
                  <a:gd name="T69" fmla="*/ 73 h 890"/>
                  <a:gd name="T70" fmla="*/ 31 w 883"/>
                  <a:gd name="T71" fmla="*/ 69 h 890"/>
                  <a:gd name="T72" fmla="*/ 30 w 883"/>
                  <a:gd name="T73" fmla="*/ 67 h 890"/>
                  <a:gd name="T74" fmla="*/ 24 w 883"/>
                  <a:gd name="T75" fmla="*/ 67 h 890"/>
                  <a:gd name="T76" fmla="*/ 4 w 883"/>
                  <a:gd name="T77" fmla="*/ 67 h 890"/>
                  <a:gd name="T78" fmla="*/ 0 w 883"/>
                  <a:gd name="T79" fmla="*/ 64 h 890"/>
                  <a:gd name="T80" fmla="*/ 0 w 883"/>
                  <a:gd name="T81" fmla="*/ 44 h 890"/>
                  <a:gd name="T82" fmla="*/ 0 w 883"/>
                  <a:gd name="T83" fmla="*/ 39 h 890"/>
                  <a:gd name="T84" fmla="*/ 1 w 883"/>
                  <a:gd name="T85" fmla="*/ 37 h 890"/>
                  <a:gd name="T86" fmla="*/ 5 w 883"/>
                  <a:gd name="T87" fmla="*/ 38 h 890"/>
                  <a:gd name="T88" fmla="*/ 9 w 883"/>
                  <a:gd name="T89" fmla="*/ 43 h 890"/>
                  <a:gd name="T90" fmla="*/ 20 w 883"/>
                  <a:gd name="T91" fmla="*/ 46 h 890"/>
                  <a:gd name="T92" fmla="*/ 20 w 883"/>
                  <a:gd name="T93" fmla="*/ 21 h 890"/>
                  <a:gd name="T94" fmla="*/ 9 w 883"/>
                  <a:gd name="T95" fmla="*/ 24 h 890"/>
                  <a:gd name="T96" fmla="*/ 5 w 883"/>
                  <a:gd name="T97" fmla="*/ 29 h 890"/>
                  <a:gd name="T98" fmla="*/ 1 w 883"/>
                  <a:gd name="T99" fmla="*/ 30 h 890"/>
                  <a:gd name="T100" fmla="*/ 0 w 883"/>
                  <a:gd name="T101" fmla="*/ 29 h 890"/>
                  <a:gd name="T102" fmla="*/ 0 w 883"/>
                  <a:gd name="T103" fmla="*/ 23 h 890"/>
                  <a:gd name="T104" fmla="*/ 0 w 883"/>
                  <a:gd name="T105" fmla="*/ 3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grp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smtClean="0">
                    <a:solidFill>
                      <a:srgbClr val="FFFFFF"/>
                    </a:solidFill>
                  </a:rPr>
                  <a:t>?</a:t>
                </a:r>
                <a:endParaRPr lang="en-GB" sz="1200" dirty="0">
                  <a:solidFill>
                    <a:srgbClr val="FFFFFF"/>
                  </a:solidFill>
                </a:endParaRPr>
              </a:p>
            </p:txBody>
          </p:sp>
          <p:sp>
            <p:nvSpPr>
              <p:cNvPr id="83" name="Text Box 65"/>
              <p:cNvSpPr txBox="1">
                <a:spLocks noChangeArrowheads="1"/>
              </p:cNvSpPr>
              <p:nvPr/>
            </p:nvSpPr>
            <p:spPr bwMode="auto">
              <a:xfrm>
                <a:off x="3440" y="1623"/>
                <a:ext cx="288" cy="172"/>
              </a:xfrm>
              <a:prstGeom prst="rect">
                <a:avLst/>
              </a:prstGeom>
              <a:grp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smtClean="0">
                    <a:solidFill>
                      <a:srgbClr val="FFFFFF"/>
                    </a:solidFill>
                  </a:rPr>
                  <a:t>?</a:t>
                </a:r>
                <a:endParaRPr lang="en-GB" sz="1200" dirty="0">
                  <a:solidFill>
                    <a:srgbClr val="FFFFFF"/>
                  </a:solidFill>
                </a:endParaRPr>
              </a:p>
            </p:txBody>
          </p:sp>
          <p:sp>
            <p:nvSpPr>
              <p:cNvPr id="84" name="Freeform 66"/>
              <p:cNvSpPr>
                <a:spLocks noChangeArrowheads="1"/>
              </p:cNvSpPr>
              <p:nvPr/>
            </p:nvSpPr>
            <p:spPr bwMode="auto">
              <a:xfrm>
                <a:off x="3761" y="1692"/>
                <a:ext cx="284" cy="294"/>
              </a:xfrm>
              <a:custGeom>
                <a:avLst/>
                <a:gdLst>
                  <a:gd name="T0" fmla="*/ 28 w 883"/>
                  <a:gd name="T1" fmla="*/ 0 h 890"/>
                  <a:gd name="T2" fmla="*/ 31 w 883"/>
                  <a:gd name="T3" fmla="*/ 1 h 890"/>
                  <a:gd name="T4" fmla="*/ 30 w 883"/>
                  <a:gd name="T5" fmla="*/ 6 h 890"/>
                  <a:gd name="T6" fmla="*/ 24 w 883"/>
                  <a:gd name="T7" fmla="*/ 10 h 890"/>
                  <a:gd name="T8" fmla="*/ 21 w 883"/>
                  <a:gd name="T9" fmla="*/ 22 h 890"/>
                  <a:gd name="T10" fmla="*/ 47 w 883"/>
                  <a:gd name="T11" fmla="*/ 22 h 890"/>
                  <a:gd name="T12" fmla="*/ 44 w 883"/>
                  <a:gd name="T13" fmla="*/ 10 h 890"/>
                  <a:gd name="T14" fmla="*/ 38 w 883"/>
                  <a:gd name="T15" fmla="*/ 6 h 890"/>
                  <a:gd name="T16" fmla="*/ 38 w 883"/>
                  <a:gd name="T17" fmla="*/ 1 h 890"/>
                  <a:gd name="T18" fmla="*/ 39 w 883"/>
                  <a:gd name="T19" fmla="*/ 0 h 890"/>
                  <a:gd name="T20" fmla="*/ 45 w 883"/>
                  <a:gd name="T21" fmla="*/ 0 h 890"/>
                  <a:gd name="T22" fmla="*/ 65 w 883"/>
                  <a:gd name="T23" fmla="*/ 0 h 890"/>
                  <a:gd name="T24" fmla="*/ 69 w 883"/>
                  <a:gd name="T25" fmla="*/ 18 h 890"/>
                  <a:gd name="T26" fmla="*/ 69 w 883"/>
                  <a:gd name="T27" fmla="*/ 29 h 890"/>
                  <a:gd name="T28" fmla="*/ 69 w 883"/>
                  <a:gd name="T29" fmla="*/ 32 h 890"/>
                  <a:gd name="T30" fmla="*/ 71 w 883"/>
                  <a:gd name="T31" fmla="*/ 33 h 890"/>
                  <a:gd name="T32" fmla="*/ 74 w 883"/>
                  <a:gd name="T33" fmla="*/ 31 h 890"/>
                  <a:gd name="T34" fmla="*/ 78 w 883"/>
                  <a:gd name="T35" fmla="*/ 23 h 890"/>
                  <a:gd name="T36" fmla="*/ 91 w 883"/>
                  <a:gd name="T37" fmla="*/ 31 h 890"/>
                  <a:gd name="T38" fmla="*/ 84 w 883"/>
                  <a:gd name="T39" fmla="*/ 54 h 890"/>
                  <a:gd name="T40" fmla="*/ 76 w 883"/>
                  <a:gd name="T41" fmla="*/ 44 h 890"/>
                  <a:gd name="T42" fmla="*/ 72 w 883"/>
                  <a:gd name="T43" fmla="*/ 40 h 890"/>
                  <a:gd name="T44" fmla="*/ 69 w 883"/>
                  <a:gd name="T45" fmla="*/ 41 h 890"/>
                  <a:gd name="T46" fmla="*/ 69 w 883"/>
                  <a:gd name="T47" fmla="*/ 43 h 890"/>
                  <a:gd name="T48" fmla="*/ 68 w 883"/>
                  <a:gd name="T49" fmla="*/ 63 h 890"/>
                  <a:gd name="T50" fmla="*/ 67 w 883"/>
                  <a:gd name="T51" fmla="*/ 72 h 890"/>
                  <a:gd name="T52" fmla="*/ 46 w 883"/>
                  <a:gd name="T53" fmla="*/ 73 h 890"/>
                  <a:gd name="T54" fmla="*/ 41 w 883"/>
                  <a:gd name="T55" fmla="*/ 73 h 890"/>
                  <a:gd name="T56" fmla="*/ 38 w 883"/>
                  <a:gd name="T57" fmla="*/ 73 h 890"/>
                  <a:gd name="T58" fmla="*/ 38 w 883"/>
                  <a:gd name="T59" fmla="*/ 77 h 890"/>
                  <a:gd name="T60" fmla="*/ 41 w 883"/>
                  <a:gd name="T61" fmla="*/ 81 h 890"/>
                  <a:gd name="T62" fmla="*/ 50 w 883"/>
                  <a:gd name="T63" fmla="*/ 89 h 890"/>
                  <a:gd name="T64" fmla="*/ 29 w 883"/>
                  <a:gd name="T65" fmla="*/ 96 h 890"/>
                  <a:gd name="T66" fmla="*/ 21 w 883"/>
                  <a:gd name="T67" fmla="*/ 84 h 890"/>
                  <a:gd name="T68" fmla="*/ 29 w 883"/>
                  <a:gd name="T69" fmla="*/ 79 h 890"/>
                  <a:gd name="T70" fmla="*/ 31 w 883"/>
                  <a:gd name="T71" fmla="*/ 75 h 890"/>
                  <a:gd name="T72" fmla="*/ 30 w 883"/>
                  <a:gd name="T73" fmla="*/ 73 h 890"/>
                  <a:gd name="T74" fmla="*/ 24 w 883"/>
                  <a:gd name="T75" fmla="*/ 73 h 890"/>
                  <a:gd name="T76" fmla="*/ 4 w 883"/>
                  <a:gd name="T77" fmla="*/ 73 h 890"/>
                  <a:gd name="T78" fmla="*/ 0 w 883"/>
                  <a:gd name="T79" fmla="*/ 70 h 890"/>
                  <a:gd name="T80" fmla="*/ 0 w 883"/>
                  <a:gd name="T81" fmla="*/ 48 h 890"/>
                  <a:gd name="T82" fmla="*/ 0 w 883"/>
                  <a:gd name="T83" fmla="*/ 42 h 890"/>
                  <a:gd name="T84" fmla="*/ 1 w 883"/>
                  <a:gd name="T85" fmla="*/ 40 h 890"/>
                  <a:gd name="T86" fmla="*/ 5 w 883"/>
                  <a:gd name="T87" fmla="*/ 41 h 890"/>
                  <a:gd name="T88" fmla="*/ 9 w 883"/>
                  <a:gd name="T89" fmla="*/ 47 h 890"/>
                  <a:gd name="T90" fmla="*/ 20 w 883"/>
                  <a:gd name="T91" fmla="*/ 50 h 890"/>
                  <a:gd name="T92" fmla="*/ 20 w 883"/>
                  <a:gd name="T93" fmla="*/ 23 h 890"/>
                  <a:gd name="T94" fmla="*/ 9 w 883"/>
                  <a:gd name="T95" fmla="*/ 26 h 890"/>
                  <a:gd name="T96" fmla="*/ 5 w 883"/>
                  <a:gd name="T97" fmla="*/ 32 h 890"/>
                  <a:gd name="T98" fmla="*/ 1 w 883"/>
                  <a:gd name="T99" fmla="*/ 32 h 890"/>
                  <a:gd name="T100" fmla="*/ 0 w 883"/>
                  <a:gd name="T101" fmla="*/ 31 h 890"/>
                  <a:gd name="T102" fmla="*/ 0 w 883"/>
                  <a:gd name="T103" fmla="*/ 25 h 890"/>
                  <a:gd name="T104" fmla="*/ 0 w 883"/>
                  <a:gd name="T105" fmla="*/ 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grp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smtClean="0">
                    <a:solidFill>
                      <a:srgbClr val="FFFFFF"/>
                    </a:solidFill>
                  </a:rPr>
                  <a:t>?</a:t>
                </a:r>
                <a:endParaRPr lang="en-GB" sz="1200" dirty="0">
                  <a:solidFill>
                    <a:srgbClr val="FFFFFF"/>
                  </a:solidFill>
                </a:endParaRPr>
              </a:p>
            </p:txBody>
          </p:sp>
          <p:sp>
            <p:nvSpPr>
              <p:cNvPr id="85" name="Freeform 67"/>
              <p:cNvSpPr>
                <a:spLocks noChangeArrowheads="1"/>
              </p:cNvSpPr>
              <p:nvPr/>
            </p:nvSpPr>
            <p:spPr bwMode="auto">
              <a:xfrm>
                <a:off x="3341" y="1929"/>
                <a:ext cx="277" cy="285"/>
              </a:xfrm>
              <a:custGeom>
                <a:avLst/>
                <a:gdLst>
                  <a:gd name="T0" fmla="*/ 27 w 883"/>
                  <a:gd name="T1" fmla="*/ 0 h 890"/>
                  <a:gd name="T2" fmla="*/ 29 w 883"/>
                  <a:gd name="T3" fmla="*/ 1 h 890"/>
                  <a:gd name="T4" fmla="*/ 28 w 883"/>
                  <a:gd name="T5" fmla="*/ 5 h 890"/>
                  <a:gd name="T6" fmla="*/ 23 w 883"/>
                  <a:gd name="T7" fmla="*/ 9 h 890"/>
                  <a:gd name="T8" fmla="*/ 20 w 883"/>
                  <a:gd name="T9" fmla="*/ 20 h 890"/>
                  <a:gd name="T10" fmla="*/ 45 w 883"/>
                  <a:gd name="T11" fmla="*/ 20 h 890"/>
                  <a:gd name="T12" fmla="*/ 42 w 883"/>
                  <a:gd name="T13" fmla="*/ 9 h 890"/>
                  <a:gd name="T14" fmla="*/ 36 w 883"/>
                  <a:gd name="T15" fmla="*/ 5 h 890"/>
                  <a:gd name="T16" fmla="*/ 36 w 883"/>
                  <a:gd name="T17" fmla="*/ 1 h 890"/>
                  <a:gd name="T18" fmla="*/ 37 w 883"/>
                  <a:gd name="T19" fmla="*/ 0 h 890"/>
                  <a:gd name="T20" fmla="*/ 43 w 883"/>
                  <a:gd name="T21" fmla="*/ 0 h 890"/>
                  <a:gd name="T22" fmla="*/ 62 w 883"/>
                  <a:gd name="T23" fmla="*/ 0 h 890"/>
                  <a:gd name="T24" fmla="*/ 66 w 883"/>
                  <a:gd name="T25" fmla="*/ 17 h 890"/>
                  <a:gd name="T26" fmla="*/ 66 w 883"/>
                  <a:gd name="T27" fmla="*/ 28 h 890"/>
                  <a:gd name="T28" fmla="*/ 66 w 883"/>
                  <a:gd name="T29" fmla="*/ 30 h 890"/>
                  <a:gd name="T30" fmla="*/ 67 w 883"/>
                  <a:gd name="T31" fmla="*/ 31 h 890"/>
                  <a:gd name="T32" fmla="*/ 71 w 883"/>
                  <a:gd name="T33" fmla="*/ 29 h 890"/>
                  <a:gd name="T34" fmla="*/ 75 w 883"/>
                  <a:gd name="T35" fmla="*/ 22 h 890"/>
                  <a:gd name="T36" fmla="*/ 87 w 883"/>
                  <a:gd name="T37" fmla="*/ 29 h 890"/>
                  <a:gd name="T38" fmla="*/ 79 w 883"/>
                  <a:gd name="T39" fmla="*/ 51 h 890"/>
                  <a:gd name="T40" fmla="*/ 72 w 883"/>
                  <a:gd name="T41" fmla="*/ 41 h 890"/>
                  <a:gd name="T42" fmla="*/ 68 w 883"/>
                  <a:gd name="T43" fmla="*/ 38 h 890"/>
                  <a:gd name="T44" fmla="*/ 66 w 883"/>
                  <a:gd name="T45" fmla="*/ 38 h 890"/>
                  <a:gd name="T46" fmla="*/ 66 w 883"/>
                  <a:gd name="T47" fmla="*/ 41 h 890"/>
                  <a:gd name="T48" fmla="*/ 65 w 883"/>
                  <a:gd name="T49" fmla="*/ 59 h 890"/>
                  <a:gd name="T50" fmla="*/ 64 w 883"/>
                  <a:gd name="T51" fmla="*/ 67 h 890"/>
                  <a:gd name="T52" fmla="*/ 44 w 883"/>
                  <a:gd name="T53" fmla="*/ 69 h 890"/>
                  <a:gd name="T54" fmla="*/ 39 w 883"/>
                  <a:gd name="T55" fmla="*/ 69 h 890"/>
                  <a:gd name="T56" fmla="*/ 36 w 883"/>
                  <a:gd name="T57" fmla="*/ 69 h 890"/>
                  <a:gd name="T58" fmla="*/ 36 w 883"/>
                  <a:gd name="T59" fmla="*/ 72 h 890"/>
                  <a:gd name="T60" fmla="*/ 39 w 883"/>
                  <a:gd name="T61" fmla="*/ 76 h 890"/>
                  <a:gd name="T62" fmla="*/ 48 w 883"/>
                  <a:gd name="T63" fmla="*/ 84 h 890"/>
                  <a:gd name="T64" fmla="*/ 28 w 883"/>
                  <a:gd name="T65" fmla="*/ 91 h 890"/>
                  <a:gd name="T66" fmla="*/ 20 w 883"/>
                  <a:gd name="T67" fmla="*/ 79 h 890"/>
                  <a:gd name="T68" fmla="*/ 27 w 883"/>
                  <a:gd name="T69" fmla="*/ 74 h 890"/>
                  <a:gd name="T70" fmla="*/ 29 w 883"/>
                  <a:gd name="T71" fmla="*/ 71 h 890"/>
                  <a:gd name="T72" fmla="*/ 28 w 883"/>
                  <a:gd name="T73" fmla="*/ 69 h 890"/>
                  <a:gd name="T74" fmla="*/ 23 w 883"/>
                  <a:gd name="T75" fmla="*/ 69 h 890"/>
                  <a:gd name="T76" fmla="*/ 3 w 883"/>
                  <a:gd name="T77" fmla="*/ 69 h 890"/>
                  <a:gd name="T78" fmla="*/ 0 w 883"/>
                  <a:gd name="T79" fmla="*/ 65 h 890"/>
                  <a:gd name="T80" fmla="*/ 0 w 883"/>
                  <a:gd name="T81" fmla="*/ 45 h 890"/>
                  <a:gd name="T82" fmla="*/ 0 w 883"/>
                  <a:gd name="T83" fmla="*/ 40 h 890"/>
                  <a:gd name="T84" fmla="*/ 1 w 883"/>
                  <a:gd name="T85" fmla="*/ 38 h 890"/>
                  <a:gd name="T86" fmla="*/ 5 w 883"/>
                  <a:gd name="T87" fmla="*/ 38 h 890"/>
                  <a:gd name="T88" fmla="*/ 9 w 883"/>
                  <a:gd name="T89" fmla="*/ 44 h 890"/>
                  <a:gd name="T90" fmla="*/ 19 w 883"/>
                  <a:gd name="T91" fmla="*/ 47 h 890"/>
                  <a:gd name="T92" fmla="*/ 19 w 883"/>
                  <a:gd name="T93" fmla="*/ 22 h 890"/>
                  <a:gd name="T94" fmla="*/ 9 w 883"/>
                  <a:gd name="T95" fmla="*/ 25 h 890"/>
                  <a:gd name="T96" fmla="*/ 5 w 883"/>
                  <a:gd name="T97" fmla="*/ 30 h 890"/>
                  <a:gd name="T98" fmla="*/ 1 w 883"/>
                  <a:gd name="T99" fmla="*/ 30 h 890"/>
                  <a:gd name="T100" fmla="*/ 0 w 883"/>
                  <a:gd name="T101" fmla="*/ 29 h 890"/>
                  <a:gd name="T102" fmla="*/ 0 w 883"/>
                  <a:gd name="T103" fmla="*/ 23 h 890"/>
                  <a:gd name="T104" fmla="*/ 0 w 883"/>
                  <a:gd name="T105" fmla="*/ 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grp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dirty="0" smtClean="0">
                    <a:solidFill>
                      <a:srgbClr val="FFFFFF"/>
                    </a:solidFill>
                  </a:rPr>
                  <a:t>?</a:t>
                </a:r>
                <a:endParaRPr lang="en-GB" sz="1000" dirty="0">
                  <a:solidFill>
                    <a:srgbClr val="FFFFFF"/>
                  </a:solidFill>
                </a:endParaRPr>
              </a:p>
            </p:txBody>
          </p:sp>
          <p:sp>
            <p:nvSpPr>
              <p:cNvPr id="86" name="Freeform 68"/>
              <p:cNvSpPr>
                <a:spLocks noChangeArrowheads="1"/>
              </p:cNvSpPr>
              <p:nvPr/>
            </p:nvSpPr>
            <p:spPr bwMode="auto">
              <a:xfrm>
                <a:off x="3547" y="1923"/>
                <a:ext cx="280" cy="287"/>
              </a:xfrm>
              <a:custGeom>
                <a:avLst/>
                <a:gdLst>
                  <a:gd name="T0" fmla="*/ 27 w 883"/>
                  <a:gd name="T1" fmla="*/ 0 h 890"/>
                  <a:gd name="T2" fmla="*/ 29 w 883"/>
                  <a:gd name="T3" fmla="*/ 1 h 890"/>
                  <a:gd name="T4" fmla="*/ 29 w 883"/>
                  <a:gd name="T5" fmla="*/ 5 h 890"/>
                  <a:gd name="T6" fmla="*/ 24 w 883"/>
                  <a:gd name="T7" fmla="*/ 9 h 890"/>
                  <a:gd name="T8" fmla="*/ 21 w 883"/>
                  <a:gd name="T9" fmla="*/ 21 h 890"/>
                  <a:gd name="T10" fmla="*/ 46 w 883"/>
                  <a:gd name="T11" fmla="*/ 21 h 890"/>
                  <a:gd name="T12" fmla="*/ 42 w 883"/>
                  <a:gd name="T13" fmla="*/ 9 h 890"/>
                  <a:gd name="T14" fmla="*/ 37 w 883"/>
                  <a:gd name="T15" fmla="*/ 5 h 890"/>
                  <a:gd name="T16" fmla="*/ 37 w 883"/>
                  <a:gd name="T17" fmla="*/ 1 h 890"/>
                  <a:gd name="T18" fmla="*/ 38 w 883"/>
                  <a:gd name="T19" fmla="*/ 0 h 890"/>
                  <a:gd name="T20" fmla="*/ 44 w 883"/>
                  <a:gd name="T21" fmla="*/ 0 h 890"/>
                  <a:gd name="T22" fmla="*/ 63 w 883"/>
                  <a:gd name="T23" fmla="*/ 0 h 890"/>
                  <a:gd name="T24" fmla="*/ 67 w 883"/>
                  <a:gd name="T25" fmla="*/ 18 h 890"/>
                  <a:gd name="T26" fmla="*/ 67 w 883"/>
                  <a:gd name="T27" fmla="*/ 28 h 890"/>
                  <a:gd name="T28" fmla="*/ 67 w 883"/>
                  <a:gd name="T29" fmla="*/ 30 h 890"/>
                  <a:gd name="T30" fmla="*/ 69 w 883"/>
                  <a:gd name="T31" fmla="*/ 32 h 890"/>
                  <a:gd name="T32" fmla="*/ 72 w 883"/>
                  <a:gd name="T33" fmla="*/ 29 h 890"/>
                  <a:gd name="T34" fmla="*/ 76 w 883"/>
                  <a:gd name="T35" fmla="*/ 22 h 890"/>
                  <a:gd name="T36" fmla="*/ 89 w 883"/>
                  <a:gd name="T37" fmla="*/ 30 h 890"/>
                  <a:gd name="T38" fmla="*/ 81 w 883"/>
                  <a:gd name="T39" fmla="*/ 51 h 890"/>
                  <a:gd name="T40" fmla="*/ 74 w 883"/>
                  <a:gd name="T41" fmla="*/ 42 h 890"/>
                  <a:gd name="T42" fmla="*/ 70 w 883"/>
                  <a:gd name="T43" fmla="*/ 38 h 890"/>
                  <a:gd name="T44" fmla="*/ 67 w 883"/>
                  <a:gd name="T45" fmla="*/ 39 h 890"/>
                  <a:gd name="T46" fmla="*/ 67 w 883"/>
                  <a:gd name="T47" fmla="*/ 41 h 890"/>
                  <a:gd name="T48" fmla="*/ 66 w 883"/>
                  <a:gd name="T49" fmla="*/ 60 h 890"/>
                  <a:gd name="T50" fmla="*/ 65 w 883"/>
                  <a:gd name="T51" fmla="*/ 68 h 890"/>
                  <a:gd name="T52" fmla="*/ 44 w 883"/>
                  <a:gd name="T53" fmla="*/ 69 h 890"/>
                  <a:gd name="T54" fmla="*/ 40 w 883"/>
                  <a:gd name="T55" fmla="*/ 69 h 890"/>
                  <a:gd name="T56" fmla="*/ 37 w 883"/>
                  <a:gd name="T57" fmla="*/ 70 h 890"/>
                  <a:gd name="T58" fmla="*/ 37 w 883"/>
                  <a:gd name="T59" fmla="*/ 73 h 890"/>
                  <a:gd name="T60" fmla="*/ 40 w 883"/>
                  <a:gd name="T61" fmla="*/ 77 h 890"/>
                  <a:gd name="T62" fmla="*/ 49 w 883"/>
                  <a:gd name="T63" fmla="*/ 84 h 890"/>
                  <a:gd name="T64" fmla="*/ 29 w 883"/>
                  <a:gd name="T65" fmla="*/ 92 h 890"/>
                  <a:gd name="T66" fmla="*/ 21 w 883"/>
                  <a:gd name="T67" fmla="*/ 80 h 890"/>
                  <a:gd name="T68" fmla="*/ 28 w 883"/>
                  <a:gd name="T69" fmla="*/ 75 h 890"/>
                  <a:gd name="T70" fmla="*/ 30 w 883"/>
                  <a:gd name="T71" fmla="*/ 72 h 890"/>
                  <a:gd name="T72" fmla="*/ 29 w 883"/>
                  <a:gd name="T73" fmla="*/ 69 h 890"/>
                  <a:gd name="T74" fmla="*/ 23 w 883"/>
                  <a:gd name="T75" fmla="*/ 69 h 890"/>
                  <a:gd name="T76" fmla="*/ 3 w 883"/>
                  <a:gd name="T77" fmla="*/ 69 h 890"/>
                  <a:gd name="T78" fmla="*/ 0 w 883"/>
                  <a:gd name="T79" fmla="*/ 66 h 890"/>
                  <a:gd name="T80" fmla="*/ 0 w 883"/>
                  <a:gd name="T81" fmla="*/ 46 h 890"/>
                  <a:gd name="T82" fmla="*/ 0 w 883"/>
                  <a:gd name="T83" fmla="*/ 40 h 890"/>
                  <a:gd name="T84" fmla="*/ 1 w 883"/>
                  <a:gd name="T85" fmla="*/ 38 h 890"/>
                  <a:gd name="T86" fmla="*/ 5 w 883"/>
                  <a:gd name="T87" fmla="*/ 39 h 890"/>
                  <a:gd name="T88" fmla="*/ 9 w 883"/>
                  <a:gd name="T89" fmla="*/ 45 h 890"/>
                  <a:gd name="T90" fmla="*/ 20 w 883"/>
                  <a:gd name="T91" fmla="*/ 47 h 890"/>
                  <a:gd name="T92" fmla="*/ 20 w 883"/>
                  <a:gd name="T93" fmla="*/ 22 h 890"/>
                  <a:gd name="T94" fmla="*/ 9 w 883"/>
                  <a:gd name="T95" fmla="*/ 25 h 890"/>
                  <a:gd name="T96" fmla="*/ 5 w 883"/>
                  <a:gd name="T97" fmla="*/ 30 h 890"/>
                  <a:gd name="T98" fmla="*/ 1 w 883"/>
                  <a:gd name="T99" fmla="*/ 31 h 890"/>
                  <a:gd name="T100" fmla="*/ 0 w 883"/>
                  <a:gd name="T101" fmla="*/ 30 h 890"/>
                  <a:gd name="T102" fmla="*/ 0 w 883"/>
                  <a:gd name="T103" fmla="*/ 24 h 890"/>
                  <a:gd name="T104" fmla="*/ 0 w 883"/>
                  <a:gd name="T105" fmla="*/ 4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grp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smtClean="0">
                    <a:solidFill>
                      <a:srgbClr val="FFFFFF"/>
                    </a:solidFill>
                  </a:rPr>
                  <a:t>?</a:t>
                </a:r>
                <a:endParaRPr lang="en-GB" sz="1200" dirty="0">
                  <a:solidFill>
                    <a:srgbClr val="FFFFFF"/>
                  </a:solidFill>
                </a:endParaRPr>
              </a:p>
            </p:txBody>
          </p:sp>
          <p:sp>
            <p:nvSpPr>
              <p:cNvPr id="87" name="Freeform 69"/>
              <p:cNvSpPr>
                <a:spLocks noChangeArrowheads="1"/>
              </p:cNvSpPr>
              <p:nvPr/>
            </p:nvSpPr>
            <p:spPr bwMode="auto">
              <a:xfrm>
                <a:off x="3754" y="1909"/>
                <a:ext cx="310" cy="318"/>
              </a:xfrm>
              <a:custGeom>
                <a:avLst/>
                <a:gdLst>
                  <a:gd name="T0" fmla="*/ 33 w 883"/>
                  <a:gd name="T1" fmla="*/ 0 h 890"/>
                  <a:gd name="T2" fmla="*/ 36 w 883"/>
                  <a:gd name="T3" fmla="*/ 1 h 890"/>
                  <a:gd name="T4" fmla="*/ 35 w 883"/>
                  <a:gd name="T5" fmla="*/ 7 h 890"/>
                  <a:gd name="T6" fmla="*/ 29 w 883"/>
                  <a:gd name="T7" fmla="*/ 11 h 890"/>
                  <a:gd name="T8" fmla="*/ 25 w 883"/>
                  <a:gd name="T9" fmla="*/ 25 h 890"/>
                  <a:gd name="T10" fmla="*/ 56 w 883"/>
                  <a:gd name="T11" fmla="*/ 25 h 890"/>
                  <a:gd name="T12" fmla="*/ 52 w 883"/>
                  <a:gd name="T13" fmla="*/ 11 h 890"/>
                  <a:gd name="T14" fmla="*/ 46 w 883"/>
                  <a:gd name="T15" fmla="*/ 7 h 890"/>
                  <a:gd name="T16" fmla="*/ 45 w 883"/>
                  <a:gd name="T17" fmla="*/ 1 h 890"/>
                  <a:gd name="T18" fmla="*/ 46 w 883"/>
                  <a:gd name="T19" fmla="*/ 0 h 890"/>
                  <a:gd name="T20" fmla="*/ 54 w 883"/>
                  <a:gd name="T21" fmla="*/ 0 h 890"/>
                  <a:gd name="T22" fmla="*/ 78 w 883"/>
                  <a:gd name="T23" fmla="*/ 0 h 890"/>
                  <a:gd name="T24" fmla="*/ 82 w 883"/>
                  <a:gd name="T25" fmla="*/ 22 h 890"/>
                  <a:gd name="T26" fmla="*/ 82 w 883"/>
                  <a:gd name="T27" fmla="*/ 34 h 890"/>
                  <a:gd name="T28" fmla="*/ 82 w 883"/>
                  <a:gd name="T29" fmla="*/ 38 h 890"/>
                  <a:gd name="T30" fmla="*/ 84 w 883"/>
                  <a:gd name="T31" fmla="*/ 39 h 890"/>
                  <a:gd name="T32" fmla="*/ 88 w 883"/>
                  <a:gd name="T33" fmla="*/ 36 h 890"/>
                  <a:gd name="T34" fmla="*/ 93 w 883"/>
                  <a:gd name="T35" fmla="*/ 27 h 890"/>
                  <a:gd name="T36" fmla="*/ 109 w 883"/>
                  <a:gd name="T37" fmla="*/ 37 h 890"/>
                  <a:gd name="T38" fmla="*/ 99 w 883"/>
                  <a:gd name="T39" fmla="*/ 63 h 890"/>
                  <a:gd name="T40" fmla="*/ 91 w 883"/>
                  <a:gd name="T41" fmla="*/ 51 h 890"/>
                  <a:gd name="T42" fmla="*/ 86 w 883"/>
                  <a:gd name="T43" fmla="*/ 47 h 890"/>
                  <a:gd name="T44" fmla="*/ 82 w 883"/>
                  <a:gd name="T45" fmla="*/ 48 h 890"/>
                  <a:gd name="T46" fmla="*/ 82 w 883"/>
                  <a:gd name="T47" fmla="*/ 51 h 890"/>
                  <a:gd name="T48" fmla="*/ 81 w 883"/>
                  <a:gd name="T49" fmla="*/ 74 h 890"/>
                  <a:gd name="T50" fmla="*/ 80 w 883"/>
                  <a:gd name="T51" fmla="*/ 84 h 890"/>
                  <a:gd name="T52" fmla="*/ 54 w 883"/>
                  <a:gd name="T53" fmla="*/ 85 h 890"/>
                  <a:gd name="T54" fmla="*/ 48 w 883"/>
                  <a:gd name="T55" fmla="*/ 85 h 890"/>
                  <a:gd name="T56" fmla="*/ 46 w 883"/>
                  <a:gd name="T57" fmla="*/ 86 h 890"/>
                  <a:gd name="T58" fmla="*/ 45 w 883"/>
                  <a:gd name="T59" fmla="*/ 90 h 890"/>
                  <a:gd name="T60" fmla="*/ 48 w 883"/>
                  <a:gd name="T61" fmla="*/ 95 h 890"/>
                  <a:gd name="T62" fmla="*/ 60 w 883"/>
                  <a:gd name="T63" fmla="*/ 104 h 890"/>
                  <a:gd name="T64" fmla="*/ 35 w 883"/>
                  <a:gd name="T65" fmla="*/ 113 h 890"/>
                  <a:gd name="T66" fmla="*/ 25 w 883"/>
                  <a:gd name="T67" fmla="*/ 98 h 890"/>
                  <a:gd name="T68" fmla="*/ 34 w 883"/>
                  <a:gd name="T69" fmla="*/ 93 h 890"/>
                  <a:gd name="T70" fmla="*/ 37 w 883"/>
                  <a:gd name="T71" fmla="*/ 88 h 890"/>
                  <a:gd name="T72" fmla="*/ 35 w 883"/>
                  <a:gd name="T73" fmla="*/ 85 h 890"/>
                  <a:gd name="T74" fmla="*/ 28 w 883"/>
                  <a:gd name="T75" fmla="*/ 85 h 890"/>
                  <a:gd name="T76" fmla="*/ 4 w 883"/>
                  <a:gd name="T77" fmla="*/ 85 h 890"/>
                  <a:gd name="T78" fmla="*/ 0 w 883"/>
                  <a:gd name="T79" fmla="*/ 81 h 890"/>
                  <a:gd name="T80" fmla="*/ 0 w 883"/>
                  <a:gd name="T81" fmla="*/ 56 h 890"/>
                  <a:gd name="T82" fmla="*/ 0 w 883"/>
                  <a:gd name="T83" fmla="*/ 49 h 890"/>
                  <a:gd name="T84" fmla="*/ 1 w 883"/>
                  <a:gd name="T85" fmla="*/ 47 h 890"/>
                  <a:gd name="T86" fmla="*/ 6 w 883"/>
                  <a:gd name="T87" fmla="*/ 48 h 890"/>
                  <a:gd name="T88" fmla="*/ 11 w 883"/>
                  <a:gd name="T89" fmla="*/ 55 h 890"/>
                  <a:gd name="T90" fmla="*/ 24 w 883"/>
                  <a:gd name="T91" fmla="*/ 58 h 890"/>
                  <a:gd name="T92" fmla="*/ 24 w 883"/>
                  <a:gd name="T93" fmla="*/ 27 h 890"/>
                  <a:gd name="T94" fmla="*/ 11 w 883"/>
                  <a:gd name="T95" fmla="*/ 31 h 890"/>
                  <a:gd name="T96" fmla="*/ 6 w 883"/>
                  <a:gd name="T97" fmla="*/ 38 h 890"/>
                  <a:gd name="T98" fmla="*/ 1 w 883"/>
                  <a:gd name="T99" fmla="*/ 38 h 890"/>
                  <a:gd name="T100" fmla="*/ 0 w 883"/>
                  <a:gd name="T101" fmla="*/ 37 h 890"/>
                  <a:gd name="T102" fmla="*/ 0 w 883"/>
                  <a:gd name="T103" fmla="*/ 29 h 890"/>
                  <a:gd name="T104" fmla="*/ 0 w 883"/>
                  <a:gd name="T105" fmla="*/ 5 h 8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83"/>
                  <a:gd name="T160" fmla="*/ 0 h 890"/>
                  <a:gd name="T161" fmla="*/ 883 w 883"/>
                  <a:gd name="T162" fmla="*/ 890 h 8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83" h="890">
                    <a:moveTo>
                      <a:pt x="224" y="0"/>
                    </a:moveTo>
                    <a:lnTo>
                      <a:pt x="247" y="0"/>
                    </a:lnTo>
                    <a:lnTo>
                      <a:pt x="259" y="0"/>
                    </a:lnTo>
                    <a:lnTo>
                      <a:pt x="265" y="0"/>
                    </a:lnTo>
                    <a:lnTo>
                      <a:pt x="271" y="0"/>
                    </a:lnTo>
                    <a:lnTo>
                      <a:pt x="277" y="0"/>
                    </a:lnTo>
                    <a:lnTo>
                      <a:pt x="283" y="0"/>
                    </a:lnTo>
                    <a:lnTo>
                      <a:pt x="288" y="6"/>
                    </a:lnTo>
                    <a:lnTo>
                      <a:pt x="294" y="6"/>
                    </a:lnTo>
                    <a:lnTo>
                      <a:pt x="300" y="12"/>
                    </a:lnTo>
                    <a:lnTo>
                      <a:pt x="300" y="23"/>
                    </a:lnTo>
                    <a:lnTo>
                      <a:pt x="294" y="29"/>
                    </a:lnTo>
                    <a:lnTo>
                      <a:pt x="294" y="35"/>
                    </a:lnTo>
                    <a:lnTo>
                      <a:pt x="288" y="47"/>
                    </a:lnTo>
                    <a:lnTo>
                      <a:pt x="288" y="53"/>
                    </a:lnTo>
                    <a:lnTo>
                      <a:pt x="283" y="58"/>
                    </a:lnTo>
                    <a:lnTo>
                      <a:pt x="277" y="58"/>
                    </a:lnTo>
                    <a:lnTo>
                      <a:pt x="271" y="70"/>
                    </a:lnTo>
                    <a:lnTo>
                      <a:pt x="265" y="76"/>
                    </a:lnTo>
                    <a:lnTo>
                      <a:pt x="247" y="82"/>
                    </a:lnTo>
                    <a:lnTo>
                      <a:pt x="235" y="88"/>
                    </a:lnTo>
                    <a:lnTo>
                      <a:pt x="224" y="88"/>
                    </a:lnTo>
                    <a:lnTo>
                      <a:pt x="206" y="99"/>
                    </a:lnTo>
                    <a:lnTo>
                      <a:pt x="188" y="117"/>
                    </a:lnTo>
                    <a:lnTo>
                      <a:pt x="177" y="146"/>
                    </a:lnTo>
                    <a:lnTo>
                      <a:pt x="188" y="175"/>
                    </a:lnTo>
                    <a:lnTo>
                      <a:pt x="206" y="199"/>
                    </a:lnTo>
                    <a:lnTo>
                      <a:pt x="241" y="211"/>
                    </a:lnTo>
                    <a:lnTo>
                      <a:pt x="283" y="216"/>
                    </a:lnTo>
                    <a:lnTo>
                      <a:pt x="324" y="222"/>
                    </a:lnTo>
                    <a:lnTo>
                      <a:pt x="377" y="216"/>
                    </a:lnTo>
                    <a:lnTo>
                      <a:pt x="418" y="211"/>
                    </a:lnTo>
                    <a:lnTo>
                      <a:pt x="453" y="199"/>
                    </a:lnTo>
                    <a:lnTo>
                      <a:pt x="471" y="175"/>
                    </a:lnTo>
                    <a:lnTo>
                      <a:pt x="483" y="146"/>
                    </a:lnTo>
                    <a:lnTo>
                      <a:pt x="471" y="117"/>
                    </a:lnTo>
                    <a:lnTo>
                      <a:pt x="453" y="99"/>
                    </a:lnTo>
                    <a:lnTo>
                      <a:pt x="436" y="88"/>
                    </a:lnTo>
                    <a:lnTo>
                      <a:pt x="424" y="88"/>
                    </a:lnTo>
                    <a:lnTo>
                      <a:pt x="406" y="82"/>
                    </a:lnTo>
                    <a:lnTo>
                      <a:pt x="394" y="76"/>
                    </a:lnTo>
                    <a:lnTo>
                      <a:pt x="389" y="70"/>
                    </a:lnTo>
                    <a:lnTo>
                      <a:pt x="383" y="58"/>
                    </a:lnTo>
                    <a:lnTo>
                      <a:pt x="377" y="58"/>
                    </a:lnTo>
                    <a:lnTo>
                      <a:pt x="371" y="53"/>
                    </a:lnTo>
                    <a:lnTo>
                      <a:pt x="365" y="47"/>
                    </a:lnTo>
                    <a:lnTo>
                      <a:pt x="365" y="35"/>
                    </a:lnTo>
                    <a:lnTo>
                      <a:pt x="359" y="29"/>
                    </a:lnTo>
                    <a:lnTo>
                      <a:pt x="359" y="23"/>
                    </a:lnTo>
                    <a:lnTo>
                      <a:pt x="359" y="12"/>
                    </a:lnTo>
                    <a:lnTo>
                      <a:pt x="365" y="6"/>
                    </a:lnTo>
                    <a:lnTo>
                      <a:pt x="371" y="6"/>
                    </a:lnTo>
                    <a:lnTo>
                      <a:pt x="371" y="0"/>
                    </a:lnTo>
                    <a:lnTo>
                      <a:pt x="377" y="0"/>
                    </a:lnTo>
                    <a:lnTo>
                      <a:pt x="383" y="0"/>
                    </a:lnTo>
                    <a:lnTo>
                      <a:pt x="394" y="0"/>
                    </a:lnTo>
                    <a:lnTo>
                      <a:pt x="418" y="0"/>
                    </a:lnTo>
                    <a:lnTo>
                      <a:pt x="430" y="0"/>
                    </a:lnTo>
                    <a:lnTo>
                      <a:pt x="436" y="0"/>
                    </a:lnTo>
                    <a:lnTo>
                      <a:pt x="518" y="0"/>
                    </a:lnTo>
                    <a:lnTo>
                      <a:pt x="571" y="0"/>
                    </a:lnTo>
                    <a:lnTo>
                      <a:pt x="601" y="0"/>
                    </a:lnTo>
                    <a:lnTo>
                      <a:pt x="618" y="0"/>
                    </a:lnTo>
                    <a:lnTo>
                      <a:pt x="624" y="0"/>
                    </a:lnTo>
                    <a:lnTo>
                      <a:pt x="630" y="0"/>
                    </a:lnTo>
                    <a:lnTo>
                      <a:pt x="642" y="6"/>
                    </a:lnTo>
                    <a:lnTo>
                      <a:pt x="648" y="12"/>
                    </a:lnTo>
                    <a:lnTo>
                      <a:pt x="653" y="23"/>
                    </a:lnTo>
                    <a:lnTo>
                      <a:pt x="659" y="35"/>
                    </a:lnTo>
                    <a:lnTo>
                      <a:pt x="659" y="117"/>
                    </a:lnTo>
                    <a:lnTo>
                      <a:pt x="665" y="170"/>
                    </a:lnTo>
                    <a:lnTo>
                      <a:pt x="665" y="205"/>
                    </a:lnTo>
                    <a:lnTo>
                      <a:pt x="665" y="216"/>
                    </a:lnTo>
                    <a:lnTo>
                      <a:pt x="665" y="228"/>
                    </a:lnTo>
                    <a:lnTo>
                      <a:pt x="665" y="252"/>
                    </a:lnTo>
                    <a:lnTo>
                      <a:pt x="665" y="269"/>
                    </a:lnTo>
                    <a:lnTo>
                      <a:pt x="665" y="275"/>
                    </a:lnTo>
                    <a:lnTo>
                      <a:pt x="665" y="281"/>
                    </a:lnTo>
                    <a:lnTo>
                      <a:pt x="659" y="287"/>
                    </a:lnTo>
                    <a:lnTo>
                      <a:pt x="665" y="293"/>
                    </a:lnTo>
                    <a:lnTo>
                      <a:pt x="665" y="298"/>
                    </a:lnTo>
                    <a:lnTo>
                      <a:pt x="671" y="298"/>
                    </a:lnTo>
                    <a:lnTo>
                      <a:pt x="677" y="304"/>
                    </a:lnTo>
                    <a:lnTo>
                      <a:pt x="683" y="304"/>
                    </a:lnTo>
                    <a:lnTo>
                      <a:pt x="689" y="304"/>
                    </a:lnTo>
                    <a:lnTo>
                      <a:pt x="695" y="298"/>
                    </a:lnTo>
                    <a:lnTo>
                      <a:pt x="701" y="298"/>
                    </a:lnTo>
                    <a:lnTo>
                      <a:pt x="712" y="293"/>
                    </a:lnTo>
                    <a:lnTo>
                      <a:pt x="712" y="287"/>
                    </a:lnTo>
                    <a:lnTo>
                      <a:pt x="718" y="281"/>
                    </a:lnTo>
                    <a:lnTo>
                      <a:pt x="730" y="275"/>
                    </a:lnTo>
                    <a:lnTo>
                      <a:pt x="736" y="269"/>
                    </a:lnTo>
                    <a:lnTo>
                      <a:pt x="742" y="257"/>
                    </a:lnTo>
                    <a:lnTo>
                      <a:pt x="742" y="240"/>
                    </a:lnTo>
                    <a:lnTo>
                      <a:pt x="748" y="228"/>
                    </a:lnTo>
                    <a:lnTo>
                      <a:pt x="759" y="211"/>
                    </a:lnTo>
                    <a:lnTo>
                      <a:pt x="777" y="193"/>
                    </a:lnTo>
                    <a:lnTo>
                      <a:pt x="807" y="181"/>
                    </a:lnTo>
                    <a:lnTo>
                      <a:pt x="836" y="193"/>
                    </a:lnTo>
                    <a:lnTo>
                      <a:pt x="860" y="211"/>
                    </a:lnTo>
                    <a:lnTo>
                      <a:pt x="871" y="246"/>
                    </a:lnTo>
                    <a:lnTo>
                      <a:pt x="883" y="287"/>
                    </a:lnTo>
                    <a:lnTo>
                      <a:pt x="883" y="339"/>
                    </a:lnTo>
                    <a:lnTo>
                      <a:pt x="883" y="380"/>
                    </a:lnTo>
                    <a:lnTo>
                      <a:pt x="871" y="427"/>
                    </a:lnTo>
                    <a:lnTo>
                      <a:pt x="860" y="457"/>
                    </a:lnTo>
                    <a:lnTo>
                      <a:pt x="836" y="480"/>
                    </a:lnTo>
                    <a:lnTo>
                      <a:pt x="807" y="492"/>
                    </a:lnTo>
                    <a:lnTo>
                      <a:pt x="777" y="480"/>
                    </a:lnTo>
                    <a:lnTo>
                      <a:pt x="759" y="457"/>
                    </a:lnTo>
                    <a:lnTo>
                      <a:pt x="748" y="439"/>
                    </a:lnTo>
                    <a:lnTo>
                      <a:pt x="742" y="427"/>
                    </a:lnTo>
                    <a:lnTo>
                      <a:pt x="742" y="416"/>
                    </a:lnTo>
                    <a:lnTo>
                      <a:pt x="736" y="404"/>
                    </a:lnTo>
                    <a:lnTo>
                      <a:pt x="730" y="392"/>
                    </a:lnTo>
                    <a:lnTo>
                      <a:pt x="718" y="386"/>
                    </a:lnTo>
                    <a:lnTo>
                      <a:pt x="712" y="380"/>
                    </a:lnTo>
                    <a:lnTo>
                      <a:pt x="712" y="375"/>
                    </a:lnTo>
                    <a:lnTo>
                      <a:pt x="701" y="369"/>
                    </a:lnTo>
                    <a:lnTo>
                      <a:pt x="695" y="369"/>
                    </a:lnTo>
                    <a:lnTo>
                      <a:pt x="689" y="369"/>
                    </a:lnTo>
                    <a:lnTo>
                      <a:pt x="683" y="363"/>
                    </a:lnTo>
                    <a:lnTo>
                      <a:pt x="677" y="363"/>
                    </a:lnTo>
                    <a:lnTo>
                      <a:pt x="671" y="369"/>
                    </a:lnTo>
                    <a:lnTo>
                      <a:pt x="665" y="369"/>
                    </a:lnTo>
                    <a:lnTo>
                      <a:pt x="665" y="375"/>
                    </a:lnTo>
                    <a:lnTo>
                      <a:pt x="659" y="380"/>
                    </a:lnTo>
                    <a:lnTo>
                      <a:pt x="659" y="386"/>
                    </a:lnTo>
                    <a:lnTo>
                      <a:pt x="665" y="392"/>
                    </a:lnTo>
                    <a:lnTo>
                      <a:pt x="665" y="398"/>
                    </a:lnTo>
                    <a:lnTo>
                      <a:pt x="665" y="421"/>
                    </a:lnTo>
                    <a:lnTo>
                      <a:pt x="665" y="433"/>
                    </a:lnTo>
                    <a:lnTo>
                      <a:pt x="665" y="439"/>
                    </a:lnTo>
                    <a:lnTo>
                      <a:pt x="659" y="521"/>
                    </a:lnTo>
                    <a:lnTo>
                      <a:pt x="659" y="579"/>
                    </a:lnTo>
                    <a:lnTo>
                      <a:pt x="659" y="615"/>
                    </a:lnTo>
                    <a:lnTo>
                      <a:pt x="659" y="626"/>
                    </a:lnTo>
                    <a:lnTo>
                      <a:pt x="659" y="638"/>
                    </a:lnTo>
                    <a:lnTo>
                      <a:pt x="653" y="650"/>
                    </a:lnTo>
                    <a:lnTo>
                      <a:pt x="648" y="656"/>
                    </a:lnTo>
                    <a:lnTo>
                      <a:pt x="642" y="667"/>
                    </a:lnTo>
                    <a:lnTo>
                      <a:pt x="630" y="667"/>
                    </a:lnTo>
                    <a:lnTo>
                      <a:pt x="548" y="667"/>
                    </a:lnTo>
                    <a:lnTo>
                      <a:pt x="495" y="667"/>
                    </a:lnTo>
                    <a:lnTo>
                      <a:pt x="459" y="667"/>
                    </a:lnTo>
                    <a:lnTo>
                      <a:pt x="442" y="667"/>
                    </a:lnTo>
                    <a:lnTo>
                      <a:pt x="436" y="667"/>
                    </a:lnTo>
                    <a:lnTo>
                      <a:pt x="412" y="667"/>
                    </a:lnTo>
                    <a:lnTo>
                      <a:pt x="400" y="667"/>
                    </a:lnTo>
                    <a:lnTo>
                      <a:pt x="394" y="667"/>
                    </a:lnTo>
                    <a:lnTo>
                      <a:pt x="383" y="667"/>
                    </a:lnTo>
                    <a:lnTo>
                      <a:pt x="377" y="667"/>
                    </a:lnTo>
                    <a:lnTo>
                      <a:pt x="371" y="667"/>
                    </a:lnTo>
                    <a:lnTo>
                      <a:pt x="371" y="673"/>
                    </a:lnTo>
                    <a:lnTo>
                      <a:pt x="365" y="673"/>
                    </a:lnTo>
                    <a:lnTo>
                      <a:pt x="359" y="679"/>
                    </a:lnTo>
                    <a:lnTo>
                      <a:pt x="359" y="691"/>
                    </a:lnTo>
                    <a:lnTo>
                      <a:pt x="359" y="697"/>
                    </a:lnTo>
                    <a:lnTo>
                      <a:pt x="365" y="702"/>
                    </a:lnTo>
                    <a:lnTo>
                      <a:pt x="365" y="708"/>
                    </a:lnTo>
                    <a:lnTo>
                      <a:pt x="371" y="714"/>
                    </a:lnTo>
                    <a:lnTo>
                      <a:pt x="377" y="720"/>
                    </a:lnTo>
                    <a:lnTo>
                      <a:pt x="383" y="726"/>
                    </a:lnTo>
                    <a:lnTo>
                      <a:pt x="389" y="738"/>
                    </a:lnTo>
                    <a:lnTo>
                      <a:pt x="394" y="743"/>
                    </a:lnTo>
                    <a:lnTo>
                      <a:pt x="406" y="749"/>
                    </a:lnTo>
                    <a:lnTo>
                      <a:pt x="424" y="755"/>
                    </a:lnTo>
                    <a:lnTo>
                      <a:pt x="436" y="755"/>
                    </a:lnTo>
                    <a:lnTo>
                      <a:pt x="453" y="767"/>
                    </a:lnTo>
                    <a:lnTo>
                      <a:pt x="471" y="784"/>
                    </a:lnTo>
                    <a:lnTo>
                      <a:pt x="483" y="814"/>
                    </a:lnTo>
                    <a:lnTo>
                      <a:pt x="471" y="843"/>
                    </a:lnTo>
                    <a:lnTo>
                      <a:pt x="453" y="860"/>
                    </a:lnTo>
                    <a:lnTo>
                      <a:pt x="418" y="878"/>
                    </a:lnTo>
                    <a:lnTo>
                      <a:pt x="377" y="884"/>
                    </a:lnTo>
                    <a:lnTo>
                      <a:pt x="324" y="890"/>
                    </a:lnTo>
                    <a:lnTo>
                      <a:pt x="283" y="884"/>
                    </a:lnTo>
                    <a:lnTo>
                      <a:pt x="241" y="878"/>
                    </a:lnTo>
                    <a:lnTo>
                      <a:pt x="206" y="860"/>
                    </a:lnTo>
                    <a:lnTo>
                      <a:pt x="188" y="843"/>
                    </a:lnTo>
                    <a:lnTo>
                      <a:pt x="177" y="814"/>
                    </a:lnTo>
                    <a:lnTo>
                      <a:pt x="188" y="784"/>
                    </a:lnTo>
                    <a:lnTo>
                      <a:pt x="206" y="767"/>
                    </a:lnTo>
                    <a:lnTo>
                      <a:pt x="224" y="755"/>
                    </a:lnTo>
                    <a:lnTo>
                      <a:pt x="235" y="755"/>
                    </a:lnTo>
                    <a:lnTo>
                      <a:pt x="247" y="749"/>
                    </a:lnTo>
                    <a:lnTo>
                      <a:pt x="265" y="743"/>
                    </a:lnTo>
                    <a:lnTo>
                      <a:pt x="271" y="738"/>
                    </a:lnTo>
                    <a:lnTo>
                      <a:pt x="277" y="726"/>
                    </a:lnTo>
                    <a:lnTo>
                      <a:pt x="283" y="720"/>
                    </a:lnTo>
                    <a:lnTo>
                      <a:pt x="288" y="714"/>
                    </a:lnTo>
                    <a:lnTo>
                      <a:pt x="288" y="708"/>
                    </a:lnTo>
                    <a:lnTo>
                      <a:pt x="294" y="702"/>
                    </a:lnTo>
                    <a:lnTo>
                      <a:pt x="294" y="697"/>
                    </a:lnTo>
                    <a:lnTo>
                      <a:pt x="300" y="691"/>
                    </a:lnTo>
                    <a:lnTo>
                      <a:pt x="300" y="679"/>
                    </a:lnTo>
                    <a:lnTo>
                      <a:pt x="294" y="673"/>
                    </a:lnTo>
                    <a:lnTo>
                      <a:pt x="288" y="673"/>
                    </a:lnTo>
                    <a:lnTo>
                      <a:pt x="288" y="667"/>
                    </a:lnTo>
                    <a:lnTo>
                      <a:pt x="283" y="667"/>
                    </a:lnTo>
                    <a:lnTo>
                      <a:pt x="277" y="667"/>
                    </a:lnTo>
                    <a:lnTo>
                      <a:pt x="271" y="667"/>
                    </a:lnTo>
                    <a:lnTo>
                      <a:pt x="265" y="667"/>
                    </a:lnTo>
                    <a:lnTo>
                      <a:pt x="241" y="667"/>
                    </a:lnTo>
                    <a:lnTo>
                      <a:pt x="230" y="667"/>
                    </a:lnTo>
                    <a:lnTo>
                      <a:pt x="224" y="667"/>
                    </a:lnTo>
                    <a:lnTo>
                      <a:pt x="141" y="667"/>
                    </a:lnTo>
                    <a:lnTo>
                      <a:pt x="88" y="667"/>
                    </a:lnTo>
                    <a:lnTo>
                      <a:pt x="53" y="667"/>
                    </a:lnTo>
                    <a:lnTo>
                      <a:pt x="35" y="667"/>
                    </a:lnTo>
                    <a:lnTo>
                      <a:pt x="29" y="667"/>
                    </a:lnTo>
                    <a:lnTo>
                      <a:pt x="18" y="667"/>
                    </a:lnTo>
                    <a:lnTo>
                      <a:pt x="6" y="656"/>
                    </a:lnTo>
                    <a:lnTo>
                      <a:pt x="0" y="650"/>
                    </a:lnTo>
                    <a:lnTo>
                      <a:pt x="0" y="638"/>
                    </a:lnTo>
                    <a:lnTo>
                      <a:pt x="0" y="556"/>
                    </a:lnTo>
                    <a:lnTo>
                      <a:pt x="0" y="497"/>
                    </a:lnTo>
                    <a:lnTo>
                      <a:pt x="0" y="462"/>
                    </a:lnTo>
                    <a:lnTo>
                      <a:pt x="0" y="445"/>
                    </a:lnTo>
                    <a:lnTo>
                      <a:pt x="0" y="439"/>
                    </a:lnTo>
                    <a:lnTo>
                      <a:pt x="0" y="416"/>
                    </a:lnTo>
                    <a:lnTo>
                      <a:pt x="0" y="404"/>
                    </a:lnTo>
                    <a:lnTo>
                      <a:pt x="0" y="398"/>
                    </a:lnTo>
                    <a:lnTo>
                      <a:pt x="0" y="392"/>
                    </a:lnTo>
                    <a:lnTo>
                      <a:pt x="0" y="386"/>
                    </a:lnTo>
                    <a:lnTo>
                      <a:pt x="0" y="380"/>
                    </a:lnTo>
                    <a:lnTo>
                      <a:pt x="0" y="375"/>
                    </a:lnTo>
                    <a:lnTo>
                      <a:pt x="6" y="375"/>
                    </a:lnTo>
                    <a:lnTo>
                      <a:pt x="6" y="369"/>
                    </a:lnTo>
                    <a:lnTo>
                      <a:pt x="12" y="363"/>
                    </a:lnTo>
                    <a:lnTo>
                      <a:pt x="18" y="363"/>
                    </a:lnTo>
                    <a:lnTo>
                      <a:pt x="29" y="369"/>
                    </a:lnTo>
                    <a:lnTo>
                      <a:pt x="35" y="369"/>
                    </a:lnTo>
                    <a:lnTo>
                      <a:pt x="41" y="369"/>
                    </a:lnTo>
                    <a:lnTo>
                      <a:pt x="47" y="375"/>
                    </a:lnTo>
                    <a:lnTo>
                      <a:pt x="53" y="380"/>
                    </a:lnTo>
                    <a:lnTo>
                      <a:pt x="59" y="386"/>
                    </a:lnTo>
                    <a:lnTo>
                      <a:pt x="71" y="392"/>
                    </a:lnTo>
                    <a:lnTo>
                      <a:pt x="76" y="404"/>
                    </a:lnTo>
                    <a:lnTo>
                      <a:pt x="76" y="416"/>
                    </a:lnTo>
                    <a:lnTo>
                      <a:pt x="88" y="427"/>
                    </a:lnTo>
                    <a:lnTo>
                      <a:pt x="88" y="439"/>
                    </a:lnTo>
                    <a:lnTo>
                      <a:pt x="100" y="457"/>
                    </a:lnTo>
                    <a:lnTo>
                      <a:pt x="118" y="480"/>
                    </a:lnTo>
                    <a:lnTo>
                      <a:pt x="147" y="492"/>
                    </a:lnTo>
                    <a:lnTo>
                      <a:pt x="177" y="480"/>
                    </a:lnTo>
                    <a:lnTo>
                      <a:pt x="194" y="457"/>
                    </a:lnTo>
                    <a:lnTo>
                      <a:pt x="212" y="427"/>
                    </a:lnTo>
                    <a:lnTo>
                      <a:pt x="218" y="380"/>
                    </a:lnTo>
                    <a:lnTo>
                      <a:pt x="224" y="339"/>
                    </a:lnTo>
                    <a:lnTo>
                      <a:pt x="218" y="287"/>
                    </a:lnTo>
                    <a:lnTo>
                      <a:pt x="212" y="246"/>
                    </a:lnTo>
                    <a:lnTo>
                      <a:pt x="194" y="211"/>
                    </a:lnTo>
                    <a:lnTo>
                      <a:pt x="177" y="193"/>
                    </a:lnTo>
                    <a:lnTo>
                      <a:pt x="147" y="181"/>
                    </a:lnTo>
                    <a:lnTo>
                      <a:pt x="118" y="193"/>
                    </a:lnTo>
                    <a:lnTo>
                      <a:pt x="100" y="211"/>
                    </a:lnTo>
                    <a:lnTo>
                      <a:pt x="88" y="228"/>
                    </a:lnTo>
                    <a:lnTo>
                      <a:pt x="88" y="240"/>
                    </a:lnTo>
                    <a:lnTo>
                      <a:pt x="76" y="257"/>
                    </a:lnTo>
                    <a:lnTo>
                      <a:pt x="76" y="269"/>
                    </a:lnTo>
                    <a:lnTo>
                      <a:pt x="71" y="275"/>
                    </a:lnTo>
                    <a:lnTo>
                      <a:pt x="59" y="281"/>
                    </a:lnTo>
                    <a:lnTo>
                      <a:pt x="53" y="287"/>
                    </a:lnTo>
                    <a:lnTo>
                      <a:pt x="47" y="293"/>
                    </a:lnTo>
                    <a:lnTo>
                      <a:pt x="41" y="298"/>
                    </a:lnTo>
                    <a:lnTo>
                      <a:pt x="35" y="298"/>
                    </a:lnTo>
                    <a:lnTo>
                      <a:pt x="29" y="304"/>
                    </a:lnTo>
                    <a:lnTo>
                      <a:pt x="18" y="304"/>
                    </a:lnTo>
                    <a:lnTo>
                      <a:pt x="12" y="304"/>
                    </a:lnTo>
                    <a:lnTo>
                      <a:pt x="6" y="298"/>
                    </a:lnTo>
                    <a:lnTo>
                      <a:pt x="0" y="293"/>
                    </a:lnTo>
                    <a:lnTo>
                      <a:pt x="0" y="287"/>
                    </a:lnTo>
                    <a:lnTo>
                      <a:pt x="0" y="281"/>
                    </a:lnTo>
                    <a:lnTo>
                      <a:pt x="0" y="275"/>
                    </a:lnTo>
                    <a:lnTo>
                      <a:pt x="0" y="246"/>
                    </a:lnTo>
                    <a:lnTo>
                      <a:pt x="0" y="234"/>
                    </a:lnTo>
                    <a:lnTo>
                      <a:pt x="0" y="228"/>
                    </a:lnTo>
                    <a:lnTo>
                      <a:pt x="0" y="146"/>
                    </a:lnTo>
                    <a:lnTo>
                      <a:pt x="0" y="94"/>
                    </a:lnTo>
                    <a:lnTo>
                      <a:pt x="0" y="58"/>
                    </a:lnTo>
                    <a:lnTo>
                      <a:pt x="0" y="41"/>
                    </a:lnTo>
                    <a:lnTo>
                      <a:pt x="0" y="35"/>
                    </a:lnTo>
                    <a:lnTo>
                      <a:pt x="0" y="23"/>
                    </a:lnTo>
                    <a:lnTo>
                      <a:pt x="6" y="12"/>
                    </a:lnTo>
                    <a:lnTo>
                      <a:pt x="18" y="6"/>
                    </a:lnTo>
                    <a:lnTo>
                      <a:pt x="29" y="0"/>
                    </a:lnTo>
                    <a:lnTo>
                      <a:pt x="224" y="0"/>
                    </a:lnTo>
                    <a:close/>
                  </a:path>
                </a:pathLst>
              </a:custGeom>
              <a:grpFill/>
              <a:ln w="9525">
                <a:solidFill>
                  <a:srgbClr val="000000"/>
                </a:solidFill>
                <a:round/>
                <a:headEnd/>
                <a:tailEnd/>
              </a:ln>
            </p:spPr>
            <p:txBody>
              <a:bodyPr wrap="none" lIns="90000" tIns="45000" rIns="90000" bIns="450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dirty="0">
                    <a:solidFill>
                      <a:srgbClr val="FFFFFF"/>
                    </a:solidFill>
                  </a:rPr>
                  <a:t>?</a:t>
                </a:r>
              </a:p>
            </p:txBody>
          </p:sp>
        </p:grpSp>
      </p:grpSp>
      <p:sp>
        <p:nvSpPr>
          <p:cNvPr id="89" name="TextBox 88"/>
          <p:cNvSpPr txBox="1"/>
          <p:nvPr/>
        </p:nvSpPr>
        <p:spPr>
          <a:xfrm>
            <a:off x="3851920" y="5949280"/>
            <a:ext cx="1440160" cy="523220"/>
          </a:xfrm>
          <a:prstGeom prst="rect">
            <a:avLst/>
          </a:prstGeom>
          <a:noFill/>
        </p:spPr>
        <p:txBody>
          <a:bodyPr wrap="square" rtlCol="0">
            <a:spAutoFit/>
          </a:bodyPr>
          <a:lstStyle/>
          <a:p>
            <a:r>
              <a:rPr lang="en-GB" sz="2800" b="1" dirty="0" smtClean="0"/>
              <a:t>SOLVER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grpId="0" nodeType="clickEffect">
                                  <p:stCondLst>
                                    <p:cond delay="0"/>
                                  </p:stCondLst>
                                  <p:childTnLst>
                                    <p:set>
                                      <p:cBhvr additive="repl">
                                        <p:cTn id="6" dur="1" fill="hold">
                                          <p:stCondLst>
                                            <p:cond delay="0"/>
                                          </p:stCondLst>
                                        </p:cTn>
                                        <p:tgtEl>
                                          <p:spTgt spid="20527"/>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05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05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fill="hold" nodeType="clickEffect">
                                  <p:stCondLst>
                                    <p:cond delay="0"/>
                                  </p:stCondLst>
                                  <p:childTnLst>
                                    <p:set>
                                      <p:cBhvr additive="repl">
                                        <p:cTn id="20" dur="1" fill="hold">
                                          <p:stCondLst>
                                            <p:cond delay="0"/>
                                          </p:stCondLst>
                                        </p:cTn>
                                        <p:tgtEl>
                                          <p:spTgt spid="20532"/>
                                        </p:tgtEl>
                                        <p:attrNameLst>
                                          <p:attrName>style.visibility</p:attrName>
                                        </p:attrNameLst>
                                      </p:cBhvr>
                                      <p:to>
                                        <p:strVal val="visible"/>
                                      </p:to>
                                    </p:set>
                                  </p:childTnLst>
                                </p:cTn>
                              </p:par>
                              <p:par>
                                <p:cTn id="21" presetID="1" presetClass="entr" fill="hold" grpId="0" nodeType="withEffect">
                                  <p:stCondLst>
                                    <p:cond delay="0"/>
                                  </p:stCondLst>
                                  <p:childTnLst>
                                    <p:set>
                                      <p:cBhvr additive="repl">
                                        <p:cTn id="22" dur="1" fill="hold">
                                          <p:stCondLst>
                                            <p:cond delay="0"/>
                                          </p:stCondLst>
                                        </p:cTn>
                                        <p:tgtEl>
                                          <p:spTgt spid="20533"/>
                                        </p:tgtEl>
                                        <p:attrNameLst>
                                          <p:attrName>style.visibility</p:attrName>
                                        </p:attrNameLst>
                                      </p:cBhvr>
                                      <p:to>
                                        <p:strVal val="visible"/>
                                      </p:to>
                                    </p:set>
                                  </p:childTnLst>
                                </p:cTn>
                              </p:par>
                              <p:par>
                                <p:cTn id="23" presetID="1" presetClass="entr" fill="hold" grpId="0" nodeType="withEffect">
                                  <p:stCondLst>
                                    <p:cond delay="0"/>
                                  </p:stCondLst>
                                  <p:childTnLst>
                                    <p:set>
                                      <p:cBhvr additive="repl">
                                        <p:cTn id="24" dur="1" fill="hold">
                                          <p:stCondLst>
                                            <p:cond delay="0"/>
                                          </p:stCondLst>
                                        </p:cTn>
                                        <p:tgtEl>
                                          <p:spTgt spid="20534"/>
                                        </p:tgtEl>
                                        <p:attrNameLst>
                                          <p:attrName>style.visibility</p:attrName>
                                        </p:attrNameLst>
                                      </p:cBhvr>
                                      <p:to>
                                        <p:strVal val="visible"/>
                                      </p:to>
                                    </p:set>
                                  </p:childTnLst>
                                </p:cTn>
                              </p:par>
                              <p:par>
                                <p:cTn id="25" presetID="1" presetClass="entr" fill="hold" grpId="0" nodeType="withEffect">
                                  <p:stCondLst>
                                    <p:cond delay="0"/>
                                  </p:stCondLst>
                                  <p:childTnLst>
                                    <p:set>
                                      <p:cBhvr additive="repl">
                                        <p:cTn id="26" dur="1" fill="hold">
                                          <p:stCondLst>
                                            <p:cond delay="0"/>
                                          </p:stCondLst>
                                        </p:cTn>
                                        <p:tgtEl>
                                          <p:spTgt spid="20535"/>
                                        </p:tgtEl>
                                        <p:attrNameLst>
                                          <p:attrName>style.visibility</p:attrName>
                                        </p:attrNameLst>
                                      </p:cBhvr>
                                      <p:to>
                                        <p:strVal val="visible"/>
                                      </p:to>
                                    </p:set>
                                  </p:childTnLst>
                                </p:cTn>
                              </p:par>
                              <p:par>
                                <p:cTn id="27" presetID="1" presetClass="entr" fill="hold" grpId="0" nodeType="withEffect">
                                  <p:stCondLst>
                                    <p:cond delay="0"/>
                                  </p:stCondLst>
                                  <p:childTnLst>
                                    <p:set>
                                      <p:cBhvr additive="repl">
                                        <p:cTn id="28" dur="1" fill="hold">
                                          <p:stCondLst>
                                            <p:cond delay="0"/>
                                          </p:stCondLst>
                                        </p:cTn>
                                        <p:tgtEl>
                                          <p:spTgt spid="2053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fill="hold" nodeType="clickEffect">
                                  <p:stCondLst>
                                    <p:cond delay="0"/>
                                  </p:stCondLst>
                                  <p:childTnLst>
                                    <p:set>
                                      <p:cBhvr additive="repl">
                                        <p:cTn id="32" dur="1" fill="hold">
                                          <p:stCondLst>
                                            <p:cond delay="0"/>
                                          </p:stCondLst>
                                        </p:cTn>
                                        <p:tgtEl>
                                          <p:spTgt spid="20532"/>
                                        </p:tgtEl>
                                        <p:attrNameLst>
                                          <p:attrName>style.visibility</p:attrName>
                                        </p:attrNameLst>
                                      </p:cBhvr>
                                      <p:to>
                                        <p:strVal val="hidden"/>
                                      </p:to>
                                    </p:set>
                                  </p:childTnLst>
                                </p:cTn>
                              </p:par>
                              <p:par>
                                <p:cTn id="33" presetID="1" presetClass="exit" fill="hold" grpId="1" nodeType="withEffect">
                                  <p:stCondLst>
                                    <p:cond delay="0"/>
                                  </p:stCondLst>
                                  <p:childTnLst>
                                    <p:set>
                                      <p:cBhvr additive="repl">
                                        <p:cTn id="34" dur="1" fill="hold">
                                          <p:stCondLst>
                                            <p:cond delay="0"/>
                                          </p:stCondLst>
                                        </p:cTn>
                                        <p:tgtEl>
                                          <p:spTgt spid="20533"/>
                                        </p:tgtEl>
                                        <p:attrNameLst>
                                          <p:attrName>style.visibility</p:attrName>
                                        </p:attrNameLst>
                                      </p:cBhvr>
                                      <p:to>
                                        <p:strVal val="hidden"/>
                                      </p:to>
                                    </p:set>
                                  </p:childTnLst>
                                </p:cTn>
                              </p:par>
                              <p:par>
                                <p:cTn id="35" presetID="1" presetClass="exit" fill="hold" grpId="1" nodeType="withEffect">
                                  <p:stCondLst>
                                    <p:cond delay="0"/>
                                  </p:stCondLst>
                                  <p:childTnLst>
                                    <p:set>
                                      <p:cBhvr additive="repl">
                                        <p:cTn id="36" dur="1" fill="hold">
                                          <p:stCondLst>
                                            <p:cond delay="0"/>
                                          </p:stCondLst>
                                        </p:cTn>
                                        <p:tgtEl>
                                          <p:spTgt spid="20534"/>
                                        </p:tgtEl>
                                        <p:attrNameLst>
                                          <p:attrName>style.visibility</p:attrName>
                                        </p:attrNameLst>
                                      </p:cBhvr>
                                      <p:to>
                                        <p:strVal val="hidden"/>
                                      </p:to>
                                    </p:set>
                                  </p:childTnLst>
                                </p:cTn>
                              </p:par>
                              <p:par>
                                <p:cTn id="37" presetID="1" presetClass="exit" fill="hold" grpId="1" nodeType="withEffect">
                                  <p:stCondLst>
                                    <p:cond delay="0"/>
                                  </p:stCondLst>
                                  <p:childTnLst>
                                    <p:set>
                                      <p:cBhvr additive="repl">
                                        <p:cTn id="38" dur="1" fill="hold">
                                          <p:stCondLst>
                                            <p:cond delay="0"/>
                                          </p:stCondLst>
                                        </p:cTn>
                                        <p:tgtEl>
                                          <p:spTgt spid="20535"/>
                                        </p:tgtEl>
                                        <p:attrNameLst>
                                          <p:attrName>style.visibility</p:attrName>
                                        </p:attrNameLst>
                                      </p:cBhvr>
                                      <p:to>
                                        <p:strVal val="hidden"/>
                                      </p:to>
                                    </p:set>
                                  </p:childTnLst>
                                </p:cTn>
                              </p:par>
                              <p:par>
                                <p:cTn id="39" presetID="1" presetClass="exit" fill="hold" grpId="1" nodeType="withEffect">
                                  <p:stCondLst>
                                    <p:cond delay="0"/>
                                  </p:stCondLst>
                                  <p:childTnLst>
                                    <p:set>
                                      <p:cBhvr additive="repl">
                                        <p:cTn id="40" dur="1" fill="hold">
                                          <p:stCondLst>
                                            <p:cond delay="0"/>
                                          </p:stCondLst>
                                        </p:cTn>
                                        <p:tgtEl>
                                          <p:spTgt spid="20536"/>
                                        </p:tgtEl>
                                        <p:attrNameLst>
                                          <p:attrName>style.visibility</p:attrName>
                                        </p:attrNameLst>
                                      </p:cBhvr>
                                      <p:to>
                                        <p:strVal val="hidden"/>
                                      </p:to>
                                    </p:set>
                                  </p:childTnLst>
                                </p:cTn>
                              </p:par>
                              <p:par>
                                <p:cTn id="41" presetID="1" presetClass="entr" fill="hold" nodeType="withEffect">
                                  <p:stCondLst>
                                    <p:cond delay="0"/>
                                  </p:stCondLst>
                                  <p:childTnLst>
                                    <p:set>
                                      <p:cBhvr additive="repl">
                                        <p:cTn id="42" dur="1" fill="hold">
                                          <p:stCondLst>
                                            <p:cond delay="0"/>
                                          </p:stCondLst>
                                        </p:cTn>
                                        <p:tgtEl>
                                          <p:spTgt spid="205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grpId="0" nodeType="clickEffect">
                                  <p:stCondLst>
                                    <p:cond delay="0"/>
                                  </p:stCondLst>
                                  <p:childTnLst>
                                    <p:set>
                                      <p:cBhvr additive="repl">
                                        <p:cTn id="46" dur="1" fill="hold">
                                          <p:stCondLst>
                                            <p:cond delay="0"/>
                                          </p:stCondLst>
                                        </p:cTn>
                                        <p:tgtEl>
                                          <p:spTgt spid="205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fill="hold" grpId="0" nodeType="clickEffect">
                                  <p:stCondLst>
                                    <p:cond delay="0"/>
                                  </p:stCondLst>
                                  <p:childTnLst>
                                    <p:set>
                                      <p:cBhvr additive="repl">
                                        <p:cTn id="54" dur="1" fill="hold">
                                          <p:stCondLst>
                                            <p:cond delay="0"/>
                                          </p:stCondLst>
                                        </p:cTn>
                                        <p:tgtEl>
                                          <p:spTgt spid="20550"/>
                                        </p:tgtEl>
                                        <p:attrNameLst>
                                          <p:attrName>style.visibility</p:attrName>
                                        </p:attrNameLst>
                                      </p:cBhvr>
                                      <p:to>
                                        <p:strVal val="visible"/>
                                      </p:to>
                                    </p:set>
                                  </p:childTnLst>
                                </p:cTn>
                              </p:par>
                              <p:par>
                                <p:cTn id="55" presetID="1" presetClass="entr" fill="hold" grpId="0" nodeType="withEffect">
                                  <p:stCondLst>
                                    <p:cond delay="0"/>
                                  </p:stCondLst>
                                  <p:childTnLst>
                                    <p:set>
                                      <p:cBhvr additive="repl">
                                        <p:cTn id="56" dur="1" fill="hold">
                                          <p:stCondLst>
                                            <p:cond delay="0"/>
                                          </p:stCondLst>
                                        </p:cTn>
                                        <p:tgtEl>
                                          <p:spTgt spid="20551"/>
                                        </p:tgtEl>
                                        <p:attrNameLst>
                                          <p:attrName>style.visibility</p:attrName>
                                        </p:attrNameLst>
                                      </p:cBhvr>
                                      <p:to>
                                        <p:strVal val="visible"/>
                                      </p:to>
                                    </p:set>
                                  </p:childTnLst>
                                </p:cTn>
                              </p:par>
                              <p:par>
                                <p:cTn id="57" presetID="1" presetClass="entr" fill="hold" grpId="0" nodeType="withEffect">
                                  <p:stCondLst>
                                    <p:cond delay="0"/>
                                  </p:stCondLst>
                                  <p:childTnLst>
                                    <p:set>
                                      <p:cBhvr additive="repl">
                                        <p:cTn id="58" dur="1" fill="hold">
                                          <p:stCondLst>
                                            <p:cond delay="0"/>
                                          </p:stCondLst>
                                        </p:cTn>
                                        <p:tgtEl>
                                          <p:spTgt spid="20552"/>
                                        </p:tgtEl>
                                        <p:attrNameLst>
                                          <p:attrName>style.visibility</p:attrName>
                                        </p:attrNameLst>
                                      </p:cBhvr>
                                      <p:to>
                                        <p:strVal val="visible"/>
                                      </p:to>
                                    </p:set>
                                  </p:childTnLst>
                                </p:cTn>
                              </p:par>
                              <p:par>
                                <p:cTn id="59" presetID="1" presetClass="entr" fill="hold" grpId="0" nodeType="withEffect">
                                  <p:stCondLst>
                                    <p:cond delay="0"/>
                                  </p:stCondLst>
                                  <p:childTnLst>
                                    <p:set>
                                      <p:cBhvr additive="repl">
                                        <p:cTn id="60" dur="1" fill="hold">
                                          <p:stCondLst>
                                            <p:cond delay="0"/>
                                          </p:stCondLst>
                                        </p:cTn>
                                        <p:tgtEl>
                                          <p:spTgt spid="20553"/>
                                        </p:tgtEl>
                                        <p:attrNameLst>
                                          <p:attrName>style.visibility</p:attrName>
                                        </p:attrNameLst>
                                      </p:cBhvr>
                                      <p:to>
                                        <p:strVal val="visible"/>
                                      </p:to>
                                    </p:set>
                                  </p:childTnLst>
                                </p:cTn>
                              </p:par>
                              <p:par>
                                <p:cTn id="61" presetID="1" presetClass="entr" fill="hold" grpId="0" nodeType="withEffect">
                                  <p:stCondLst>
                                    <p:cond delay="0"/>
                                  </p:stCondLst>
                                  <p:childTnLst>
                                    <p:set>
                                      <p:cBhvr additive="repl">
                                        <p:cTn id="62" dur="1" fill="hold">
                                          <p:stCondLst>
                                            <p:cond delay="0"/>
                                          </p:stCondLst>
                                        </p:cTn>
                                        <p:tgtEl>
                                          <p:spTgt spid="2055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fill="hold" nodeType="clickEffect">
                                  <p:stCondLst>
                                    <p:cond delay="0"/>
                                  </p:stCondLst>
                                  <p:childTnLst>
                                    <p:set>
                                      <p:cBhvr additive="repl">
                                        <p:cTn id="66" dur="1" fill="hold">
                                          <p:stCondLst>
                                            <p:cond delay="0"/>
                                          </p:stCondLst>
                                        </p:cTn>
                                        <p:tgtEl>
                                          <p:spTgt spid="20529"/>
                                        </p:tgtEl>
                                        <p:attrNameLst>
                                          <p:attrName>style.visibility</p:attrName>
                                        </p:attrNameLst>
                                      </p:cBhvr>
                                      <p:to>
                                        <p:strVal val="visible"/>
                                      </p:to>
                                    </p:set>
                                  </p:childTnLst>
                                </p:cTn>
                              </p:par>
                              <p:par>
                                <p:cTn id="67" presetID="1" presetClass="entr" fill="hold" grpId="0" nodeType="withEffect">
                                  <p:stCondLst>
                                    <p:cond delay="0"/>
                                  </p:stCondLst>
                                  <p:childTnLst>
                                    <p:set>
                                      <p:cBhvr additive="repl">
                                        <p:cTn id="68" dur="1" fill="hold">
                                          <p:stCondLst>
                                            <p:cond delay="0"/>
                                          </p:stCondLst>
                                        </p:cTn>
                                        <p:tgtEl>
                                          <p:spTgt spid="20530"/>
                                        </p:tgtEl>
                                        <p:attrNameLst>
                                          <p:attrName>style.visibility</p:attrName>
                                        </p:attrNameLst>
                                      </p:cBhvr>
                                      <p:to>
                                        <p:strVal val="visible"/>
                                      </p:to>
                                    </p:set>
                                  </p:childTnLst>
                                </p:cTn>
                              </p:par>
                            </p:childTnLst>
                          </p:cTn>
                        </p:par>
                        <p:par>
                          <p:cTn id="69" fill="hold">
                            <p:stCondLst>
                              <p:cond delay="0"/>
                            </p:stCondLst>
                            <p:childTnLst>
                              <p:par>
                                <p:cTn id="70" presetID="35" presetClass="emph" fill="hold" nodeType="afterEffect">
                                  <p:stCondLst>
                                    <p:cond delay="0"/>
                                  </p:stCondLst>
                                  <p:childTnLst>
                                    <p:anim calcmode="discrete" valueType="num">
                                      <p:cBhvr additive="repl">
                                        <p:cTn id="71" dur="1000" fill="hold"/>
                                        <p:tgtEl>
                                          <p:spTgt spid="20529"/>
                                        </p:tgtEl>
                                        <p:attrNameLst>
                                          <p:attrName>style.visibility</p:attrName>
                                        </p:attrNameLst>
                                      </p:cBhvr>
                                      <p:tavLst>
                                        <p:tav tm="50000">
                                          <p:val>
                                            <p:strVal val="hidden"/>
                                          </p:val>
                                        </p:tav>
                                        <p:tav>
                                          <p:val>
                                            <p:strVal val="visible"/>
                                          </p:val>
                                        </p:tav>
                                      </p:tavLst>
                                    </p:anim>
                                  </p:childTnLst>
                                </p:cTn>
                              </p:par>
                              <p:par>
                                <p:cTn id="72" presetID="35" presetClass="emph" fill="hold" grpId="1" nodeType="withEffect">
                                  <p:stCondLst>
                                    <p:cond delay="0"/>
                                  </p:stCondLst>
                                  <p:childTnLst>
                                    <p:anim calcmode="discrete" valueType="num">
                                      <p:cBhvr additive="repl">
                                        <p:cTn id="73" dur="1000" fill="hold"/>
                                        <p:tgtEl>
                                          <p:spTgt spid="20530"/>
                                        </p:tgtEl>
                                        <p:attrNameLst>
                                          <p:attrName>style.visibility</p:attrName>
                                        </p:attrNameLst>
                                      </p:cBhvr>
                                      <p:tavLst>
                                        <p:tav tm="50000">
                                          <p:val>
                                            <p:strVal val="hidden"/>
                                          </p:val>
                                        </p:tav>
                                        <p:tav>
                                          <p:val>
                                            <p:strVal val="visible"/>
                                          </p:val>
                                        </p:tav>
                                      </p:tavLst>
                                    </p:anim>
                                  </p:childTnLst>
                                </p:cTn>
                              </p:par>
                            </p:childTnLst>
                          </p:cTn>
                        </p:par>
                        <p:par>
                          <p:cTn id="74" fill="hold">
                            <p:stCondLst>
                              <p:cond delay="1000"/>
                            </p:stCondLst>
                            <p:childTnLst>
                              <p:par>
                                <p:cTn id="75" presetID="35" presetClass="emph" fill="hold" nodeType="afterEffect">
                                  <p:stCondLst>
                                    <p:cond delay="0"/>
                                  </p:stCondLst>
                                  <p:childTnLst>
                                    <p:anim calcmode="discrete" valueType="num">
                                      <p:cBhvr additive="repl">
                                        <p:cTn id="76" dur="1000" fill="hold"/>
                                        <p:tgtEl>
                                          <p:spTgt spid="20529"/>
                                        </p:tgtEl>
                                        <p:attrNameLst>
                                          <p:attrName>style.visibility</p:attrName>
                                        </p:attrNameLst>
                                      </p:cBhvr>
                                      <p:tavLst>
                                        <p:tav tm="50000">
                                          <p:val>
                                            <p:strVal val="hidden"/>
                                          </p:val>
                                        </p:tav>
                                        <p:tav>
                                          <p:val>
                                            <p:strVal val="visible"/>
                                          </p:val>
                                        </p:tav>
                                      </p:tavLst>
                                    </p:anim>
                                  </p:childTnLst>
                                </p:cTn>
                              </p:par>
                              <p:par>
                                <p:cTn id="77" presetID="35" presetClass="emph" fill="hold" grpId="2" nodeType="withEffect">
                                  <p:stCondLst>
                                    <p:cond delay="0"/>
                                  </p:stCondLst>
                                  <p:childTnLst>
                                    <p:anim calcmode="discrete" valueType="num">
                                      <p:cBhvr additive="repl">
                                        <p:cTn id="78" dur="1000" fill="hold"/>
                                        <p:tgtEl>
                                          <p:spTgt spid="20530"/>
                                        </p:tgtEl>
                                        <p:attrNameLst>
                                          <p:attrName>style.visibility</p:attrName>
                                        </p:attrNameLst>
                                      </p:cBhvr>
                                      <p:tavLst>
                                        <p:tav tm="50000">
                                          <p:val>
                                            <p:strVal val="hidden"/>
                                          </p:val>
                                        </p:tav>
                                        <p:tav>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7" grpId="0" animBg="1"/>
      <p:bldP spid="20530" grpId="0" animBg="1"/>
      <p:bldP spid="20530" grpId="1" animBg="1"/>
      <p:bldP spid="20530" grpId="2" animBg="1"/>
      <p:bldP spid="20533" grpId="0" animBg="1"/>
      <p:bldP spid="20533" grpId="1" animBg="1"/>
      <p:bldP spid="20534" grpId="0" animBg="1"/>
      <p:bldP spid="20534" grpId="1" animBg="1"/>
      <p:bldP spid="20535" grpId="0" animBg="1"/>
      <p:bldP spid="20535" grpId="1" animBg="1"/>
      <p:bldP spid="20536" grpId="0" animBg="1"/>
      <p:bldP spid="20536" grpId="1" animBg="1"/>
      <p:bldP spid="20538" grpId="0" animBg="1"/>
      <p:bldP spid="20550" grpId="0" animBg="1"/>
      <p:bldP spid="20551" grpId="0" animBg="1"/>
      <p:bldP spid="20552" grpId="0" animBg="1"/>
      <p:bldP spid="20553" grpId="0" animBg="1"/>
      <p:bldP spid="20554" grpId="0" animBg="1"/>
      <p:bldP spid="20528" grpId="0" animBg="1"/>
      <p:bldP spid="8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722313" y="4406900"/>
            <a:ext cx="7772400" cy="1362075"/>
          </a:xfrm>
          <a:prstGeom prst="rect">
            <a:avLst/>
          </a:prstGeom>
          <a:noFill/>
          <a:ln w="9525">
            <a:noFill/>
            <a:round/>
            <a:headEnd/>
            <a:tailEnd/>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dirty="0">
                <a:solidFill>
                  <a:srgbClr val="1F497D"/>
                </a:solidFill>
              </a:rPr>
              <a:t>Phase </a:t>
            </a:r>
            <a:r>
              <a:rPr lang="en-US" sz="4000" dirty="0" smtClean="0">
                <a:solidFill>
                  <a:srgbClr val="1F497D"/>
                </a:solidFill>
              </a:rPr>
              <a:t>5: Bringing it all together</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800" dirty="0" smtClean="0">
              <a:solidFill>
                <a:srgbClr val="1F497D"/>
              </a:solidFill>
            </a:endParaRPr>
          </a:p>
        </p:txBody>
      </p:sp>
      <p:sp>
        <p:nvSpPr>
          <p:cNvPr id="24579" name="Text Box 2"/>
          <p:cNvSpPr txBox="1">
            <a:spLocks noChangeArrowheads="1"/>
          </p:cNvSpPr>
          <p:nvPr/>
        </p:nvSpPr>
        <p:spPr bwMode="auto">
          <a:xfrm>
            <a:off x="722313" y="2906713"/>
            <a:ext cx="7772400" cy="1500187"/>
          </a:xfrm>
          <a:prstGeom prst="rect">
            <a:avLst/>
          </a:prstGeom>
          <a:noFill/>
          <a:ln w="9525">
            <a:noFill/>
            <a:round/>
            <a:headEnd/>
            <a:tailEnd/>
          </a:ln>
        </p:spPr>
        <p:txBody>
          <a:bodyPr anchor="b"/>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1F497D"/>
                </a:solidFill>
              </a:rPr>
              <a:t>Applications of Machine Learning in Solving Vehicle Routing Problem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Phase 5: The </a:t>
            </a:r>
            <a:r>
              <a:rPr lang="en-US" sz="4400" dirty="0" err="1" smtClean="0">
                <a:solidFill>
                  <a:srgbClr val="1F497D"/>
                </a:solidFill>
                <a:cs typeface="Arial Unicode MS" charset="0"/>
              </a:rPr>
              <a:t>Hyperheuristic</a:t>
            </a:r>
            <a:r>
              <a:rPr lang="en-US" sz="4400" dirty="0" smtClean="0">
                <a:solidFill>
                  <a:srgbClr val="1F497D"/>
                </a:solidFill>
                <a:cs typeface="Arial Unicode MS" charset="0"/>
              </a:rPr>
              <a:t> </a:t>
            </a:r>
            <a:endParaRPr lang="en-US" sz="4400" dirty="0">
              <a:solidFill>
                <a:srgbClr val="1F497D"/>
              </a:solidFill>
              <a:cs typeface="Arial Unicode MS" charset="0"/>
            </a:endParaRPr>
          </a:p>
        </p:txBody>
      </p:sp>
      <p:sp>
        <p:nvSpPr>
          <p:cNvPr id="15363" name="Text Box 2"/>
          <p:cNvSpPr txBox="1">
            <a:spLocks noChangeArrowheads="1"/>
          </p:cNvSpPr>
          <p:nvPr/>
        </p:nvSpPr>
        <p:spPr bwMode="auto">
          <a:xfrm>
            <a:off x="457200" y="1214438"/>
            <a:ext cx="8229600" cy="5454921"/>
          </a:xfrm>
          <a:prstGeom prst="rect">
            <a:avLst/>
          </a:prstGeom>
          <a:noFill/>
          <a:ln w="9525">
            <a:noFill/>
            <a:round/>
            <a:headEnd/>
            <a:tailEnd/>
          </a:ln>
        </p:spPr>
        <p:txBody>
          <a:bodyPr/>
          <a:lstStyle/>
          <a:p>
            <a:pPr marL="339725"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Brings the previous research together by introducing an Machine Learning based </a:t>
            </a:r>
            <a:r>
              <a:rPr lang="en-US" sz="2800" dirty="0" err="1" smtClean="0">
                <a:solidFill>
                  <a:srgbClr val="000000"/>
                </a:solidFill>
                <a:cs typeface="Arial Unicode MS" charset="0"/>
              </a:rPr>
              <a:t>Hyperheuristic</a:t>
            </a:r>
            <a:r>
              <a:rPr lang="en-US" sz="2800" dirty="0" smtClean="0">
                <a:solidFill>
                  <a:srgbClr val="000000"/>
                </a:solidFill>
                <a:cs typeface="Arial Unicode MS" charset="0"/>
              </a:rPr>
              <a:t> for Vehicle Routing Problems.</a:t>
            </a:r>
          </a:p>
          <a:p>
            <a:pPr marL="339725"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Contains following features:</a:t>
            </a:r>
          </a:p>
          <a:p>
            <a:pPr marL="1082675" lvl="1"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Knowledge database for Vehicle Routing Problems, instances, best known solutions and solving trajectories.</a:t>
            </a:r>
          </a:p>
          <a:p>
            <a:pPr marL="1082675" lvl="1"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Problem instance analysis and classification.</a:t>
            </a:r>
          </a:p>
          <a:p>
            <a:pPr marL="1082675" lvl="1"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Adaptive selection of solving methods.</a:t>
            </a:r>
          </a:p>
          <a:p>
            <a:pPr marL="1082675" lvl="1"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cs typeface="Arial Unicode MS" charset="0"/>
              </a:rPr>
              <a:t>Reactive adjusting of solving method parameters.</a:t>
            </a:r>
          </a:p>
          <a:p>
            <a:pPr marL="339725" indent="-339725">
              <a:spcBef>
                <a:spcPts val="800"/>
              </a:spcBef>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err="1" smtClean="0">
                <a:solidFill>
                  <a:srgbClr val="000000"/>
                </a:solidFill>
                <a:cs typeface="Arial Unicode MS" charset="0"/>
              </a:rPr>
              <a:t>Hyperheuristic</a:t>
            </a:r>
            <a:r>
              <a:rPr lang="en-US" sz="2400" dirty="0" smtClean="0">
                <a:solidFill>
                  <a:srgbClr val="000000"/>
                </a:solidFill>
                <a:cs typeface="Arial Unicode MS" charset="0"/>
              </a:rPr>
              <a:t> definition acts as the “glue” that connects articles forming my thesis.</a:t>
            </a:r>
            <a:endParaRPr lang="en-US" sz="2600" dirty="0">
              <a:solidFill>
                <a:srgbClr val="000000"/>
              </a:solidFill>
              <a:cs typeface="Arial Unicode MS" charset="0"/>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a:solidFill>
                  <a:srgbClr val="1F497D"/>
                </a:solidFill>
                <a:cs typeface="Arial Unicode MS" charset="0"/>
              </a:rPr>
              <a:t>Conclusions</a:t>
            </a:r>
          </a:p>
        </p:txBody>
      </p:sp>
      <p:sp>
        <p:nvSpPr>
          <p:cNvPr id="27650" name="Text Box 2"/>
          <p:cNvSpPr txBox="1">
            <a:spLocks noChangeArrowheads="1"/>
          </p:cNvSpPr>
          <p:nvPr/>
        </p:nvSpPr>
        <p:spPr bwMode="auto">
          <a:xfrm>
            <a:off x="457200" y="1214438"/>
            <a:ext cx="8229600" cy="5072062"/>
          </a:xfrm>
          <a:prstGeom prst="rect">
            <a:avLst/>
          </a:prstGeom>
          <a:noFill/>
          <a:ln w="9525">
            <a:noFill/>
            <a:round/>
            <a:headEnd/>
            <a:tailEnd/>
          </a:ln>
        </p:spPr>
        <p:txBody>
          <a:bodyPr/>
          <a:lstStyle/>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From previous TRANS-OPT project we have a solid </a:t>
            </a:r>
            <a:r>
              <a:rPr lang="en-US" sz="2800" b="1" dirty="0" smtClean="0">
                <a:solidFill>
                  <a:srgbClr val="000000"/>
                </a:solidFill>
                <a:cs typeface="Arial Unicode MS" charset="0"/>
              </a:rPr>
              <a:t>modeling framework </a:t>
            </a:r>
            <a:r>
              <a:rPr lang="en-US" sz="2800" dirty="0" smtClean="0">
                <a:solidFill>
                  <a:srgbClr val="000000"/>
                </a:solidFill>
                <a:cs typeface="Arial Unicode MS" charset="0"/>
              </a:rPr>
              <a:t>for Rich Vehicle Routing Problems.</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By using </a:t>
            </a:r>
            <a:r>
              <a:rPr lang="en-US" sz="2800" dirty="0" smtClean="0">
                <a:solidFill>
                  <a:srgbClr val="000000"/>
                </a:solidFill>
                <a:cs typeface="Arial Unicode MS" charset="0"/>
              </a:rPr>
              <a:t>my prior </a:t>
            </a:r>
            <a:r>
              <a:rPr lang="en-US" sz="2800" dirty="0" smtClean="0">
                <a:solidFill>
                  <a:srgbClr val="000000"/>
                </a:solidFill>
                <a:cs typeface="Arial Unicode MS" charset="0"/>
              </a:rPr>
              <a:t>knowledge in statistics, </a:t>
            </a:r>
            <a:r>
              <a:rPr lang="en-US" sz="2800" b="1" dirty="0" smtClean="0">
                <a:solidFill>
                  <a:srgbClr val="000000"/>
                </a:solidFill>
                <a:cs typeface="Arial Unicode MS" charset="0"/>
              </a:rPr>
              <a:t>machine learning</a:t>
            </a:r>
            <a:r>
              <a:rPr lang="en-US" sz="2800" dirty="0" smtClean="0">
                <a:solidFill>
                  <a:srgbClr val="000000"/>
                </a:solidFill>
                <a:cs typeface="Arial Unicode MS" charset="0"/>
              </a:rPr>
              <a:t> and soft computing new advances in </a:t>
            </a:r>
            <a:r>
              <a:rPr lang="en-US" sz="2800" b="1" dirty="0" smtClean="0">
                <a:solidFill>
                  <a:srgbClr val="000000"/>
                </a:solidFill>
                <a:cs typeface="Arial Unicode MS" charset="0"/>
              </a:rPr>
              <a:t>automating</a:t>
            </a:r>
            <a:r>
              <a:rPr lang="en-US" sz="2800" dirty="0" smtClean="0">
                <a:solidFill>
                  <a:srgbClr val="000000"/>
                </a:solidFill>
                <a:cs typeface="Arial Unicode MS" charset="0"/>
              </a:rPr>
              <a:t> solving vehicle routing problems can be made.</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Using intelligent methods should improve </a:t>
            </a:r>
            <a:r>
              <a:rPr lang="en-US" sz="2800" b="1" dirty="0" smtClean="0">
                <a:solidFill>
                  <a:srgbClr val="000000"/>
                </a:solidFill>
                <a:cs typeface="Arial Unicode MS" charset="0"/>
              </a:rPr>
              <a:t>Robustness</a:t>
            </a:r>
            <a:r>
              <a:rPr lang="en-US" sz="2800" dirty="0" smtClean="0">
                <a:solidFill>
                  <a:srgbClr val="000000"/>
                </a:solidFill>
                <a:cs typeface="Arial Unicode MS" charset="0"/>
              </a:rPr>
              <a:t> in VRP solving. This has been identified as an ongoing challenge in the VRP research field. Addressing this issue is the contribution of my thesis.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276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4"/>
            <a:ext cx="7772400" cy="4248472"/>
          </a:xfrm>
        </p:spPr>
        <p:txBody>
          <a:bodyPr/>
          <a:lstStyle/>
          <a:p>
            <a:r>
              <a:rPr lang="en-US" sz="2800" dirty="0" smtClean="0"/>
              <a:t>I hope something similar to </a:t>
            </a:r>
            <a:r>
              <a:rPr lang="en-US" sz="2800" dirty="0" smtClean="0">
                <a:cs typeface="Arial Unicode MS" charset="0"/>
              </a:rPr>
              <a:t>silver bullets, free lunches or ugly ducklings are found along the way.</a:t>
            </a:r>
            <a:br>
              <a:rPr lang="en-US" sz="2800" dirty="0" smtClean="0">
                <a:cs typeface="Arial Unicode MS" charset="0"/>
              </a:rPr>
            </a:br>
            <a:r>
              <a:rPr lang="en-US" dirty="0" smtClean="0">
                <a:cs typeface="Arial Unicode MS" charset="0"/>
              </a:rPr>
              <a:t/>
            </a:r>
            <a:br>
              <a:rPr lang="en-US" dirty="0" smtClean="0">
                <a:cs typeface="Arial Unicode MS" charset="0"/>
              </a:rPr>
            </a:br>
            <a:r>
              <a:rPr lang="en-US" dirty="0" smtClean="0"/>
              <a:t>Any questions or comments?</a:t>
            </a:r>
            <a:br>
              <a:rPr lang="en-US" dirty="0" smtClean="0"/>
            </a:br>
            <a:endParaRPr lang="en-US" dirty="0"/>
          </a:p>
        </p:txBody>
      </p:sp>
      <p:sp>
        <p:nvSpPr>
          <p:cNvPr id="4"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Thank you for your attention</a:t>
            </a:r>
            <a:endParaRPr lang="en-US" sz="4400" dirty="0">
              <a:solidFill>
                <a:srgbClr val="1F497D"/>
              </a:solidFill>
              <a:cs typeface="Arial Unicode MS"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722313" y="4406900"/>
            <a:ext cx="7772400" cy="1362075"/>
          </a:xfrm>
          <a:prstGeom prst="rect">
            <a:avLst/>
          </a:prstGeom>
          <a:noFill/>
          <a:ln w="9525">
            <a:noFill/>
            <a:round/>
            <a:headEnd/>
            <a:tailEnd/>
          </a:ln>
        </p:spPr>
        <p:txBody>
          <a:bodyPr/>
          <a:lstStyle/>
          <a:p>
            <a:pPr>
              <a:tabLst>
                <a:tab pos="723900" algn="l"/>
                <a:tab pos="1447800" algn="l"/>
                <a:tab pos="2171700" algn="l"/>
                <a:tab pos="2895600" algn="l"/>
                <a:tab pos="3619500" algn="l"/>
                <a:tab pos="4343400" algn="l"/>
                <a:tab pos="5067300" algn="l"/>
                <a:tab pos="5791200" algn="l"/>
                <a:tab pos="6515100" algn="l"/>
                <a:tab pos="7239000" algn="l"/>
              </a:tabLst>
            </a:pPr>
            <a:r>
              <a:rPr lang="en-US" sz="4400">
                <a:solidFill>
                  <a:srgbClr val="1F497D"/>
                </a:solidFill>
                <a:cs typeface="Arial Unicode MS" charset="0"/>
              </a:rPr>
              <a:t>Linked Research Topics</a:t>
            </a:r>
          </a:p>
        </p:txBody>
      </p:sp>
      <p:sp>
        <p:nvSpPr>
          <p:cNvPr id="26627" name="Text Box 2"/>
          <p:cNvSpPr txBox="1">
            <a:spLocks noChangeArrowheads="1"/>
          </p:cNvSpPr>
          <p:nvPr/>
        </p:nvSpPr>
        <p:spPr bwMode="auto">
          <a:xfrm>
            <a:off x="722313" y="2906713"/>
            <a:ext cx="7772400" cy="1500187"/>
          </a:xfrm>
          <a:prstGeom prst="rect">
            <a:avLst/>
          </a:prstGeom>
          <a:noFill/>
          <a:ln w="9525">
            <a:noFill/>
            <a:round/>
            <a:headEnd/>
            <a:tailEnd/>
          </a:ln>
        </p:spPr>
        <p:txBody>
          <a:bodyPr anchor="b"/>
          <a:lstStyle/>
          <a:p>
            <a:pPr>
              <a:tabLst>
                <a:tab pos="723900" algn="l"/>
                <a:tab pos="1447800" algn="l"/>
                <a:tab pos="2171700" algn="l"/>
                <a:tab pos="2895600" algn="l"/>
                <a:tab pos="3619500" algn="l"/>
                <a:tab pos="4343400" algn="l"/>
                <a:tab pos="5067300" algn="l"/>
                <a:tab pos="5791200" algn="l"/>
                <a:tab pos="6515100" algn="l"/>
                <a:tab pos="7239000" algn="l"/>
              </a:tabLst>
            </a:pPr>
            <a:r>
              <a:rPr lang="en-US">
                <a:solidFill>
                  <a:srgbClr val="1F497D"/>
                </a:solidFill>
                <a:cs typeface="Arial Unicode MS" charset="0"/>
              </a:rPr>
              <a:t>Applications of Machine Learning in Solving Vehicle Routing Problem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a:solidFill>
                  <a:srgbClr val="1F497D"/>
                </a:solidFill>
              </a:rPr>
              <a:t>Prune Groups (1/2)</a:t>
            </a:r>
          </a:p>
        </p:txBody>
      </p:sp>
      <p:sp>
        <p:nvSpPr>
          <p:cNvPr id="22530" name="Text Box 2"/>
          <p:cNvSpPr txBox="1">
            <a:spLocks noChangeArrowheads="1"/>
          </p:cNvSpPr>
          <p:nvPr/>
        </p:nvSpPr>
        <p:spPr bwMode="auto">
          <a:xfrm>
            <a:off x="457200" y="1214438"/>
            <a:ext cx="8229600" cy="5102225"/>
          </a:xfrm>
          <a:prstGeom prst="rect">
            <a:avLst/>
          </a:prstGeom>
          <a:noFill/>
          <a:ln w="9525">
            <a:noFill/>
            <a:round/>
            <a:headEnd/>
            <a:tailEnd/>
          </a:ln>
        </p:spPr>
        <p:txBody>
          <a:bodyPr/>
          <a:lstStyle/>
          <a:p>
            <a:pPr marL="339725" indent="-339725">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Shortest path calculation can be speeded up up to </a:t>
            </a:r>
            <a:r>
              <a:rPr lang="fi-FI" sz="3200" b="1">
                <a:solidFill>
                  <a:srgbClr val="000000"/>
                </a:solidFill>
              </a:rPr>
              <a:t>three million times</a:t>
            </a:r>
            <a:r>
              <a:rPr lang="fi-FI" sz="3200">
                <a:solidFill>
                  <a:srgbClr val="000000"/>
                </a:solidFill>
              </a:rPr>
              <a:t> by preprocessing the road network.</a:t>
            </a:r>
          </a:p>
          <a:p>
            <a:pPr marL="339725" indent="-339725">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Current Shortest Path calculation speedup methods do one way contraction preprocessing.</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Very fast shortest path queries on </a:t>
            </a:r>
            <a:r>
              <a:rPr lang="en-US" sz="3200" b="1">
                <a:solidFill>
                  <a:srgbClr val="000000"/>
                </a:solidFill>
              </a:rPr>
              <a:t>static</a:t>
            </a:r>
            <a:r>
              <a:rPr lang="en-US" sz="3200">
                <a:solidFill>
                  <a:srgbClr val="000000"/>
                </a:solidFill>
              </a:rPr>
              <a:t> road networks.</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Not suitable for dynamic road networks or for heterogeneous fleet.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a:solidFill>
                  <a:srgbClr val="1F497D"/>
                </a:solidFill>
                <a:cs typeface="Arial Unicode MS" charset="0"/>
              </a:rPr>
              <a:t>Contents</a:t>
            </a:r>
          </a:p>
        </p:txBody>
      </p:sp>
      <p:sp>
        <p:nvSpPr>
          <p:cNvPr id="8194" name="Text Box 2"/>
          <p:cNvSpPr txBox="1">
            <a:spLocks noChangeArrowheads="1"/>
          </p:cNvSpPr>
          <p:nvPr/>
        </p:nvSpPr>
        <p:spPr bwMode="auto">
          <a:xfrm>
            <a:off x="457200" y="1214438"/>
            <a:ext cx="8229600" cy="3870325"/>
          </a:xfrm>
          <a:prstGeom prst="rect">
            <a:avLst/>
          </a:prstGeom>
          <a:noFill/>
          <a:ln w="9525">
            <a:noFill/>
            <a:round/>
            <a:headEnd/>
            <a:tailEnd/>
          </a:ln>
        </p:spPr>
        <p:txBody>
          <a:bodyPr/>
          <a:lstStyle/>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Background</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About the Researcher and Thesis</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Vehicle Routing Problem</a:t>
            </a:r>
          </a:p>
          <a:p>
            <a:pPr marL="1082675" lvl="1"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Machine Learning</a:t>
            </a:r>
            <a:endParaRPr lang="en-US" sz="2800" dirty="0">
              <a:solidFill>
                <a:srgbClr val="000000"/>
              </a:solidFill>
              <a:cs typeface="Arial Unicode MS" charset="0"/>
            </a:endParaRP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5-Phase Research Plan</a:t>
            </a:r>
            <a:endParaRPr lang="en-US" sz="2800" dirty="0">
              <a:solidFill>
                <a:srgbClr val="000000"/>
              </a:solidFill>
            </a:endParaRP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cs typeface="Arial Unicode MS" charset="0"/>
              </a:rPr>
              <a:t>Conclusions and Questions</a:t>
            </a:r>
            <a:endParaRPr lang="en-US" sz="2800" dirty="0" smtClean="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Oval 1"/>
          <p:cNvSpPr>
            <a:spLocks noChangeArrowheads="1"/>
          </p:cNvSpPr>
          <p:nvPr/>
        </p:nvSpPr>
        <p:spPr bwMode="auto">
          <a:xfrm rot="-660000">
            <a:off x="3395663" y="2536825"/>
            <a:ext cx="1419225" cy="3760788"/>
          </a:xfrm>
          <a:prstGeom prst="ellipse">
            <a:avLst/>
          </a:prstGeom>
          <a:solidFill>
            <a:srgbClr val="E6E6FF"/>
          </a:solidFill>
          <a:ln w="9525">
            <a:solidFill>
              <a:srgbClr val="000000"/>
            </a:solidFill>
            <a:round/>
            <a:headEnd/>
            <a:tailEnd/>
          </a:ln>
        </p:spPr>
        <p:txBody>
          <a:bodyPr wrap="none" anchor="ctr"/>
          <a:lstStyle/>
          <a:p>
            <a:endParaRPr lang="en-US"/>
          </a:p>
        </p:txBody>
      </p:sp>
      <p:sp>
        <p:nvSpPr>
          <p:cNvPr id="23554" name="Oval 2"/>
          <p:cNvSpPr>
            <a:spLocks noChangeArrowheads="1"/>
          </p:cNvSpPr>
          <p:nvPr/>
        </p:nvSpPr>
        <p:spPr bwMode="auto">
          <a:xfrm rot="-540000">
            <a:off x="3395663" y="4878388"/>
            <a:ext cx="844550" cy="758825"/>
          </a:xfrm>
          <a:prstGeom prst="ellipse">
            <a:avLst/>
          </a:prstGeom>
          <a:solidFill>
            <a:srgbClr val="E6E6FF"/>
          </a:solidFill>
          <a:ln w="9525">
            <a:solidFill>
              <a:srgbClr val="000000"/>
            </a:solidFill>
            <a:round/>
            <a:headEnd/>
            <a:tailEnd/>
          </a:ln>
        </p:spPr>
        <p:txBody>
          <a:bodyPr wrap="none" anchor="ctr"/>
          <a:lstStyle/>
          <a:p>
            <a:endParaRPr lang="en-US"/>
          </a:p>
        </p:txBody>
      </p:sp>
      <p:sp>
        <p:nvSpPr>
          <p:cNvPr id="23555" name="Oval 3"/>
          <p:cNvSpPr>
            <a:spLocks noChangeArrowheads="1"/>
          </p:cNvSpPr>
          <p:nvPr/>
        </p:nvSpPr>
        <p:spPr bwMode="auto">
          <a:xfrm rot="-780000">
            <a:off x="3986213" y="2613025"/>
            <a:ext cx="801687" cy="1646238"/>
          </a:xfrm>
          <a:prstGeom prst="ellipse">
            <a:avLst/>
          </a:prstGeom>
          <a:solidFill>
            <a:srgbClr val="E6E6FF"/>
          </a:solidFill>
          <a:ln w="9525">
            <a:solidFill>
              <a:srgbClr val="000000"/>
            </a:solidFill>
            <a:round/>
            <a:headEnd/>
            <a:tailEnd/>
          </a:ln>
        </p:spPr>
        <p:txBody>
          <a:bodyPr wrap="none" anchor="ctr"/>
          <a:lstStyle/>
          <a:p>
            <a:endParaRPr lang="en-US"/>
          </a:p>
        </p:txBody>
      </p:sp>
      <p:sp>
        <p:nvSpPr>
          <p:cNvPr id="23556" name="Oval 4"/>
          <p:cNvSpPr>
            <a:spLocks noChangeArrowheads="1"/>
          </p:cNvSpPr>
          <p:nvPr/>
        </p:nvSpPr>
        <p:spPr bwMode="auto">
          <a:xfrm>
            <a:off x="2503488" y="3197225"/>
            <a:ext cx="1204912" cy="1204913"/>
          </a:xfrm>
          <a:prstGeom prst="ellipse">
            <a:avLst/>
          </a:prstGeom>
          <a:solidFill>
            <a:srgbClr val="E6E6FF"/>
          </a:solidFill>
          <a:ln w="9525">
            <a:solidFill>
              <a:srgbClr val="000000"/>
            </a:solidFill>
            <a:round/>
            <a:headEnd/>
            <a:tailEnd/>
          </a:ln>
        </p:spPr>
        <p:txBody>
          <a:bodyPr wrap="none" anchor="ctr"/>
          <a:lstStyle/>
          <a:p>
            <a:endParaRPr lang="en-US"/>
          </a:p>
        </p:txBody>
      </p:sp>
      <p:sp>
        <p:nvSpPr>
          <p:cNvPr id="28678" name="Text Box 5"/>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a:solidFill>
                  <a:srgbClr val="1F497D"/>
                </a:solidFill>
              </a:rPr>
              <a:t>Prune Groups (2/2)</a:t>
            </a:r>
          </a:p>
        </p:txBody>
      </p:sp>
      <p:sp>
        <p:nvSpPr>
          <p:cNvPr id="28679" name="Text Box 6"/>
          <p:cNvSpPr txBox="1">
            <a:spLocks noChangeArrowheads="1"/>
          </p:cNvSpPr>
          <p:nvPr/>
        </p:nvSpPr>
        <p:spPr bwMode="auto">
          <a:xfrm>
            <a:off x="457200" y="1214438"/>
            <a:ext cx="8229600" cy="1217612"/>
          </a:xfrm>
          <a:prstGeom prst="rect">
            <a:avLst/>
          </a:prstGeom>
          <a:noFill/>
          <a:ln w="9525">
            <a:noFill/>
            <a:round/>
            <a:headEnd/>
            <a:tailEnd/>
          </a:ln>
        </p:spPr>
        <p:txBody>
          <a:bodyPr/>
          <a:lstStyle/>
          <a:p>
            <a:pPr marL="339725" indent="-339725">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Storing the preprocessing steps the preprocessing can be done locally.</a:t>
            </a:r>
          </a:p>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3200">
              <a:solidFill>
                <a:srgbClr val="000000"/>
              </a:solidFill>
            </a:endParaRPr>
          </a:p>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fi-FI" sz="3200">
              <a:solidFill>
                <a:srgbClr val="000000"/>
              </a:solidFill>
            </a:endParaRPr>
          </a:p>
        </p:txBody>
      </p:sp>
      <p:sp>
        <p:nvSpPr>
          <p:cNvPr id="28680" name="Oval 7"/>
          <p:cNvSpPr>
            <a:spLocks noChangeArrowheads="1"/>
          </p:cNvSpPr>
          <p:nvPr/>
        </p:nvSpPr>
        <p:spPr bwMode="auto">
          <a:xfrm>
            <a:off x="3676650" y="6069013"/>
            <a:ext cx="179388" cy="179387"/>
          </a:xfrm>
          <a:prstGeom prst="ellipse">
            <a:avLst/>
          </a:prstGeom>
          <a:solidFill>
            <a:srgbClr val="4F81BD"/>
          </a:solidFill>
          <a:ln w="9525">
            <a:solidFill>
              <a:srgbClr val="000000"/>
            </a:solidFill>
            <a:round/>
            <a:headEnd/>
            <a:tailEnd/>
          </a:ln>
        </p:spPr>
        <p:txBody>
          <a:bodyPr wrap="none" anchor="ctr"/>
          <a:lstStyle/>
          <a:p>
            <a:endParaRPr lang="en-US"/>
          </a:p>
        </p:txBody>
      </p:sp>
      <p:grpSp>
        <p:nvGrpSpPr>
          <p:cNvPr id="2" name="Group 8"/>
          <p:cNvGrpSpPr>
            <a:grpSpLocks/>
          </p:cNvGrpSpPr>
          <p:nvPr/>
        </p:nvGrpSpPr>
        <p:grpSpPr bwMode="auto">
          <a:xfrm>
            <a:off x="2778125" y="3368675"/>
            <a:ext cx="1270000" cy="946150"/>
            <a:chOff x="1750" y="2122"/>
            <a:chExt cx="800" cy="596"/>
          </a:xfrm>
        </p:grpSpPr>
        <p:sp>
          <p:nvSpPr>
            <p:cNvPr id="28737" name="Oval 9"/>
            <p:cNvSpPr>
              <a:spLocks noChangeArrowheads="1"/>
            </p:cNvSpPr>
            <p:nvPr/>
          </p:nvSpPr>
          <p:spPr bwMode="auto">
            <a:xfrm>
              <a:off x="2090" y="2236"/>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28738" name="Oval 10"/>
            <p:cNvSpPr>
              <a:spLocks noChangeArrowheads="1"/>
            </p:cNvSpPr>
            <p:nvPr/>
          </p:nvSpPr>
          <p:spPr bwMode="auto">
            <a:xfrm>
              <a:off x="1863" y="2576"/>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28739" name="Oval 11"/>
            <p:cNvSpPr>
              <a:spLocks noChangeArrowheads="1"/>
            </p:cNvSpPr>
            <p:nvPr/>
          </p:nvSpPr>
          <p:spPr bwMode="auto">
            <a:xfrm>
              <a:off x="1750" y="2122"/>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28740" name="Line 12"/>
            <p:cNvSpPr>
              <a:spLocks noChangeShapeType="1"/>
            </p:cNvSpPr>
            <p:nvPr/>
          </p:nvSpPr>
          <p:spPr bwMode="auto">
            <a:xfrm flipH="1" flipV="1">
              <a:off x="2185" y="2332"/>
              <a:ext cx="366" cy="388"/>
            </a:xfrm>
            <a:prstGeom prst="line">
              <a:avLst/>
            </a:prstGeom>
            <a:noFill/>
            <a:ln w="9525">
              <a:solidFill>
                <a:srgbClr val="000000"/>
              </a:solidFill>
              <a:round/>
              <a:headEnd/>
              <a:tailEnd/>
            </a:ln>
          </p:spPr>
          <p:txBody>
            <a:bodyPr/>
            <a:lstStyle/>
            <a:p>
              <a:endParaRPr lang="en-US"/>
            </a:p>
          </p:txBody>
        </p:sp>
        <p:sp>
          <p:nvSpPr>
            <p:cNvPr id="28741" name="Line 13"/>
            <p:cNvSpPr>
              <a:spLocks noChangeShapeType="1"/>
            </p:cNvSpPr>
            <p:nvPr/>
          </p:nvSpPr>
          <p:spPr bwMode="auto">
            <a:xfrm flipH="1">
              <a:off x="1952" y="2334"/>
              <a:ext cx="162" cy="257"/>
            </a:xfrm>
            <a:prstGeom prst="line">
              <a:avLst/>
            </a:prstGeom>
            <a:noFill/>
            <a:ln w="9525">
              <a:solidFill>
                <a:srgbClr val="000000"/>
              </a:solidFill>
              <a:round/>
              <a:headEnd/>
              <a:tailEnd/>
            </a:ln>
          </p:spPr>
          <p:txBody>
            <a:bodyPr/>
            <a:lstStyle/>
            <a:p>
              <a:endParaRPr lang="en-US"/>
            </a:p>
          </p:txBody>
        </p:sp>
        <p:sp>
          <p:nvSpPr>
            <p:cNvPr id="28742" name="Line 14"/>
            <p:cNvSpPr>
              <a:spLocks noChangeShapeType="1"/>
            </p:cNvSpPr>
            <p:nvPr/>
          </p:nvSpPr>
          <p:spPr bwMode="auto">
            <a:xfrm flipH="1" flipV="1">
              <a:off x="1816" y="2235"/>
              <a:ext cx="82" cy="345"/>
            </a:xfrm>
            <a:prstGeom prst="line">
              <a:avLst/>
            </a:prstGeom>
            <a:noFill/>
            <a:ln w="9525">
              <a:solidFill>
                <a:srgbClr val="000000"/>
              </a:solidFill>
              <a:round/>
              <a:headEnd/>
              <a:tailEnd/>
            </a:ln>
          </p:spPr>
          <p:txBody>
            <a:bodyPr/>
            <a:lstStyle/>
            <a:p>
              <a:endParaRPr lang="en-US"/>
            </a:p>
          </p:txBody>
        </p:sp>
      </p:grpSp>
      <p:grpSp>
        <p:nvGrpSpPr>
          <p:cNvPr id="3" name="Group 15"/>
          <p:cNvGrpSpPr>
            <a:grpSpLocks/>
          </p:cNvGrpSpPr>
          <p:nvPr/>
        </p:nvGrpSpPr>
        <p:grpSpPr bwMode="auto">
          <a:xfrm>
            <a:off x="3836988" y="2809875"/>
            <a:ext cx="738187" cy="1474788"/>
            <a:chOff x="2417" y="1770"/>
            <a:chExt cx="465" cy="929"/>
          </a:xfrm>
        </p:grpSpPr>
        <p:sp>
          <p:nvSpPr>
            <p:cNvPr id="28732" name="Oval 16"/>
            <p:cNvSpPr>
              <a:spLocks noChangeArrowheads="1"/>
            </p:cNvSpPr>
            <p:nvPr/>
          </p:nvSpPr>
          <p:spPr bwMode="auto">
            <a:xfrm>
              <a:off x="2543" y="1895"/>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28733" name="Oval 17"/>
            <p:cNvSpPr>
              <a:spLocks noChangeArrowheads="1"/>
            </p:cNvSpPr>
            <p:nvPr/>
          </p:nvSpPr>
          <p:spPr bwMode="auto">
            <a:xfrm>
              <a:off x="2770" y="2349"/>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28734" name="Line 18"/>
            <p:cNvSpPr>
              <a:spLocks noChangeShapeType="1"/>
            </p:cNvSpPr>
            <p:nvPr/>
          </p:nvSpPr>
          <p:spPr bwMode="auto">
            <a:xfrm>
              <a:off x="2417" y="1770"/>
              <a:ext cx="139" cy="142"/>
            </a:xfrm>
            <a:prstGeom prst="line">
              <a:avLst/>
            </a:prstGeom>
            <a:noFill/>
            <a:ln w="9525">
              <a:solidFill>
                <a:srgbClr val="000000"/>
              </a:solidFill>
              <a:round/>
              <a:headEnd/>
              <a:tailEnd/>
            </a:ln>
          </p:spPr>
          <p:txBody>
            <a:bodyPr/>
            <a:lstStyle/>
            <a:p>
              <a:endParaRPr lang="en-US"/>
            </a:p>
          </p:txBody>
        </p:sp>
        <p:sp>
          <p:nvSpPr>
            <p:cNvPr id="28735" name="Line 19"/>
            <p:cNvSpPr>
              <a:spLocks noChangeShapeType="1"/>
            </p:cNvSpPr>
            <p:nvPr/>
          </p:nvSpPr>
          <p:spPr bwMode="auto">
            <a:xfrm flipV="1">
              <a:off x="2637" y="2457"/>
              <a:ext cx="164" cy="244"/>
            </a:xfrm>
            <a:prstGeom prst="line">
              <a:avLst/>
            </a:prstGeom>
            <a:noFill/>
            <a:ln w="9525">
              <a:solidFill>
                <a:srgbClr val="000000"/>
              </a:solidFill>
              <a:round/>
              <a:headEnd/>
              <a:tailEnd/>
            </a:ln>
          </p:spPr>
          <p:txBody>
            <a:bodyPr/>
            <a:lstStyle/>
            <a:p>
              <a:endParaRPr lang="en-US"/>
            </a:p>
          </p:txBody>
        </p:sp>
        <p:sp>
          <p:nvSpPr>
            <p:cNvPr id="28736" name="Line 20"/>
            <p:cNvSpPr>
              <a:spLocks noChangeShapeType="1"/>
            </p:cNvSpPr>
            <p:nvPr/>
          </p:nvSpPr>
          <p:spPr bwMode="auto">
            <a:xfrm flipH="1" flipV="1">
              <a:off x="2635" y="1999"/>
              <a:ext cx="177" cy="351"/>
            </a:xfrm>
            <a:prstGeom prst="line">
              <a:avLst/>
            </a:prstGeom>
            <a:noFill/>
            <a:ln w="9525">
              <a:solidFill>
                <a:srgbClr val="000000"/>
              </a:solidFill>
              <a:round/>
              <a:headEnd/>
              <a:tailEnd/>
            </a:ln>
          </p:spPr>
          <p:txBody>
            <a:bodyPr/>
            <a:lstStyle/>
            <a:p>
              <a:endParaRPr lang="en-US"/>
            </a:p>
          </p:txBody>
        </p:sp>
      </p:grpSp>
      <p:sp>
        <p:nvSpPr>
          <p:cNvPr id="28683" name="Oval 21"/>
          <p:cNvSpPr>
            <a:spLocks noChangeArrowheads="1"/>
          </p:cNvSpPr>
          <p:nvPr/>
        </p:nvSpPr>
        <p:spPr bwMode="auto">
          <a:xfrm>
            <a:off x="3676650" y="2649538"/>
            <a:ext cx="179388" cy="179387"/>
          </a:xfrm>
          <a:prstGeom prst="ellipse">
            <a:avLst/>
          </a:prstGeom>
          <a:solidFill>
            <a:srgbClr val="4F81BD"/>
          </a:solidFill>
          <a:ln w="9525">
            <a:solidFill>
              <a:srgbClr val="000000"/>
            </a:solidFill>
            <a:round/>
            <a:headEnd/>
            <a:tailEnd/>
          </a:ln>
        </p:spPr>
        <p:txBody>
          <a:bodyPr wrap="none" anchor="ctr"/>
          <a:lstStyle/>
          <a:p>
            <a:endParaRPr lang="en-US"/>
          </a:p>
        </p:txBody>
      </p:sp>
      <p:grpSp>
        <p:nvGrpSpPr>
          <p:cNvPr id="4" name="Group 22"/>
          <p:cNvGrpSpPr>
            <a:grpSpLocks/>
          </p:cNvGrpSpPr>
          <p:nvPr/>
        </p:nvGrpSpPr>
        <p:grpSpPr bwMode="auto">
          <a:xfrm>
            <a:off x="3787775" y="2828925"/>
            <a:ext cx="608013" cy="3257550"/>
            <a:chOff x="2386" y="1782"/>
            <a:chExt cx="383" cy="2052"/>
          </a:xfrm>
        </p:grpSpPr>
        <p:sp>
          <p:nvSpPr>
            <p:cNvPr id="28727" name="Oval 23"/>
            <p:cNvSpPr>
              <a:spLocks noChangeArrowheads="1"/>
            </p:cNvSpPr>
            <p:nvPr/>
          </p:nvSpPr>
          <p:spPr bwMode="auto">
            <a:xfrm>
              <a:off x="2543" y="2689"/>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28728" name="Oval 24"/>
            <p:cNvSpPr>
              <a:spLocks noChangeArrowheads="1"/>
            </p:cNvSpPr>
            <p:nvPr/>
          </p:nvSpPr>
          <p:spPr bwMode="auto">
            <a:xfrm>
              <a:off x="2657" y="3369"/>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28729" name="Line 25"/>
            <p:cNvSpPr>
              <a:spLocks noChangeShapeType="1"/>
            </p:cNvSpPr>
            <p:nvPr/>
          </p:nvSpPr>
          <p:spPr bwMode="auto">
            <a:xfrm>
              <a:off x="2386" y="1782"/>
              <a:ext cx="197" cy="908"/>
            </a:xfrm>
            <a:prstGeom prst="line">
              <a:avLst/>
            </a:prstGeom>
            <a:noFill/>
            <a:ln w="9525">
              <a:solidFill>
                <a:srgbClr val="000000"/>
              </a:solidFill>
              <a:round/>
              <a:headEnd/>
              <a:tailEnd/>
            </a:ln>
          </p:spPr>
          <p:txBody>
            <a:bodyPr/>
            <a:lstStyle/>
            <a:p>
              <a:endParaRPr lang="en-US"/>
            </a:p>
          </p:txBody>
        </p:sp>
        <p:sp>
          <p:nvSpPr>
            <p:cNvPr id="28730" name="Line 26"/>
            <p:cNvSpPr>
              <a:spLocks noChangeShapeType="1"/>
            </p:cNvSpPr>
            <p:nvPr/>
          </p:nvSpPr>
          <p:spPr bwMode="auto">
            <a:xfrm>
              <a:off x="2593" y="2801"/>
              <a:ext cx="109" cy="567"/>
            </a:xfrm>
            <a:prstGeom prst="line">
              <a:avLst/>
            </a:prstGeom>
            <a:noFill/>
            <a:ln w="9525">
              <a:solidFill>
                <a:srgbClr val="000000"/>
              </a:solidFill>
              <a:round/>
              <a:headEnd/>
              <a:tailEnd/>
            </a:ln>
          </p:spPr>
          <p:txBody>
            <a:bodyPr/>
            <a:lstStyle/>
            <a:p>
              <a:endParaRPr lang="en-US"/>
            </a:p>
          </p:txBody>
        </p:sp>
        <p:sp>
          <p:nvSpPr>
            <p:cNvPr id="28731" name="Line 27"/>
            <p:cNvSpPr>
              <a:spLocks noChangeShapeType="1"/>
            </p:cNvSpPr>
            <p:nvPr/>
          </p:nvSpPr>
          <p:spPr bwMode="auto">
            <a:xfrm flipH="1">
              <a:off x="2414" y="3471"/>
              <a:ext cx="269" cy="364"/>
            </a:xfrm>
            <a:prstGeom prst="line">
              <a:avLst/>
            </a:prstGeom>
            <a:noFill/>
            <a:ln w="9525">
              <a:solidFill>
                <a:srgbClr val="000000"/>
              </a:solidFill>
              <a:round/>
              <a:headEnd/>
              <a:tailEnd/>
            </a:ln>
          </p:spPr>
          <p:txBody>
            <a:bodyPr/>
            <a:lstStyle/>
            <a:p>
              <a:endParaRPr lang="en-US"/>
            </a:p>
          </p:txBody>
        </p:sp>
      </p:grpSp>
      <p:grpSp>
        <p:nvGrpSpPr>
          <p:cNvPr id="5" name="Group 28"/>
          <p:cNvGrpSpPr>
            <a:grpSpLocks/>
          </p:cNvGrpSpPr>
          <p:nvPr/>
        </p:nvGrpSpPr>
        <p:grpSpPr bwMode="auto">
          <a:xfrm>
            <a:off x="3497263" y="5168900"/>
            <a:ext cx="722312" cy="238125"/>
            <a:chOff x="2203" y="3256"/>
            <a:chExt cx="455" cy="150"/>
          </a:xfrm>
        </p:grpSpPr>
        <p:sp>
          <p:nvSpPr>
            <p:cNvPr id="28725" name="Oval 29"/>
            <p:cNvSpPr>
              <a:spLocks noChangeArrowheads="1"/>
            </p:cNvSpPr>
            <p:nvPr/>
          </p:nvSpPr>
          <p:spPr bwMode="auto">
            <a:xfrm>
              <a:off x="2203" y="3256"/>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28726" name="Line 30"/>
            <p:cNvSpPr>
              <a:spLocks noChangeShapeType="1"/>
            </p:cNvSpPr>
            <p:nvPr/>
          </p:nvSpPr>
          <p:spPr bwMode="auto">
            <a:xfrm flipH="1" flipV="1">
              <a:off x="2315" y="3328"/>
              <a:ext cx="345" cy="80"/>
            </a:xfrm>
            <a:prstGeom prst="line">
              <a:avLst/>
            </a:prstGeom>
            <a:noFill/>
            <a:ln w="9525">
              <a:solidFill>
                <a:srgbClr val="000000"/>
              </a:solidFill>
              <a:round/>
              <a:headEnd/>
              <a:tailEnd/>
            </a:ln>
          </p:spPr>
          <p:txBody>
            <a:bodyPr/>
            <a:lstStyle/>
            <a:p>
              <a:endParaRPr lang="en-US"/>
            </a:p>
          </p:txBody>
        </p:sp>
      </p:grpSp>
      <p:sp>
        <p:nvSpPr>
          <p:cNvPr id="28686" name="Line 31"/>
          <p:cNvSpPr>
            <a:spLocks noChangeShapeType="1"/>
          </p:cNvSpPr>
          <p:nvPr/>
        </p:nvSpPr>
        <p:spPr bwMode="auto">
          <a:xfrm flipH="1" flipV="1">
            <a:off x="3584575" y="2401888"/>
            <a:ext cx="147638" cy="255587"/>
          </a:xfrm>
          <a:prstGeom prst="line">
            <a:avLst/>
          </a:prstGeom>
          <a:noFill/>
          <a:ln w="9525">
            <a:solidFill>
              <a:srgbClr val="000000"/>
            </a:solidFill>
            <a:round/>
            <a:headEnd/>
            <a:tailEnd/>
          </a:ln>
        </p:spPr>
        <p:txBody>
          <a:bodyPr/>
          <a:lstStyle/>
          <a:p>
            <a:endParaRPr lang="en-US"/>
          </a:p>
        </p:txBody>
      </p:sp>
      <p:sp>
        <p:nvSpPr>
          <p:cNvPr id="28687" name="Line 32"/>
          <p:cNvSpPr>
            <a:spLocks noChangeShapeType="1"/>
          </p:cNvSpPr>
          <p:nvPr/>
        </p:nvSpPr>
        <p:spPr bwMode="auto">
          <a:xfrm flipH="1">
            <a:off x="3722688" y="6256338"/>
            <a:ext cx="46037" cy="303212"/>
          </a:xfrm>
          <a:prstGeom prst="line">
            <a:avLst/>
          </a:prstGeom>
          <a:noFill/>
          <a:ln w="9525">
            <a:solidFill>
              <a:srgbClr val="000000"/>
            </a:solidFill>
            <a:round/>
            <a:headEnd/>
            <a:tailEnd/>
          </a:ln>
        </p:spPr>
        <p:txBody>
          <a:bodyPr/>
          <a:lstStyle/>
          <a:p>
            <a:endParaRPr lang="en-US"/>
          </a:p>
        </p:txBody>
      </p:sp>
      <p:sp>
        <p:nvSpPr>
          <p:cNvPr id="23585" name="Freeform 33"/>
          <p:cNvSpPr>
            <a:spLocks noChangeArrowheads="1"/>
          </p:cNvSpPr>
          <p:nvPr/>
        </p:nvSpPr>
        <p:spPr bwMode="auto">
          <a:xfrm>
            <a:off x="3767138" y="2835275"/>
            <a:ext cx="7937" cy="3233738"/>
          </a:xfrm>
          <a:custGeom>
            <a:avLst/>
            <a:gdLst>
              <a:gd name="T0" fmla="*/ 0 w 21"/>
              <a:gd name="T1" fmla="*/ 1164224028 h 8981"/>
              <a:gd name="T2" fmla="*/ 2856942 w 21"/>
              <a:gd name="T3" fmla="*/ 0 h 8981"/>
              <a:gd name="T4" fmla="*/ 0 60000 65536"/>
              <a:gd name="T5" fmla="*/ 0 60000 65536"/>
              <a:gd name="T6" fmla="*/ 0 w 21"/>
              <a:gd name="T7" fmla="*/ 0 h 8981"/>
              <a:gd name="T8" fmla="*/ 21 w 21"/>
              <a:gd name="T9" fmla="*/ 8981 h 8981"/>
            </a:gdLst>
            <a:ahLst/>
            <a:cxnLst>
              <a:cxn ang="T4">
                <a:pos x="T0" y="T1"/>
              </a:cxn>
              <a:cxn ang="T5">
                <a:pos x="T2" y="T3"/>
              </a:cxn>
            </a:cxnLst>
            <a:rect l="T6" t="T7" r="T8" b="T9"/>
            <a:pathLst>
              <a:path w="21" h="8981">
                <a:moveTo>
                  <a:pt x="0" y="8980"/>
                </a:moveTo>
                <a:lnTo>
                  <a:pt x="20" y="0"/>
                </a:lnTo>
              </a:path>
            </a:pathLst>
          </a:custGeom>
          <a:noFill/>
          <a:ln w="9525">
            <a:solidFill>
              <a:srgbClr val="000000"/>
            </a:solidFill>
            <a:round/>
            <a:headEnd/>
            <a:tailEnd/>
          </a:ln>
        </p:spPr>
        <p:txBody>
          <a:bodyPr/>
          <a:lstStyle/>
          <a:p>
            <a:endParaRPr lang="en-US"/>
          </a:p>
        </p:txBody>
      </p:sp>
      <p:grpSp>
        <p:nvGrpSpPr>
          <p:cNvPr id="6" name="Group 34"/>
          <p:cNvGrpSpPr>
            <a:grpSpLocks/>
          </p:cNvGrpSpPr>
          <p:nvPr/>
        </p:nvGrpSpPr>
        <p:grpSpPr bwMode="auto">
          <a:xfrm>
            <a:off x="2776538" y="3368675"/>
            <a:ext cx="1270000" cy="946150"/>
            <a:chOff x="1749" y="2122"/>
            <a:chExt cx="800" cy="596"/>
          </a:xfrm>
        </p:grpSpPr>
        <p:sp>
          <p:nvSpPr>
            <p:cNvPr id="28719" name="Oval 35"/>
            <p:cNvSpPr>
              <a:spLocks noChangeArrowheads="1"/>
            </p:cNvSpPr>
            <p:nvPr/>
          </p:nvSpPr>
          <p:spPr bwMode="auto">
            <a:xfrm>
              <a:off x="2089" y="2236"/>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28720" name="Oval 36"/>
            <p:cNvSpPr>
              <a:spLocks noChangeArrowheads="1"/>
            </p:cNvSpPr>
            <p:nvPr/>
          </p:nvSpPr>
          <p:spPr bwMode="auto">
            <a:xfrm>
              <a:off x="1863" y="2576"/>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28721" name="Oval 37"/>
            <p:cNvSpPr>
              <a:spLocks noChangeArrowheads="1"/>
            </p:cNvSpPr>
            <p:nvPr/>
          </p:nvSpPr>
          <p:spPr bwMode="auto">
            <a:xfrm>
              <a:off x="1749" y="2122"/>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28722" name="Line 38"/>
            <p:cNvSpPr>
              <a:spLocks noChangeShapeType="1"/>
            </p:cNvSpPr>
            <p:nvPr/>
          </p:nvSpPr>
          <p:spPr bwMode="auto">
            <a:xfrm flipH="1" flipV="1">
              <a:off x="2185" y="2332"/>
              <a:ext cx="366" cy="388"/>
            </a:xfrm>
            <a:prstGeom prst="line">
              <a:avLst/>
            </a:prstGeom>
            <a:noFill/>
            <a:ln w="9525">
              <a:solidFill>
                <a:srgbClr val="000000"/>
              </a:solidFill>
              <a:prstDash val="sysDot"/>
              <a:round/>
              <a:headEnd/>
              <a:tailEnd/>
            </a:ln>
          </p:spPr>
          <p:txBody>
            <a:bodyPr/>
            <a:lstStyle/>
            <a:p>
              <a:endParaRPr lang="en-US"/>
            </a:p>
          </p:txBody>
        </p:sp>
        <p:sp>
          <p:nvSpPr>
            <p:cNvPr id="28723" name="Line 39"/>
            <p:cNvSpPr>
              <a:spLocks noChangeShapeType="1"/>
            </p:cNvSpPr>
            <p:nvPr/>
          </p:nvSpPr>
          <p:spPr bwMode="auto">
            <a:xfrm flipH="1">
              <a:off x="1951" y="2335"/>
              <a:ext cx="162" cy="257"/>
            </a:xfrm>
            <a:prstGeom prst="line">
              <a:avLst/>
            </a:prstGeom>
            <a:noFill/>
            <a:ln w="9525">
              <a:solidFill>
                <a:srgbClr val="000000"/>
              </a:solidFill>
              <a:prstDash val="sysDot"/>
              <a:round/>
              <a:headEnd/>
              <a:tailEnd/>
            </a:ln>
          </p:spPr>
          <p:txBody>
            <a:bodyPr/>
            <a:lstStyle/>
            <a:p>
              <a:endParaRPr lang="en-US"/>
            </a:p>
          </p:txBody>
        </p:sp>
        <p:sp>
          <p:nvSpPr>
            <p:cNvPr id="28724" name="Line 40"/>
            <p:cNvSpPr>
              <a:spLocks noChangeShapeType="1"/>
            </p:cNvSpPr>
            <p:nvPr/>
          </p:nvSpPr>
          <p:spPr bwMode="auto">
            <a:xfrm flipH="1" flipV="1">
              <a:off x="1816" y="2235"/>
              <a:ext cx="82" cy="345"/>
            </a:xfrm>
            <a:prstGeom prst="line">
              <a:avLst/>
            </a:prstGeom>
            <a:noFill/>
            <a:ln w="9525">
              <a:solidFill>
                <a:srgbClr val="000000"/>
              </a:solidFill>
              <a:prstDash val="sysDot"/>
              <a:round/>
              <a:headEnd/>
              <a:tailEnd/>
            </a:ln>
          </p:spPr>
          <p:txBody>
            <a:bodyPr/>
            <a:lstStyle/>
            <a:p>
              <a:endParaRPr lang="en-US"/>
            </a:p>
          </p:txBody>
        </p:sp>
      </p:grpSp>
      <p:grpSp>
        <p:nvGrpSpPr>
          <p:cNvPr id="7" name="Group 41"/>
          <p:cNvGrpSpPr>
            <a:grpSpLocks/>
          </p:cNvGrpSpPr>
          <p:nvPr/>
        </p:nvGrpSpPr>
        <p:grpSpPr bwMode="auto">
          <a:xfrm>
            <a:off x="3838575" y="2809875"/>
            <a:ext cx="738188" cy="1474788"/>
            <a:chOff x="2418" y="1770"/>
            <a:chExt cx="465" cy="929"/>
          </a:xfrm>
        </p:grpSpPr>
        <p:sp>
          <p:nvSpPr>
            <p:cNvPr id="28714" name="Oval 42"/>
            <p:cNvSpPr>
              <a:spLocks noChangeArrowheads="1"/>
            </p:cNvSpPr>
            <p:nvPr/>
          </p:nvSpPr>
          <p:spPr bwMode="auto">
            <a:xfrm>
              <a:off x="2543" y="1896"/>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28715" name="Oval 43"/>
            <p:cNvSpPr>
              <a:spLocks noChangeArrowheads="1"/>
            </p:cNvSpPr>
            <p:nvPr/>
          </p:nvSpPr>
          <p:spPr bwMode="auto">
            <a:xfrm>
              <a:off x="2770" y="2349"/>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28716" name="Line 44"/>
            <p:cNvSpPr>
              <a:spLocks noChangeShapeType="1"/>
            </p:cNvSpPr>
            <p:nvPr/>
          </p:nvSpPr>
          <p:spPr bwMode="auto">
            <a:xfrm>
              <a:off x="2418" y="1770"/>
              <a:ext cx="139" cy="142"/>
            </a:xfrm>
            <a:prstGeom prst="line">
              <a:avLst/>
            </a:prstGeom>
            <a:noFill/>
            <a:ln w="9525">
              <a:solidFill>
                <a:srgbClr val="000000"/>
              </a:solidFill>
              <a:prstDash val="sysDot"/>
              <a:round/>
              <a:headEnd/>
              <a:tailEnd/>
            </a:ln>
          </p:spPr>
          <p:txBody>
            <a:bodyPr/>
            <a:lstStyle/>
            <a:p>
              <a:endParaRPr lang="en-US"/>
            </a:p>
          </p:txBody>
        </p:sp>
        <p:sp>
          <p:nvSpPr>
            <p:cNvPr id="28717" name="Line 45"/>
            <p:cNvSpPr>
              <a:spLocks noChangeShapeType="1"/>
            </p:cNvSpPr>
            <p:nvPr/>
          </p:nvSpPr>
          <p:spPr bwMode="auto">
            <a:xfrm flipV="1">
              <a:off x="2637" y="2457"/>
              <a:ext cx="164" cy="244"/>
            </a:xfrm>
            <a:prstGeom prst="line">
              <a:avLst/>
            </a:prstGeom>
            <a:noFill/>
            <a:ln w="9525">
              <a:solidFill>
                <a:srgbClr val="000000"/>
              </a:solidFill>
              <a:prstDash val="sysDot"/>
              <a:round/>
              <a:headEnd/>
              <a:tailEnd/>
            </a:ln>
          </p:spPr>
          <p:txBody>
            <a:bodyPr/>
            <a:lstStyle/>
            <a:p>
              <a:endParaRPr lang="en-US"/>
            </a:p>
          </p:txBody>
        </p:sp>
        <p:sp>
          <p:nvSpPr>
            <p:cNvPr id="28718" name="Line 46"/>
            <p:cNvSpPr>
              <a:spLocks noChangeShapeType="1"/>
            </p:cNvSpPr>
            <p:nvPr/>
          </p:nvSpPr>
          <p:spPr bwMode="auto">
            <a:xfrm flipH="1" flipV="1">
              <a:off x="2636" y="1999"/>
              <a:ext cx="177" cy="351"/>
            </a:xfrm>
            <a:prstGeom prst="line">
              <a:avLst/>
            </a:prstGeom>
            <a:noFill/>
            <a:ln w="9525">
              <a:solidFill>
                <a:srgbClr val="000000"/>
              </a:solidFill>
              <a:prstDash val="sysDot"/>
              <a:round/>
              <a:headEnd/>
              <a:tailEnd/>
            </a:ln>
          </p:spPr>
          <p:txBody>
            <a:bodyPr/>
            <a:lstStyle/>
            <a:p>
              <a:endParaRPr lang="en-US"/>
            </a:p>
          </p:txBody>
        </p:sp>
      </p:grpSp>
      <p:grpSp>
        <p:nvGrpSpPr>
          <p:cNvPr id="8" name="Group 47"/>
          <p:cNvGrpSpPr>
            <a:grpSpLocks/>
          </p:cNvGrpSpPr>
          <p:nvPr/>
        </p:nvGrpSpPr>
        <p:grpSpPr bwMode="auto">
          <a:xfrm>
            <a:off x="3497263" y="5168900"/>
            <a:ext cx="722312" cy="238125"/>
            <a:chOff x="2203" y="3256"/>
            <a:chExt cx="455" cy="150"/>
          </a:xfrm>
        </p:grpSpPr>
        <p:sp>
          <p:nvSpPr>
            <p:cNvPr id="28712" name="Oval 48"/>
            <p:cNvSpPr>
              <a:spLocks noChangeArrowheads="1"/>
            </p:cNvSpPr>
            <p:nvPr/>
          </p:nvSpPr>
          <p:spPr bwMode="auto">
            <a:xfrm>
              <a:off x="2203" y="3256"/>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28713" name="Line 49"/>
            <p:cNvSpPr>
              <a:spLocks noChangeShapeType="1"/>
            </p:cNvSpPr>
            <p:nvPr/>
          </p:nvSpPr>
          <p:spPr bwMode="auto">
            <a:xfrm flipH="1" flipV="1">
              <a:off x="2315" y="3328"/>
              <a:ext cx="345" cy="80"/>
            </a:xfrm>
            <a:prstGeom prst="line">
              <a:avLst/>
            </a:prstGeom>
            <a:noFill/>
            <a:ln w="9525">
              <a:solidFill>
                <a:srgbClr val="000000"/>
              </a:solidFill>
              <a:prstDash val="sysDot"/>
              <a:round/>
              <a:headEnd/>
              <a:tailEnd/>
            </a:ln>
          </p:spPr>
          <p:txBody>
            <a:bodyPr/>
            <a:lstStyle/>
            <a:p>
              <a:endParaRPr lang="en-US"/>
            </a:p>
          </p:txBody>
        </p:sp>
      </p:grpSp>
      <p:sp>
        <p:nvSpPr>
          <p:cNvPr id="23602" name="Oval 50"/>
          <p:cNvSpPr>
            <a:spLocks noChangeArrowheads="1"/>
          </p:cNvSpPr>
          <p:nvPr/>
        </p:nvSpPr>
        <p:spPr bwMode="auto">
          <a:xfrm>
            <a:off x="2944813" y="4078288"/>
            <a:ext cx="201612" cy="201612"/>
          </a:xfrm>
          <a:prstGeom prst="ellipse">
            <a:avLst/>
          </a:prstGeom>
          <a:solidFill>
            <a:srgbClr val="FF6633"/>
          </a:solidFill>
          <a:ln w="9525">
            <a:solidFill>
              <a:srgbClr val="000000"/>
            </a:solidFill>
            <a:round/>
            <a:headEnd/>
            <a:tailEnd/>
          </a:ln>
        </p:spPr>
        <p:txBody>
          <a:bodyPr wrap="none" anchor="ctr"/>
          <a:lstStyle/>
          <a:p>
            <a:endParaRPr lang="en-US"/>
          </a:p>
        </p:txBody>
      </p:sp>
      <p:sp>
        <p:nvSpPr>
          <p:cNvPr id="23603" name="Freeform 51"/>
          <p:cNvSpPr>
            <a:spLocks noChangeArrowheads="1"/>
          </p:cNvSpPr>
          <p:nvPr/>
        </p:nvSpPr>
        <p:spPr bwMode="auto">
          <a:xfrm>
            <a:off x="3140075" y="4200525"/>
            <a:ext cx="898525" cy="157163"/>
          </a:xfrm>
          <a:custGeom>
            <a:avLst/>
            <a:gdLst>
              <a:gd name="T0" fmla="*/ 323197283 w 2497"/>
              <a:gd name="T1" fmla="*/ 56264361 h 438"/>
              <a:gd name="T2" fmla="*/ 0 w 2497"/>
              <a:gd name="T3" fmla="*/ 0 h 438"/>
              <a:gd name="T4" fmla="*/ 0 60000 65536"/>
              <a:gd name="T5" fmla="*/ 0 60000 65536"/>
              <a:gd name="T6" fmla="*/ 0 w 2497"/>
              <a:gd name="T7" fmla="*/ 0 h 438"/>
              <a:gd name="T8" fmla="*/ 2497 w 2497"/>
              <a:gd name="T9" fmla="*/ 438 h 438"/>
            </a:gdLst>
            <a:ahLst/>
            <a:cxnLst>
              <a:cxn ang="T4">
                <a:pos x="T0" y="T1"/>
              </a:cxn>
              <a:cxn ang="T5">
                <a:pos x="T2" y="T3"/>
              </a:cxn>
            </a:cxnLst>
            <a:rect l="T6" t="T7" r="T8" b="T9"/>
            <a:pathLst>
              <a:path w="2497" h="438">
                <a:moveTo>
                  <a:pt x="2496" y="437"/>
                </a:moveTo>
                <a:lnTo>
                  <a:pt x="0" y="0"/>
                </a:lnTo>
              </a:path>
            </a:pathLst>
          </a:custGeom>
          <a:noFill/>
          <a:ln w="9525">
            <a:solidFill>
              <a:srgbClr val="000000"/>
            </a:solidFill>
            <a:round/>
            <a:headEnd/>
            <a:tailEnd/>
          </a:ln>
        </p:spPr>
        <p:txBody>
          <a:bodyPr/>
          <a:lstStyle/>
          <a:p>
            <a:endParaRPr lang="en-US"/>
          </a:p>
        </p:txBody>
      </p:sp>
      <p:grpSp>
        <p:nvGrpSpPr>
          <p:cNvPr id="9" name="Group 52"/>
          <p:cNvGrpSpPr>
            <a:grpSpLocks/>
          </p:cNvGrpSpPr>
          <p:nvPr/>
        </p:nvGrpSpPr>
        <p:grpSpPr bwMode="auto">
          <a:xfrm>
            <a:off x="3790950" y="2828925"/>
            <a:ext cx="422275" cy="3254375"/>
            <a:chOff x="2388" y="1782"/>
            <a:chExt cx="266" cy="2050"/>
          </a:xfrm>
        </p:grpSpPr>
        <p:sp>
          <p:nvSpPr>
            <p:cNvPr id="28709" name="Line 53"/>
            <p:cNvSpPr>
              <a:spLocks noChangeShapeType="1"/>
            </p:cNvSpPr>
            <p:nvPr/>
          </p:nvSpPr>
          <p:spPr bwMode="auto">
            <a:xfrm flipH="1">
              <a:off x="2403" y="2806"/>
              <a:ext cx="184" cy="1027"/>
            </a:xfrm>
            <a:prstGeom prst="line">
              <a:avLst/>
            </a:prstGeom>
            <a:noFill/>
            <a:ln w="9525">
              <a:solidFill>
                <a:srgbClr val="000000"/>
              </a:solidFill>
              <a:round/>
              <a:headEnd/>
              <a:tailEnd/>
            </a:ln>
          </p:spPr>
          <p:txBody>
            <a:bodyPr/>
            <a:lstStyle/>
            <a:p>
              <a:endParaRPr lang="en-US"/>
            </a:p>
          </p:txBody>
        </p:sp>
        <p:sp>
          <p:nvSpPr>
            <p:cNvPr id="28710" name="Oval 54"/>
            <p:cNvSpPr>
              <a:spLocks noChangeArrowheads="1"/>
            </p:cNvSpPr>
            <p:nvPr/>
          </p:nvSpPr>
          <p:spPr bwMode="auto">
            <a:xfrm>
              <a:off x="2542" y="2692"/>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28711" name="Line 55"/>
            <p:cNvSpPr>
              <a:spLocks noChangeShapeType="1"/>
            </p:cNvSpPr>
            <p:nvPr/>
          </p:nvSpPr>
          <p:spPr bwMode="auto">
            <a:xfrm>
              <a:off x="2388" y="1782"/>
              <a:ext cx="197" cy="908"/>
            </a:xfrm>
            <a:prstGeom prst="line">
              <a:avLst/>
            </a:prstGeom>
            <a:noFill/>
            <a:ln w="9525">
              <a:solidFill>
                <a:srgbClr val="000000"/>
              </a:solidFill>
              <a:round/>
              <a:headEnd/>
              <a:tailEnd/>
            </a:ln>
          </p:spPr>
          <p:txBody>
            <a:bodyPr/>
            <a:lstStyle/>
            <a:p>
              <a:endParaRPr lang="en-US"/>
            </a:p>
          </p:txBody>
        </p:sp>
      </p:grpSp>
      <p:grpSp>
        <p:nvGrpSpPr>
          <p:cNvPr id="10" name="Group 56"/>
          <p:cNvGrpSpPr>
            <a:grpSpLocks/>
          </p:cNvGrpSpPr>
          <p:nvPr/>
        </p:nvGrpSpPr>
        <p:grpSpPr bwMode="auto">
          <a:xfrm>
            <a:off x="3787775" y="2828925"/>
            <a:ext cx="608013" cy="3257550"/>
            <a:chOff x="2386" y="1782"/>
            <a:chExt cx="383" cy="2052"/>
          </a:xfrm>
        </p:grpSpPr>
        <p:sp>
          <p:nvSpPr>
            <p:cNvPr id="28704" name="Oval 57"/>
            <p:cNvSpPr>
              <a:spLocks noChangeArrowheads="1"/>
            </p:cNvSpPr>
            <p:nvPr/>
          </p:nvSpPr>
          <p:spPr bwMode="auto">
            <a:xfrm>
              <a:off x="2543" y="2689"/>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28705" name="Oval 58"/>
            <p:cNvSpPr>
              <a:spLocks noChangeArrowheads="1"/>
            </p:cNvSpPr>
            <p:nvPr/>
          </p:nvSpPr>
          <p:spPr bwMode="auto">
            <a:xfrm>
              <a:off x="2657" y="3370"/>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28706" name="Line 59"/>
            <p:cNvSpPr>
              <a:spLocks noChangeShapeType="1"/>
            </p:cNvSpPr>
            <p:nvPr/>
          </p:nvSpPr>
          <p:spPr bwMode="auto">
            <a:xfrm>
              <a:off x="2386" y="1782"/>
              <a:ext cx="197" cy="908"/>
            </a:xfrm>
            <a:prstGeom prst="line">
              <a:avLst/>
            </a:prstGeom>
            <a:noFill/>
            <a:ln w="9525">
              <a:solidFill>
                <a:srgbClr val="000000"/>
              </a:solidFill>
              <a:prstDash val="sysDot"/>
              <a:round/>
              <a:headEnd/>
              <a:tailEnd/>
            </a:ln>
          </p:spPr>
          <p:txBody>
            <a:bodyPr/>
            <a:lstStyle/>
            <a:p>
              <a:endParaRPr lang="en-US"/>
            </a:p>
          </p:txBody>
        </p:sp>
        <p:sp>
          <p:nvSpPr>
            <p:cNvPr id="28707" name="Line 60"/>
            <p:cNvSpPr>
              <a:spLocks noChangeShapeType="1"/>
            </p:cNvSpPr>
            <p:nvPr/>
          </p:nvSpPr>
          <p:spPr bwMode="auto">
            <a:xfrm>
              <a:off x="2593" y="2801"/>
              <a:ext cx="109" cy="567"/>
            </a:xfrm>
            <a:prstGeom prst="line">
              <a:avLst/>
            </a:prstGeom>
            <a:noFill/>
            <a:ln w="9525">
              <a:solidFill>
                <a:srgbClr val="000000"/>
              </a:solidFill>
              <a:prstDash val="sysDot"/>
              <a:round/>
              <a:headEnd/>
              <a:tailEnd/>
            </a:ln>
          </p:spPr>
          <p:txBody>
            <a:bodyPr/>
            <a:lstStyle/>
            <a:p>
              <a:endParaRPr lang="en-US"/>
            </a:p>
          </p:txBody>
        </p:sp>
        <p:sp>
          <p:nvSpPr>
            <p:cNvPr id="28708" name="Line 61"/>
            <p:cNvSpPr>
              <a:spLocks noChangeShapeType="1"/>
            </p:cNvSpPr>
            <p:nvPr/>
          </p:nvSpPr>
          <p:spPr bwMode="auto">
            <a:xfrm flipH="1">
              <a:off x="2414" y="3471"/>
              <a:ext cx="269" cy="364"/>
            </a:xfrm>
            <a:prstGeom prst="line">
              <a:avLst/>
            </a:prstGeom>
            <a:noFill/>
            <a:ln w="9525">
              <a:solidFill>
                <a:srgbClr val="000000"/>
              </a:solidFill>
              <a:prstDash val="sysDot"/>
              <a:round/>
              <a:headEnd/>
              <a:tailEnd/>
            </a:ln>
          </p:spPr>
          <p:txBody>
            <a:bodyPr/>
            <a:lstStyle/>
            <a:p>
              <a:endParaRPr lang="en-US"/>
            </a:p>
          </p:txBody>
        </p:sp>
      </p:grpSp>
      <p:sp>
        <p:nvSpPr>
          <p:cNvPr id="28696" name="Text Box 62"/>
          <p:cNvSpPr txBox="1">
            <a:spLocks noChangeArrowheads="1"/>
          </p:cNvSpPr>
          <p:nvPr/>
        </p:nvSpPr>
        <p:spPr bwMode="auto">
          <a:xfrm>
            <a:off x="457200" y="1214438"/>
            <a:ext cx="8229600" cy="1217612"/>
          </a:xfrm>
          <a:prstGeom prst="rect">
            <a:avLst/>
          </a:prstGeom>
          <a:noFill/>
          <a:ln w="9525">
            <a:noFill/>
            <a:round/>
            <a:headEnd/>
            <a:tailEnd/>
          </a:ln>
        </p:spPr>
        <p:txBody>
          <a:bodyPr/>
          <a:lstStyle/>
          <a:p>
            <a:pPr marL="339725" indent="-339725">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Storing the preprocessing steps the preprocessing can be done locally.</a:t>
            </a:r>
          </a:p>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3200">
              <a:solidFill>
                <a:srgbClr val="000000"/>
              </a:solidFill>
            </a:endParaRPr>
          </a:p>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fi-FI" sz="3200">
              <a:solidFill>
                <a:srgbClr val="000000"/>
              </a:solidFill>
            </a:endParaRPr>
          </a:p>
        </p:txBody>
      </p:sp>
      <p:sp>
        <p:nvSpPr>
          <p:cNvPr id="28697" name="Text Box 63"/>
          <p:cNvSpPr txBox="1">
            <a:spLocks noChangeArrowheads="1"/>
          </p:cNvSpPr>
          <p:nvPr/>
        </p:nvSpPr>
        <p:spPr bwMode="auto">
          <a:xfrm>
            <a:off x="457200" y="1214438"/>
            <a:ext cx="8229600" cy="1217612"/>
          </a:xfrm>
          <a:prstGeom prst="rect">
            <a:avLst/>
          </a:prstGeom>
          <a:noFill/>
          <a:ln w="9525">
            <a:noFill/>
            <a:round/>
            <a:headEnd/>
            <a:tailEnd/>
          </a:ln>
        </p:spPr>
        <p:txBody>
          <a:bodyPr/>
          <a:lstStyle/>
          <a:p>
            <a:pPr marL="339725" indent="-339725">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Storing the preprocessing steps the preprocessing can be done locally.</a:t>
            </a:r>
          </a:p>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3200">
              <a:solidFill>
                <a:srgbClr val="000000"/>
              </a:solidFill>
            </a:endParaRPr>
          </a:p>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fi-FI" sz="3200">
              <a:solidFill>
                <a:srgbClr val="000000"/>
              </a:solidFill>
            </a:endParaRPr>
          </a:p>
        </p:txBody>
      </p:sp>
      <p:sp>
        <p:nvSpPr>
          <p:cNvPr id="28698" name="Line 64"/>
          <p:cNvSpPr>
            <a:spLocks noChangeShapeType="1"/>
          </p:cNvSpPr>
          <p:nvPr/>
        </p:nvSpPr>
        <p:spPr bwMode="auto">
          <a:xfrm flipH="1" flipV="1">
            <a:off x="3584575" y="2401888"/>
            <a:ext cx="147638" cy="255587"/>
          </a:xfrm>
          <a:prstGeom prst="line">
            <a:avLst/>
          </a:prstGeom>
          <a:noFill/>
          <a:ln w="9525">
            <a:solidFill>
              <a:srgbClr val="000000"/>
            </a:solidFill>
            <a:round/>
            <a:headEnd/>
            <a:tailEnd/>
          </a:ln>
        </p:spPr>
        <p:txBody>
          <a:bodyPr/>
          <a:lstStyle/>
          <a:p>
            <a:endParaRPr lang="en-US"/>
          </a:p>
        </p:txBody>
      </p:sp>
      <p:sp>
        <p:nvSpPr>
          <p:cNvPr id="23617" name="Text Box 65"/>
          <p:cNvSpPr txBox="1">
            <a:spLocks noChangeArrowheads="1"/>
          </p:cNvSpPr>
          <p:nvPr/>
        </p:nvSpPr>
        <p:spPr bwMode="auto">
          <a:xfrm>
            <a:off x="4897438" y="3757613"/>
            <a:ext cx="3871912" cy="1217612"/>
          </a:xfrm>
          <a:prstGeom prst="rect">
            <a:avLst/>
          </a:prstGeom>
          <a:noFill/>
          <a:ln w="9525">
            <a:noFill/>
            <a:round/>
            <a:headEnd/>
            <a:tailEnd/>
          </a:ln>
        </p:spPr>
        <p:txBody>
          <a:bodyPr/>
          <a:lstStyle/>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Aim is to find efficient speed up technique for dynamic road network.</a:t>
            </a:r>
          </a:p>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fi-FI" sz="3200">
              <a:solidFill>
                <a:srgbClr val="000000"/>
              </a:solidFill>
            </a:endParaRPr>
          </a:p>
        </p:txBody>
      </p:sp>
      <p:sp>
        <p:nvSpPr>
          <p:cNvPr id="23618" name="Freeform 66"/>
          <p:cNvSpPr>
            <a:spLocks noChangeArrowheads="1"/>
          </p:cNvSpPr>
          <p:nvPr/>
        </p:nvSpPr>
        <p:spPr bwMode="auto">
          <a:xfrm>
            <a:off x="3816350" y="4454525"/>
            <a:ext cx="288925" cy="1631950"/>
          </a:xfrm>
          <a:custGeom>
            <a:avLst/>
            <a:gdLst>
              <a:gd name="T0" fmla="*/ 103827713 w 803"/>
              <a:gd name="T1" fmla="*/ 0 h 4531"/>
              <a:gd name="T2" fmla="*/ 0 w 803"/>
              <a:gd name="T3" fmla="*/ 587656802 h 4531"/>
              <a:gd name="T4" fmla="*/ 0 60000 65536"/>
              <a:gd name="T5" fmla="*/ 0 60000 65536"/>
              <a:gd name="T6" fmla="*/ 0 w 803"/>
              <a:gd name="T7" fmla="*/ 0 h 4531"/>
              <a:gd name="T8" fmla="*/ 803 w 803"/>
              <a:gd name="T9" fmla="*/ 4531 h 4531"/>
            </a:gdLst>
            <a:ahLst/>
            <a:cxnLst>
              <a:cxn ang="T4">
                <a:pos x="T0" y="T1"/>
              </a:cxn>
              <a:cxn ang="T5">
                <a:pos x="T2" y="T3"/>
              </a:cxn>
            </a:cxnLst>
            <a:rect l="T6" t="T7" r="T8" b="T9"/>
            <a:pathLst>
              <a:path w="803" h="4531">
                <a:moveTo>
                  <a:pt x="802" y="0"/>
                </a:moveTo>
                <a:lnTo>
                  <a:pt x="0" y="4530"/>
                </a:lnTo>
              </a:path>
            </a:pathLst>
          </a:custGeom>
          <a:noFill/>
          <a:ln w="9525">
            <a:solidFill>
              <a:srgbClr val="000000"/>
            </a:solidFill>
            <a:round/>
            <a:headEnd/>
            <a:tailEnd/>
          </a:ln>
        </p:spPr>
        <p:txBody>
          <a:bodyPr/>
          <a:lstStyle/>
          <a:p>
            <a:endParaRPr lang="en-US"/>
          </a:p>
        </p:txBody>
      </p:sp>
      <p:sp>
        <p:nvSpPr>
          <p:cNvPr id="23619" name="Oval 67"/>
          <p:cNvSpPr>
            <a:spLocks noChangeArrowheads="1"/>
          </p:cNvSpPr>
          <p:nvPr/>
        </p:nvSpPr>
        <p:spPr bwMode="auto">
          <a:xfrm>
            <a:off x="4037013" y="4273550"/>
            <a:ext cx="179387" cy="179388"/>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23620" name="Freeform 68"/>
          <p:cNvSpPr>
            <a:spLocks noChangeArrowheads="1"/>
          </p:cNvSpPr>
          <p:nvPr/>
        </p:nvSpPr>
        <p:spPr bwMode="auto">
          <a:xfrm>
            <a:off x="3792538" y="2828925"/>
            <a:ext cx="314325" cy="1441450"/>
          </a:xfrm>
          <a:custGeom>
            <a:avLst/>
            <a:gdLst>
              <a:gd name="T0" fmla="*/ 0 w 871"/>
              <a:gd name="T1" fmla="*/ 0 h 4006"/>
              <a:gd name="T2" fmla="*/ 113302808 w 871"/>
              <a:gd name="T3" fmla="*/ 518537043 h 4006"/>
              <a:gd name="T4" fmla="*/ 0 60000 65536"/>
              <a:gd name="T5" fmla="*/ 0 60000 65536"/>
              <a:gd name="T6" fmla="*/ 0 w 871"/>
              <a:gd name="T7" fmla="*/ 0 h 4006"/>
              <a:gd name="T8" fmla="*/ 871 w 871"/>
              <a:gd name="T9" fmla="*/ 4006 h 4006"/>
            </a:gdLst>
            <a:ahLst/>
            <a:cxnLst>
              <a:cxn ang="T4">
                <a:pos x="T0" y="T1"/>
              </a:cxn>
              <a:cxn ang="T5">
                <a:pos x="T2" y="T3"/>
              </a:cxn>
            </a:cxnLst>
            <a:rect l="T6" t="T7" r="T8" b="T9"/>
            <a:pathLst>
              <a:path w="871" h="4006">
                <a:moveTo>
                  <a:pt x="0" y="0"/>
                </a:moveTo>
                <a:lnTo>
                  <a:pt x="870" y="4005"/>
                </a:lnTo>
              </a:path>
            </a:pathLst>
          </a:custGeom>
          <a:noFill/>
          <a:ln w="9525">
            <a:solidFill>
              <a:srgbClr val="000000"/>
            </a:solidFill>
            <a:round/>
            <a:headEnd/>
            <a:tailEnd/>
          </a:ln>
        </p:spPr>
        <p:txBody>
          <a:bodyPr/>
          <a:lstStyle/>
          <a:p>
            <a:endParaRPr lang="en-US"/>
          </a:p>
        </p:txBody>
      </p:sp>
      <p:sp>
        <p:nvSpPr>
          <p:cNvPr id="23621" name="Oval 69"/>
          <p:cNvSpPr>
            <a:spLocks noChangeArrowheads="1"/>
          </p:cNvSpPr>
          <p:nvPr/>
        </p:nvSpPr>
        <p:spPr bwMode="auto">
          <a:xfrm>
            <a:off x="4037013" y="4273550"/>
            <a:ext cx="179387" cy="179388"/>
          </a:xfrm>
          <a:prstGeom prst="ellipse">
            <a:avLst/>
          </a:prstGeom>
          <a:solidFill>
            <a:srgbClr val="4F81BD"/>
          </a:solidFill>
          <a:ln w="9525">
            <a:solidFill>
              <a:srgbClr val="000000"/>
            </a:solidFill>
            <a:round/>
            <a:headEnd/>
            <a:tailEnd/>
          </a:ln>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grpId="0" nodeType="clickEffect">
                                  <p:stCondLst>
                                    <p:cond delay="0"/>
                                  </p:stCondLst>
                                  <p:childTnLst>
                                    <p:set>
                                      <p:cBhvr additive="repl">
                                        <p:cTn id="6" dur="1" fill="hold">
                                          <p:stCondLst>
                                            <p:cond delay="0"/>
                                          </p:stCondLst>
                                        </p:cTn>
                                        <p:tgtEl>
                                          <p:spTgt spid="23556"/>
                                        </p:tgtEl>
                                        <p:attrNameLst>
                                          <p:attrName>style.visibility</p:attrName>
                                        </p:attrNameLst>
                                      </p:cBhvr>
                                      <p:to>
                                        <p:strVal val="visible"/>
                                      </p:to>
                                    </p:set>
                                  </p:childTnLst>
                                </p:cTn>
                              </p:par>
                              <p:par>
                                <p:cTn id="7" presetID="1" presetClass="exit" fill="hold" nodeType="withEffect">
                                  <p:stCondLst>
                                    <p:cond delay="0"/>
                                  </p:stCondLst>
                                  <p:childTnLst>
                                    <p:set>
                                      <p:cBhvr additive="repl">
                                        <p:cTn id="8" dur="1" fill="hold">
                                          <p:stCondLst>
                                            <p:cond delay="0"/>
                                          </p:stCondLst>
                                        </p:cTn>
                                        <p:tgtEl>
                                          <p:spTgt spid="2"/>
                                        </p:tgtEl>
                                        <p:attrNameLst>
                                          <p:attrName>style.visibility</p:attrName>
                                        </p:attrNameLst>
                                      </p:cBhvr>
                                      <p:to>
                                        <p:strVal val="hidden"/>
                                      </p:to>
                                    </p:set>
                                  </p:childTnLst>
                                </p:cTn>
                              </p:par>
                              <p:par>
                                <p:cTn id="9" presetID="1" presetClass="entr" fill="hold" nodeType="withEffect">
                                  <p:stCondLst>
                                    <p:cond delay="0"/>
                                  </p:stCondLst>
                                  <p:childTnLst>
                                    <p:set>
                                      <p:cBhvr additive="repl">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7"/>
                                        </p:tgtEl>
                                        <p:attrNameLst>
                                          <p:attrName>style.visibility</p:attrName>
                                        </p:attrNameLst>
                                      </p:cBhvr>
                                      <p:to>
                                        <p:strVal val="visible"/>
                                      </p:to>
                                    </p:set>
                                  </p:childTnLst>
                                </p:cTn>
                              </p:par>
                              <p:par>
                                <p:cTn id="15" presetID="1" presetClass="exit" fill="hold" nodeType="withEffect">
                                  <p:stCondLst>
                                    <p:cond delay="0"/>
                                  </p:stCondLst>
                                  <p:childTnLst>
                                    <p:set>
                                      <p:cBhvr additive="repl">
                                        <p:cTn id="16" dur="1" fill="hold">
                                          <p:stCondLst>
                                            <p:cond delay="0"/>
                                          </p:stCondLst>
                                        </p:cTn>
                                        <p:tgtEl>
                                          <p:spTgt spid="3"/>
                                        </p:tgtEl>
                                        <p:attrNameLst>
                                          <p:attrName>style.visibility</p:attrName>
                                        </p:attrNameLst>
                                      </p:cBhvr>
                                      <p:to>
                                        <p:strVal val="hidden"/>
                                      </p:to>
                                    </p:set>
                                  </p:childTnLst>
                                </p:cTn>
                              </p:par>
                              <p:par>
                                <p:cTn id="17" presetID="1" presetClass="entr" fill="hold" grpId="0" nodeType="withEffect">
                                  <p:stCondLst>
                                    <p:cond delay="0"/>
                                  </p:stCondLst>
                                  <p:childTnLst>
                                    <p:set>
                                      <p:cBhvr additive="repl">
                                        <p:cTn id="18" dur="1" fill="hold">
                                          <p:stCondLst>
                                            <p:cond delay="0"/>
                                          </p:stCondLst>
                                        </p:cTn>
                                        <p:tgtEl>
                                          <p:spTgt spid="23555"/>
                                        </p:tgtEl>
                                        <p:attrNameLst>
                                          <p:attrName>style.visibility</p:attrName>
                                        </p:attrNameLst>
                                      </p:cBhvr>
                                      <p:to>
                                        <p:strVal val="visible"/>
                                      </p:to>
                                    </p:set>
                                  </p:childTnLst>
                                </p:cTn>
                              </p:par>
                              <p:par>
                                <p:cTn id="19" presetID="1" presetClass="exit" fill="hold" grpId="1" nodeType="withEffect">
                                  <p:stCondLst>
                                    <p:cond delay="0"/>
                                  </p:stCondLst>
                                  <p:childTnLst>
                                    <p:set>
                                      <p:cBhvr additive="repl">
                                        <p:cTn id="20" dur="1" fill="hold">
                                          <p:stCondLst>
                                            <p:cond delay="0"/>
                                          </p:stCondLst>
                                        </p:cTn>
                                        <p:tgtEl>
                                          <p:spTgt spid="23556"/>
                                        </p:tgtEl>
                                        <p:attrNameLst>
                                          <p:attrName>style.visibility</p:attrName>
                                        </p:attrNameLst>
                                      </p:cBhvr>
                                      <p:to>
                                        <p:strVal val="hidden"/>
                                      </p:to>
                                    </p:set>
                                  </p:childTnLst>
                                </p:cTn>
                              </p:par>
                              <p:par>
                                <p:cTn id="21" presetID="1" presetClass="exit" fill="hold" nodeType="withEffect">
                                  <p:stCondLst>
                                    <p:cond delay="0"/>
                                  </p:stCondLst>
                                  <p:childTnLst>
                                    <p:set>
                                      <p:cBhvr additive="repl">
                                        <p:cTn id="22" dur="1" fill="hold">
                                          <p:stCondLst>
                                            <p:cond delay="0"/>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stCondLst>
                                            <p:cond delay="0"/>
                                          </p:stCondLst>
                                        </p:cTn>
                                        <p:tgtEl>
                                          <p:spTgt spid="8"/>
                                        </p:tgtEl>
                                        <p:attrNameLst>
                                          <p:attrName>style.visibility</p:attrName>
                                        </p:attrNameLst>
                                      </p:cBhvr>
                                      <p:to>
                                        <p:strVal val="visible"/>
                                      </p:to>
                                    </p:set>
                                  </p:childTnLst>
                                </p:cTn>
                              </p:par>
                            </p:childTnLst>
                          </p:cTn>
                        </p:par>
                        <p:par>
                          <p:cTn id="27" fill="hold">
                            <p:stCondLst>
                              <p:cond delay="1"/>
                            </p:stCondLst>
                            <p:childTnLst>
                              <p:par>
                                <p:cTn id="28" presetID="1" presetClass="exit" fill="hold" nodeType="afterEffect">
                                  <p:stCondLst>
                                    <p:cond delay="0"/>
                                  </p:stCondLst>
                                  <p:childTnLst>
                                    <p:set>
                                      <p:cBhvr additive="repl">
                                        <p:cTn id="29" dur="1" fill="hold">
                                          <p:stCondLst>
                                            <p:cond delay="0"/>
                                          </p:stCondLst>
                                        </p:cTn>
                                        <p:tgtEl>
                                          <p:spTgt spid="5"/>
                                        </p:tgtEl>
                                        <p:attrNameLst>
                                          <p:attrName>style.visibility</p:attrName>
                                        </p:attrNameLst>
                                      </p:cBhvr>
                                      <p:to>
                                        <p:strVal val="hidden"/>
                                      </p:to>
                                    </p:set>
                                  </p:childTnLst>
                                </p:cTn>
                              </p:par>
                              <p:par>
                                <p:cTn id="30" presetID="1" presetClass="entr" fill="hold" grpId="0" nodeType="withEffect">
                                  <p:stCondLst>
                                    <p:cond delay="0"/>
                                  </p:stCondLst>
                                  <p:childTnLst>
                                    <p:set>
                                      <p:cBhvr additive="repl">
                                        <p:cTn id="31" dur="1" fill="hold">
                                          <p:stCondLst>
                                            <p:cond delay="0"/>
                                          </p:stCondLst>
                                        </p:cTn>
                                        <p:tgtEl>
                                          <p:spTgt spid="23554"/>
                                        </p:tgtEl>
                                        <p:attrNameLst>
                                          <p:attrName>style.visibility</p:attrName>
                                        </p:attrNameLst>
                                      </p:cBhvr>
                                      <p:to>
                                        <p:strVal val="visible"/>
                                      </p:to>
                                    </p:set>
                                  </p:childTnLst>
                                </p:cTn>
                              </p:par>
                              <p:par>
                                <p:cTn id="32" presetID="1" presetClass="exit" fill="hold" grpId="1" nodeType="withEffect">
                                  <p:stCondLst>
                                    <p:cond delay="0"/>
                                  </p:stCondLst>
                                  <p:childTnLst>
                                    <p:set>
                                      <p:cBhvr additive="repl">
                                        <p:cTn id="33" dur="1" fill="hold">
                                          <p:stCondLst>
                                            <p:cond delay="0"/>
                                          </p:stCondLst>
                                        </p:cTn>
                                        <p:tgtEl>
                                          <p:spTgt spid="23555"/>
                                        </p:tgtEl>
                                        <p:attrNameLst>
                                          <p:attrName>style.visibility</p:attrName>
                                        </p:attrNameLst>
                                      </p:cBhvr>
                                      <p:to>
                                        <p:strVal val="hidden"/>
                                      </p:to>
                                    </p:set>
                                  </p:childTnLst>
                                </p:cTn>
                              </p:par>
                              <p:par>
                                <p:cTn id="34" presetID="1" presetClass="exit" fill="hold" nodeType="withEffect">
                                  <p:stCondLst>
                                    <p:cond delay="0"/>
                                  </p:stCondLst>
                                  <p:childTnLst>
                                    <p:set>
                                      <p:cBhvr additive="repl">
                                        <p:cTn id="35" dur="1" fill="hold">
                                          <p:stCondLst>
                                            <p:cond delay="0"/>
                                          </p:stCondLst>
                                        </p:cTn>
                                        <p:tgtEl>
                                          <p:spTgt spid="7"/>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ntr" fill="hold" nodeType="clickEffect">
                                  <p:stCondLst>
                                    <p:cond delay="0"/>
                                  </p:stCondLst>
                                  <p:childTnLst>
                                    <p:set>
                                      <p:cBhvr additive="repl">
                                        <p:cTn id="39" dur="1" fill="hold">
                                          <p:stCondLst>
                                            <p:cond delay="0"/>
                                          </p:stCondLst>
                                        </p:cTn>
                                        <p:tgtEl>
                                          <p:spTgt spid="10"/>
                                        </p:tgtEl>
                                        <p:attrNameLst>
                                          <p:attrName>style.visibility</p:attrName>
                                        </p:attrNameLst>
                                      </p:cBhvr>
                                      <p:to>
                                        <p:strVal val="visible"/>
                                      </p:to>
                                    </p:set>
                                  </p:childTnLst>
                                </p:cTn>
                              </p:par>
                              <p:par>
                                <p:cTn id="40" presetID="1" presetClass="exit" fill="hold" nodeType="withEffect">
                                  <p:stCondLst>
                                    <p:cond delay="0"/>
                                  </p:stCondLst>
                                  <p:childTnLst>
                                    <p:set>
                                      <p:cBhvr additive="repl">
                                        <p:cTn id="41" dur="1" fill="hold">
                                          <p:stCondLst>
                                            <p:cond delay="0"/>
                                          </p:stCondLst>
                                        </p:cTn>
                                        <p:tgtEl>
                                          <p:spTgt spid="4"/>
                                        </p:tgtEl>
                                        <p:attrNameLst>
                                          <p:attrName>style.visibility</p:attrName>
                                        </p:attrNameLst>
                                      </p:cBhvr>
                                      <p:to>
                                        <p:strVal val="hidden"/>
                                      </p:to>
                                    </p:set>
                                  </p:childTnLst>
                                </p:cTn>
                              </p:par>
                              <p:par>
                                <p:cTn id="42" presetID="1" presetClass="entr" fill="hold" grpId="0" nodeType="withEffect">
                                  <p:stCondLst>
                                    <p:cond delay="0"/>
                                  </p:stCondLst>
                                  <p:childTnLst>
                                    <p:set>
                                      <p:cBhvr additive="repl">
                                        <p:cTn id="43" dur="1" fill="hold">
                                          <p:stCondLst>
                                            <p:cond delay="0"/>
                                          </p:stCondLst>
                                        </p:cTn>
                                        <p:tgtEl>
                                          <p:spTgt spid="23553"/>
                                        </p:tgtEl>
                                        <p:attrNameLst>
                                          <p:attrName>style.visibility</p:attrName>
                                        </p:attrNameLst>
                                      </p:cBhvr>
                                      <p:to>
                                        <p:strVal val="visible"/>
                                      </p:to>
                                    </p:set>
                                  </p:childTnLst>
                                </p:cTn>
                              </p:par>
                              <p:par>
                                <p:cTn id="44" presetID="1" presetClass="entr" fill="hold" grpId="0" nodeType="withEffect">
                                  <p:stCondLst>
                                    <p:cond delay="0"/>
                                  </p:stCondLst>
                                  <p:childTnLst>
                                    <p:set>
                                      <p:cBhvr additive="repl">
                                        <p:cTn id="45" dur="1" fill="hold">
                                          <p:stCondLst>
                                            <p:cond delay="0"/>
                                          </p:stCondLst>
                                        </p:cTn>
                                        <p:tgtEl>
                                          <p:spTgt spid="23585"/>
                                        </p:tgtEl>
                                        <p:attrNameLst>
                                          <p:attrName>style.visibility</p:attrName>
                                        </p:attrNameLst>
                                      </p:cBhvr>
                                      <p:to>
                                        <p:strVal val="visible"/>
                                      </p:to>
                                    </p:set>
                                  </p:childTnLst>
                                </p:cTn>
                              </p:par>
                              <p:par>
                                <p:cTn id="46" presetID="1" presetClass="exit" fill="hold" grpId="1" nodeType="withEffect">
                                  <p:stCondLst>
                                    <p:cond delay="0"/>
                                  </p:stCondLst>
                                  <p:childTnLst>
                                    <p:set>
                                      <p:cBhvr additive="repl">
                                        <p:cTn id="47" dur="1" fill="hold">
                                          <p:stCondLst>
                                            <p:cond delay="0"/>
                                          </p:stCondLst>
                                        </p:cTn>
                                        <p:tgtEl>
                                          <p:spTgt spid="23554"/>
                                        </p:tgtEl>
                                        <p:attrNameLst>
                                          <p:attrName>style.visibility</p:attrName>
                                        </p:attrNameLst>
                                      </p:cBhvr>
                                      <p:to>
                                        <p:strVal val="hidden"/>
                                      </p:to>
                                    </p:set>
                                  </p:childTnLst>
                                </p:cTn>
                              </p:par>
                              <p:par>
                                <p:cTn id="48" presetID="1" presetClass="exit" fill="hold" nodeType="withEffect">
                                  <p:stCondLst>
                                    <p:cond delay="0"/>
                                  </p:stCondLst>
                                  <p:childTnLst>
                                    <p:set>
                                      <p:cBhvr additive="repl">
                                        <p:cTn id="49" dur="1" fill="hold">
                                          <p:stCondLst>
                                            <p:cond delay="0"/>
                                          </p:stCondLst>
                                        </p:cTn>
                                        <p:tgtEl>
                                          <p:spTgt spid="8"/>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ntr" fill="hold" grpId="0" nodeType="clickEffect">
                                  <p:stCondLst>
                                    <p:cond delay="0"/>
                                  </p:stCondLst>
                                  <p:childTnLst>
                                    <p:set>
                                      <p:cBhvr additive="repl">
                                        <p:cTn id="53" dur="1" fill="hold">
                                          <p:stCondLst>
                                            <p:cond delay="0"/>
                                          </p:stCondLst>
                                        </p:cTn>
                                        <p:tgtEl>
                                          <p:spTgt spid="23602"/>
                                        </p:tgtEl>
                                        <p:attrNameLst>
                                          <p:attrName>style.visibility</p:attrName>
                                        </p:attrNameLst>
                                      </p:cBhvr>
                                      <p:to>
                                        <p:strVal val="visible"/>
                                      </p:to>
                                    </p:set>
                                  </p:childTnLst>
                                </p:cTn>
                              </p:par>
                              <p:par>
                                <p:cTn id="54" presetID="1" presetClass="exit" fill="hold" grpId="1" nodeType="withEffect">
                                  <p:stCondLst>
                                    <p:cond delay="0"/>
                                  </p:stCondLst>
                                  <p:childTnLst>
                                    <p:set>
                                      <p:cBhvr additive="repl">
                                        <p:cTn id="55" dur="1" fill="hold">
                                          <p:stCondLst>
                                            <p:cond delay="0"/>
                                          </p:stCondLst>
                                        </p:cTn>
                                        <p:tgtEl>
                                          <p:spTgt spid="23553"/>
                                        </p:tgtEl>
                                        <p:attrNameLst>
                                          <p:attrName>style.visibility</p:attrName>
                                        </p:attrNameLst>
                                      </p:cBhvr>
                                      <p:to>
                                        <p:strVal val="hidden"/>
                                      </p:to>
                                    </p:set>
                                  </p:childTnLst>
                                </p:cTn>
                              </p:par>
                              <p:par>
                                <p:cTn id="56" presetID="1" presetClass="exit" fill="hold" nodeType="withEffect">
                                  <p:stCondLst>
                                    <p:cond delay="0"/>
                                  </p:stCondLst>
                                  <p:childTnLst>
                                    <p:set>
                                      <p:cBhvr additive="repl">
                                        <p:cTn id="57" dur="1" fill="hold">
                                          <p:stCondLst>
                                            <p:cond delay="0"/>
                                          </p:stCondLst>
                                        </p:cTn>
                                        <p:tgtEl>
                                          <p:spTgt spid="1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fill="hold" nodeType="clickEffect">
                                  <p:stCondLst>
                                    <p:cond delay="0"/>
                                  </p:stCondLst>
                                  <p:childTnLst>
                                    <p:set>
                                      <p:cBhvr additive="repl">
                                        <p:cTn id="61" dur="1" fill="hold">
                                          <p:stCondLst>
                                            <p:cond delay="0"/>
                                          </p:stCondLst>
                                        </p:cTn>
                                        <p:tgtEl>
                                          <p:spTgt spid="6"/>
                                        </p:tgtEl>
                                        <p:attrNameLst>
                                          <p:attrName>style.visibility</p:attrName>
                                        </p:attrNameLst>
                                      </p:cBhvr>
                                      <p:to>
                                        <p:strVal val="visible"/>
                                      </p:to>
                                    </p:set>
                                  </p:childTnLst>
                                </p:cTn>
                              </p:par>
                              <p:par>
                                <p:cTn id="62" presetID="1" presetClass="entr" fill="hold" grpId="0" nodeType="withEffect">
                                  <p:stCondLst>
                                    <p:cond delay="0"/>
                                  </p:stCondLst>
                                  <p:childTnLst>
                                    <p:set>
                                      <p:cBhvr additive="repl">
                                        <p:cTn id="63" dur="1" fill="hold">
                                          <p:stCondLst>
                                            <p:cond delay="0"/>
                                          </p:stCondLst>
                                        </p:cTn>
                                        <p:tgtEl>
                                          <p:spTgt spid="2361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fill="hold" grpId="0" nodeType="clickEffect">
                                  <p:stCondLst>
                                    <p:cond delay="0"/>
                                  </p:stCondLst>
                                  <p:childTnLst>
                                    <p:set>
                                      <p:cBhvr additive="repl">
                                        <p:cTn id="67" dur="1" fill="hold">
                                          <p:stCondLst>
                                            <p:cond delay="0"/>
                                          </p:stCondLst>
                                        </p:cTn>
                                        <p:tgtEl>
                                          <p:spTgt spid="23603"/>
                                        </p:tgtEl>
                                        <p:attrNameLst>
                                          <p:attrName>style.visibility</p:attrName>
                                        </p:attrNameLst>
                                      </p:cBhvr>
                                      <p:to>
                                        <p:strVal val="visible"/>
                                      </p:to>
                                    </p:set>
                                  </p:childTnLst>
                                </p:cTn>
                              </p:par>
                              <p:par>
                                <p:cTn id="68" presetID="1" presetClass="exit" fill="hold" nodeType="withEffect">
                                  <p:stCondLst>
                                    <p:cond delay="0"/>
                                  </p:stCondLst>
                                  <p:childTnLst>
                                    <p:set>
                                      <p:cBhvr additive="repl">
                                        <p:cTn id="69" dur="1" fill="hold">
                                          <p:stCondLst>
                                            <p:cond delay="0"/>
                                          </p:stCondLst>
                                        </p:cTn>
                                        <p:tgtEl>
                                          <p:spTgt spid="6"/>
                                        </p:tgtEl>
                                        <p:attrNameLst>
                                          <p:attrName>style.visibility</p:attrName>
                                        </p:attrNameLst>
                                      </p:cBhvr>
                                      <p:to>
                                        <p:strVal val="hidden"/>
                                      </p:to>
                                    </p:set>
                                  </p:childTnLst>
                                </p:cTn>
                              </p:par>
                              <p:par>
                                <p:cTn id="70" presetID="1" presetClass="exit" fill="hold" grpId="1" nodeType="withEffect">
                                  <p:stCondLst>
                                    <p:cond delay="0"/>
                                  </p:stCondLst>
                                  <p:childTnLst>
                                    <p:set>
                                      <p:cBhvr additive="repl">
                                        <p:cTn id="71" dur="1" fill="hold">
                                          <p:stCondLst>
                                            <p:cond delay="0"/>
                                          </p:stCondLst>
                                        </p:cTn>
                                        <p:tgtEl>
                                          <p:spTgt spid="23585"/>
                                        </p:tgtEl>
                                        <p:attrNameLst>
                                          <p:attrName>style.visibility</p:attrName>
                                        </p:attrNameLst>
                                      </p:cBhvr>
                                      <p:to>
                                        <p:strVal val="hidden"/>
                                      </p:to>
                                    </p:set>
                                  </p:childTnLst>
                                </p:cTn>
                              </p:par>
                              <p:par>
                                <p:cTn id="72" presetID="1" presetClass="entr" fill="hold" nodeType="withEffect">
                                  <p:stCondLst>
                                    <p:cond delay="0"/>
                                  </p:stCondLst>
                                  <p:childTnLst>
                                    <p:set>
                                      <p:cBhvr additive="repl">
                                        <p:cTn id="73" dur="1" fill="hold">
                                          <p:stCondLst>
                                            <p:cond delay="0"/>
                                          </p:stCondLst>
                                        </p:cTn>
                                        <p:tgtEl>
                                          <p:spTgt spid="1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fill="hold" nodeType="clickEffect">
                                  <p:stCondLst>
                                    <p:cond delay="0"/>
                                  </p:stCondLst>
                                  <p:childTnLst>
                                    <p:set>
                                      <p:cBhvr additive="repl">
                                        <p:cTn id="77" dur="1" fill="hold">
                                          <p:stCondLst>
                                            <p:cond delay="0"/>
                                          </p:stCondLst>
                                        </p:cTn>
                                        <p:tgtEl>
                                          <p:spTgt spid="9"/>
                                        </p:tgtEl>
                                        <p:attrNameLst>
                                          <p:attrName>style.visibility</p:attrName>
                                        </p:attrNameLst>
                                      </p:cBhvr>
                                      <p:to>
                                        <p:strVal val="visible"/>
                                      </p:to>
                                    </p:set>
                                  </p:childTnLst>
                                </p:cTn>
                              </p:par>
                              <p:par>
                                <p:cTn id="78" presetID="1" presetClass="exit" fill="hold" nodeType="withEffect">
                                  <p:stCondLst>
                                    <p:cond delay="0"/>
                                  </p:stCondLst>
                                  <p:childTnLst>
                                    <p:set>
                                      <p:cBhvr additive="repl">
                                        <p:cTn id="79" dur="1" fill="hold">
                                          <p:stCondLst>
                                            <p:cond delay="0"/>
                                          </p:stCondLst>
                                        </p:cTn>
                                        <p:tgtEl>
                                          <p:spTgt spid="10"/>
                                        </p:tgtEl>
                                        <p:attrNameLst>
                                          <p:attrName>style.visibility</p:attrName>
                                        </p:attrNameLst>
                                      </p:cBhvr>
                                      <p:to>
                                        <p:strVal val="hidden"/>
                                      </p:to>
                                    </p:set>
                                  </p:childTnLst>
                                </p:cTn>
                              </p:par>
                              <p:par>
                                <p:cTn id="80" presetID="1" presetClass="entr" fill="hold" grpId="0" nodeType="withEffect">
                                  <p:stCondLst>
                                    <p:cond delay="0"/>
                                  </p:stCondLst>
                                  <p:childTnLst>
                                    <p:set>
                                      <p:cBhvr additive="repl">
                                        <p:cTn id="81" dur="1" fill="hold">
                                          <p:stCondLst>
                                            <p:cond delay="0"/>
                                          </p:stCondLst>
                                        </p:cTn>
                                        <p:tgtEl>
                                          <p:spTgt spid="23618"/>
                                        </p:tgtEl>
                                        <p:attrNameLst>
                                          <p:attrName>style.visibility</p:attrName>
                                        </p:attrNameLst>
                                      </p:cBhvr>
                                      <p:to>
                                        <p:strVal val="visible"/>
                                      </p:to>
                                    </p:set>
                                  </p:childTnLst>
                                </p:cTn>
                              </p:par>
                              <p:par>
                                <p:cTn id="82" presetID="1" presetClass="entr" fill="hold" grpId="0" nodeType="withEffect">
                                  <p:stCondLst>
                                    <p:cond delay="0"/>
                                  </p:stCondLst>
                                  <p:childTnLst>
                                    <p:set>
                                      <p:cBhvr additive="repl">
                                        <p:cTn id="83" dur="1" fill="hold">
                                          <p:stCondLst>
                                            <p:cond delay="0"/>
                                          </p:stCondLst>
                                        </p:cTn>
                                        <p:tgtEl>
                                          <p:spTgt spid="23620"/>
                                        </p:tgtEl>
                                        <p:attrNameLst>
                                          <p:attrName>style.visibility</p:attrName>
                                        </p:attrNameLst>
                                      </p:cBhvr>
                                      <p:to>
                                        <p:strVal val="visible"/>
                                      </p:to>
                                    </p:set>
                                  </p:childTnLst>
                                </p:cTn>
                              </p:par>
                              <p:par>
                                <p:cTn id="84" presetID="1" presetClass="entr" fill="hold" grpId="0" nodeType="withEffect">
                                  <p:stCondLst>
                                    <p:cond delay="0"/>
                                  </p:stCondLst>
                                  <p:childTnLst>
                                    <p:set>
                                      <p:cBhvr additive="repl">
                                        <p:cTn id="85" dur="1" fill="hold">
                                          <p:stCondLst>
                                            <p:cond delay="0"/>
                                          </p:stCondLst>
                                        </p:cTn>
                                        <p:tgtEl>
                                          <p:spTgt spid="23621"/>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fill="hold" nodeType="clickEffect">
                                  <p:stCondLst>
                                    <p:cond delay="0"/>
                                  </p:stCondLst>
                                  <p:childTnLst>
                                    <p:set>
                                      <p:cBhvr additive="repl">
                                        <p:cTn id="89" dur="1" fill="hold">
                                          <p:stCondLst>
                                            <p:cond delay="0"/>
                                          </p:stCondLst>
                                        </p:cTn>
                                        <p:tgtEl>
                                          <p:spTgt spid="236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animBg="1"/>
      <p:bldP spid="23553" grpId="1" animBg="1"/>
      <p:bldP spid="23554" grpId="0" animBg="1"/>
      <p:bldP spid="23554" grpId="1" animBg="1"/>
      <p:bldP spid="23555" grpId="0" animBg="1"/>
      <p:bldP spid="23555" grpId="1" animBg="1"/>
      <p:bldP spid="23556" grpId="0" animBg="1"/>
      <p:bldP spid="23556" grpId="1" animBg="1"/>
      <p:bldP spid="23585" grpId="0" animBg="1"/>
      <p:bldP spid="23585" grpId="1" animBg="1"/>
      <p:bldP spid="23602" grpId="0" animBg="1"/>
      <p:bldP spid="23603" grpId="0" animBg="1"/>
      <p:bldP spid="23618" grpId="0" animBg="1"/>
      <p:bldP spid="23619" grpId="0" animBg="1"/>
      <p:bldP spid="23620" grpId="0" animBg="1"/>
      <p:bldP spid="23621"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a:solidFill>
                  <a:srgbClr val="1F497D"/>
                </a:solidFill>
              </a:rPr>
              <a:t>Multidimensional clustering (1/3)</a:t>
            </a:r>
          </a:p>
        </p:txBody>
      </p:sp>
      <p:sp>
        <p:nvSpPr>
          <p:cNvPr id="29699" name="Text Box 2"/>
          <p:cNvSpPr txBox="1">
            <a:spLocks noChangeArrowheads="1"/>
          </p:cNvSpPr>
          <p:nvPr/>
        </p:nvSpPr>
        <p:spPr bwMode="auto">
          <a:xfrm>
            <a:off x="457200" y="1214438"/>
            <a:ext cx="8229600" cy="5102225"/>
          </a:xfrm>
          <a:prstGeom prst="rect">
            <a:avLst/>
          </a:prstGeom>
          <a:noFill/>
          <a:ln w="9525">
            <a:noFill/>
            <a:round/>
            <a:headEnd/>
            <a:tailEnd/>
          </a:ln>
        </p:spPr>
        <p:txBody>
          <a:bodyPr/>
          <a:lstStyle/>
          <a:p>
            <a:pPr marL="339725" indent="-339725">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What means that VRP customers are close to each other?</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Euclidian distance </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Shortest path along road network</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Time windows</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Capacities / Incompabilities</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Special requirements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a:solidFill>
                  <a:srgbClr val="1F497D"/>
                </a:solidFill>
              </a:rPr>
              <a:t>Multidimensional clustering (2/3)</a:t>
            </a:r>
          </a:p>
        </p:txBody>
      </p:sp>
      <p:sp>
        <p:nvSpPr>
          <p:cNvPr id="30723" name="Text Box 2"/>
          <p:cNvSpPr txBox="1">
            <a:spLocks noChangeArrowheads="1"/>
          </p:cNvSpPr>
          <p:nvPr/>
        </p:nvSpPr>
        <p:spPr bwMode="auto">
          <a:xfrm>
            <a:off x="457200" y="1214438"/>
            <a:ext cx="3021013" cy="903287"/>
          </a:xfrm>
          <a:prstGeom prst="rect">
            <a:avLst/>
          </a:prstGeom>
          <a:noFill/>
          <a:ln w="9525">
            <a:noFill/>
            <a:round/>
            <a:headEnd/>
            <a:tailEnd/>
          </a:ln>
        </p:spPr>
        <p:txBody>
          <a:bodyPr/>
          <a:lstStyle/>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Instead of this:</a:t>
            </a:r>
          </a:p>
        </p:txBody>
      </p:sp>
      <p:grpSp>
        <p:nvGrpSpPr>
          <p:cNvPr id="30724" name="Group 3"/>
          <p:cNvGrpSpPr>
            <a:grpSpLocks/>
          </p:cNvGrpSpPr>
          <p:nvPr/>
        </p:nvGrpSpPr>
        <p:grpSpPr bwMode="auto">
          <a:xfrm>
            <a:off x="992188" y="2841625"/>
            <a:ext cx="1270000" cy="946150"/>
            <a:chOff x="625" y="1790"/>
            <a:chExt cx="800" cy="596"/>
          </a:xfrm>
        </p:grpSpPr>
        <p:sp>
          <p:nvSpPr>
            <p:cNvPr id="30781" name="Oval 4"/>
            <p:cNvSpPr>
              <a:spLocks noChangeArrowheads="1"/>
            </p:cNvSpPr>
            <p:nvPr/>
          </p:nvSpPr>
          <p:spPr bwMode="auto">
            <a:xfrm>
              <a:off x="965" y="1903"/>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82" name="Oval 5"/>
            <p:cNvSpPr>
              <a:spLocks noChangeArrowheads="1"/>
            </p:cNvSpPr>
            <p:nvPr/>
          </p:nvSpPr>
          <p:spPr bwMode="auto">
            <a:xfrm>
              <a:off x="738" y="2243"/>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83" name="Oval 6"/>
            <p:cNvSpPr>
              <a:spLocks noChangeArrowheads="1"/>
            </p:cNvSpPr>
            <p:nvPr/>
          </p:nvSpPr>
          <p:spPr bwMode="auto">
            <a:xfrm>
              <a:off x="625" y="1790"/>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84" name="Line 7"/>
            <p:cNvSpPr>
              <a:spLocks noChangeShapeType="1"/>
            </p:cNvSpPr>
            <p:nvPr/>
          </p:nvSpPr>
          <p:spPr bwMode="auto">
            <a:xfrm flipH="1" flipV="1">
              <a:off x="1061" y="2000"/>
              <a:ext cx="366" cy="388"/>
            </a:xfrm>
            <a:prstGeom prst="line">
              <a:avLst/>
            </a:prstGeom>
            <a:noFill/>
            <a:ln w="9525">
              <a:solidFill>
                <a:srgbClr val="000000"/>
              </a:solidFill>
              <a:round/>
              <a:headEnd/>
              <a:tailEnd/>
            </a:ln>
          </p:spPr>
          <p:txBody>
            <a:bodyPr/>
            <a:lstStyle/>
            <a:p>
              <a:endParaRPr lang="en-US"/>
            </a:p>
          </p:txBody>
        </p:sp>
        <p:sp>
          <p:nvSpPr>
            <p:cNvPr id="30785" name="Line 8"/>
            <p:cNvSpPr>
              <a:spLocks noChangeShapeType="1"/>
            </p:cNvSpPr>
            <p:nvPr/>
          </p:nvSpPr>
          <p:spPr bwMode="auto">
            <a:xfrm flipH="1">
              <a:off x="827" y="2002"/>
              <a:ext cx="162" cy="257"/>
            </a:xfrm>
            <a:prstGeom prst="line">
              <a:avLst/>
            </a:prstGeom>
            <a:noFill/>
            <a:ln w="9525">
              <a:solidFill>
                <a:srgbClr val="000000"/>
              </a:solidFill>
              <a:round/>
              <a:headEnd/>
              <a:tailEnd/>
            </a:ln>
          </p:spPr>
          <p:txBody>
            <a:bodyPr/>
            <a:lstStyle/>
            <a:p>
              <a:endParaRPr lang="en-US"/>
            </a:p>
          </p:txBody>
        </p:sp>
        <p:sp>
          <p:nvSpPr>
            <p:cNvPr id="30786" name="Line 9"/>
            <p:cNvSpPr>
              <a:spLocks noChangeShapeType="1"/>
            </p:cNvSpPr>
            <p:nvPr/>
          </p:nvSpPr>
          <p:spPr bwMode="auto">
            <a:xfrm flipH="1" flipV="1">
              <a:off x="691" y="1903"/>
              <a:ext cx="82" cy="345"/>
            </a:xfrm>
            <a:prstGeom prst="line">
              <a:avLst/>
            </a:prstGeom>
            <a:noFill/>
            <a:ln w="9525">
              <a:solidFill>
                <a:srgbClr val="000000"/>
              </a:solidFill>
              <a:round/>
              <a:headEnd/>
              <a:tailEnd/>
            </a:ln>
          </p:spPr>
          <p:txBody>
            <a:bodyPr/>
            <a:lstStyle/>
            <a:p>
              <a:endParaRPr lang="en-US"/>
            </a:p>
          </p:txBody>
        </p:sp>
      </p:grpSp>
      <p:grpSp>
        <p:nvGrpSpPr>
          <p:cNvPr id="30725" name="Group 10"/>
          <p:cNvGrpSpPr>
            <a:grpSpLocks/>
          </p:cNvGrpSpPr>
          <p:nvPr/>
        </p:nvGrpSpPr>
        <p:grpSpPr bwMode="auto">
          <a:xfrm>
            <a:off x="2052638" y="2282825"/>
            <a:ext cx="738187" cy="1474788"/>
            <a:chOff x="1293" y="1438"/>
            <a:chExt cx="465" cy="929"/>
          </a:xfrm>
        </p:grpSpPr>
        <p:sp>
          <p:nvSpPr>
            <p:cNvPr id="30776" name="Oval 11"/>
            <p:cNvSpPr>
              <a:spLocks noChangeArrowheads="1"/>
            </p:cNvSpPr>
            <p:nvPr/>
          </p:nvSpPr>
          <p:spPr bwMode="auto">
            <a:xfrm>
              <a:off x="1419" y="1563"/>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77" name="Oval 12"/>
            <p:cNvSpPr>
              <a:spLocks noChangeArrowheads="1"/>
            </p:cNvSpPr>
            <p:nvPr/>
          </p:nvSpPr>
          <p:spPr bwMode="auto">
            <a:xfrm>
              <a:off x="1645" y="2017"/>
              <a:ext cx="113" cy="113"/>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78" name="Line 13"/>
            <p:cNvSpPr>
              <a:spLocks noChangeShapeType="1"/>
            </p:cNvSpPr>
            <p:nvPr/>
          </p:nvSpPr>
          <p:spPr bwMode="auto">
            <a:xfrm>
              <a:off x="1293" y="1438"/>
              <a:ext cx="139" cy="142"/>
            </a:xfrm>
            <a:prstGeom prst="line">
              <a:avLst/>
            </a:prstGeom>
            <a:noFill/>
            <a:ln w="9525">
              <a:solidFill>
                <a:srgbClr val="000000"/>
              </a:solidFill>
              <a:round/>
              <a:headEnd/>
              <a:tailEnd/>
            </a:ln>
          </p:spPr>
          <p:txBody>
            <a:bodyPr/>
            <a:lstStyle/>
            <a:p>
              <a:endParaRPr lang="en-US"/>
            </a:p>
          </p:txBody>
        </p:sp>
        <p:sp>
          <p:nvSpPr>
            <p:cNvPr id="30779" name="Line 14"/>
            <p:cNvSpPr>
              <a:spLocks noChangeShapeType="1"/>
            </p:cNvSpPr>
            <p:nvPr/>
          </p:nvSpPr>
          <p:spPr bwMode="auto">
            <a:xfrm flipV="1">
              <a:off x="1512" y="2125"/>
              <a:ext cx="164" cy="244"/>
            </a:xfrm>
            <a:prstGeom prst="line">
              <a:avLst/>
            </a:prstGeom>
            <a:noFill/>
            <a:ln w="9525">
              <a:solidFill>
                <a:srgbClr val="000000"/>
              </a:solidFill>
              <a:round/>
              <a:headEnd/>
              <a:tailEnd/>
            </a:ln>
          </p:spPr>
          <p:txBody>
            <a:bodyPr/>
            <a:lstStyle/>
            <a:p>
              <a:endParaRPr lang="en-US"/>
            </a:p>
          </p:txBody>
        </p:sp>
        <p:sp>
          <p:nvSpPr>
            <p:cNvPr id="30780" name="Line 15"/>
            <p:cNvSpPr>
              <a:spLocks noChangeShapeType="1"/>
            </p:cNvSpPr>
            <p:nvPr/>
          </p:nvSpPr>
          <p:spPr bwMode="auto">
            <a:xfrm flipH="1" flipV="1">
              <a:off x="1511" y="1667"/>
              <a:ext cx="177" cy="351"/>
            </a:xfrm>
            <a:prstGeom prst="line">
              <a:avLst/>
            </a:prstGeom>
            <a:noFill/>
            <a:ln w="9525">
              <a:solidFill>
                <a:srgbClr val="000000"/>
              </a:solidFill>
              <a:round/>
              <a:headEnd/>
              <a:tailEnd/>
            </a:ln>
          </p:spPr>
          <p:txBody>
            <a:bodyPr/>
            <a:lstStyle/>
            <a:p>
              <a:endParaRPr lang="en-US"/>
            </a:p>
          </p:txBody>
        </p:sp>
      </p:grpSp>
      <p:sp>
        <p:nvSpPr>
          <p:cNvPr id="30726" name="Oval 16"/>
          <p:cNvSpPr>
            <a:spLocks noChangeArrowheads="1"/>
          </p:cNvSpPr>
          <p:nvPr/>
        </p:nvSpPr>
        <p:spPr bwMode="auto">
          <a:xfrm>
            <a:off x="1892300" y="2120900"/>
            <a:ext cx="179388" cy="179388"/>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27" name="Line 17"/>
          <p:cNvSpPr>
            <a:spLocks noChangeShapeType="1"/>
          </p:cNvSpPr>
          <p:nvPr/>
        </p:nvSpPr>
        <p:spPr bwMode="auto">
          <a:xfrm flipH="1" flipV="1">
            <a:off x="1798638" y="1873250"/>
            <a:ext cx="147637" cy="255588"/>
          </a:xfrm>
          <a:prstGeom prst="line">
            <a:avLst/>
          </a:prstGeom>
          <a:noFill/>
          <a:ln w="9525">
            <a:solidFill>
              <a:srgbClr val="000000"/>
            </a:solidFill>
            <a:round/>
            <a:headEnd/>
            <a:tailEnd/>
          </a:ln>
        </p:spPr>
        <p:txBody>
          <a:bodyPr/>
          <a:lstStyle/>
          <a:p>
            <a:endParaRPr lang="en-US"/>
          </a:p>
        </p:txBody>
      </p:sp>
      <p:grpSp>
        <p:nvGrpSpPr>
          <p:cNvPr id="30728" name="Group 18"/>
          <p:cNvGrpSpPr>
            <a:grpSpLocks/>
          </p:cNvGrpSpPr>
          <p:nvPr/>
        </p:nvGrpSpPr>
        <p:grpSpPr bwMode="auto">
          <a:xfrm>
            <a:off x="992188" y="2841625"/>
            <a:ext cx="1270000" cy="946150"/>
            <a:chOff x="625" y="1790"/>
            <a:chExt cx="800" cy="596"/>
          </a:xfrm>
        </p:grpSpPr>
        <p:sp>
          <p:nvSpPr>
            <p:cNvPr id="30770" name="Oval 19"/>
            <p:cNvSpPr>
              <a:spLocks noChangeArrowheads="1"/>
            </p:cNvSpPr>
            <p:nvPr/>
          </p:nvSpPr>
          <p:spPr bwMode="auto">
            <a:xfrm>
              <a:off x="965" y="1904"/>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30771" name="Oval 20"/>
            <p:cNvSpPr>
              <a:spLocks noChangeArrowheads="1"/>
            </p:cNvSpPr>
            <p:nvPr/>
          </p:nvSpPr>
          <p:spPr bwMode="auto">
            <a:xfrm>
              <a:off x="738" y="2244"/>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30772" name="Oval 21"/>
            <p:cNvSpPr>
              <a:spLocks noChangeArrowheads="1"/>
            </p:cNvSpPr>
            <p:nvPr/>
          </p:nvSpPr>
          <p:spPr bwMode="auto">
            <a:xfrm>
              <a:off x="625" y="1790"/>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30773" name="Line 22"/>
            <p:cNvSpPr>
              <a:spLocks noChangeShapeType="1"/>
            </p:cNvSpPr>
            <p:nvPr/>
          </p:nvSpPr>
          <p:spPr bwMode="auto">
            <a:xfrm flipH="1" flipV="1">
              <a:off x="1060" y="2000"/>
              <a:ext cx="366" cy="388"/>
            </a:xfrm>
            <a:prstGeom prst="line">
              <a:avLst/>
            </a:prstGeom>
            <a:noFill/>
            <a:ln w="9525">
              <a:solidFill>
                <a:srgbClr val="000000"/>
              </a:solidFill>
              <a:prstDash val="sysDot"/>
              <a:round/>
              <a:headEnd/>
              <a:tailEnd/>
            </a:ln>
          </p:spPr>
          <p:txBody>
            <a:bodyPr/>
            <a:lstStyle/>
            <a:p>
              <a:endParaRPr lang="en-US"/>
            </a:p>
          </p:txBody>
        </p:sp>
        <p:sp>
          <p:nvSpPr>
            <p:cNvPr id="30774" name="Line 23"/>
            <p:cNvSpPr>
              <a:spLocks noChangeShapeType="1"/>
            </p:cNvSpPr>
            <p:nvPr/>
          </p:nvSpPr>
          <p:spPr bwMode="auto">
            <a:xfrm flipH="1">
              <a:off x="827" y="2002"/>
              <a:ext cx="162" cy="257"/>
            </a:xfrm>
            <a:prstGeom prst="line">
              <a:avLst/>
            </a:prstGeom>
            <a:noFill/>
            <a:ln w="9525">
              <a:solidFill>
                <a:srgbClr val="000000"/>
              </a:solidFill>
              <a:prstDash val="sysDot"/>
              <a:round/>
              <a:headEnd/>
              <a:tailEnd/>
            </a:ln>
          </p:spPr>
          <p:txBody>
            <a:bodyPr/>
            <a:lstStyle/>
            <a:p>
              <a:endParaRPr lang="en-US"/>
            </a:p>
          </p:txBody>
        </p:sp>
        <p:sp>
          <p:nvSpPr>
            <p:cNvPr id="30775" name="Line 24"/>
            <p:cNvSpPr>
              <a:spLocks noChangeShapeType="1"/>
            </p:cNvSpPr>
            <p:nvPr/>
          </p:nvSpPr>
          <p:spPr bwMode="auto">
            <a:xfrm flipH="1" flipV="1">
              <a:off x="691" y="1903"/>
              <a:ext cx="82" cy="345"/>
            </a:xfrm>
            <a:prstGeom prst="line">
              <a:avLst/>
            </a:prstGeom>
            <a:noFill/>
            <a:ln w="9525">
              <a:solidFill>
                <a:srgbClr val="000000"/>
              </a:solidFill>
              <a:prstDash val="sysDot"/>
              <a:round/>
              <a:headEnd/>
              <a:tailEnd/>
            </a:ln>
          </p:spPr>
          <p:txBody>
            <a:bodyPr/>
            <a:lstStyle/>
            <a:p>
              <a:endParaRPr lang="en-US"/>
            </a:p>
          </p:txBody>
        </p:sp>
      </p:grpSp>
      <p:grpSp>
        <p:nvGrpSpPr>
          <p:cNvPr id="30729" name="Group 25"/>
          <p:cNvGrpSpPr>
            <a:grpSpLocks/>
          </p:cNvGrpSpPr>
          <p:nvPr/>
        </p:nvGrpSpPr>
        <p:grpSpPr bwMode="auto">
          <a:xfrm>
            <a:off x="2052638" y="2282825"/>
            <a:ext cx="738187" cy="1474788"/>
            <a:chOff x="1293" y="1438"/>
            <a:chExt cx="465" cy="929"/>
          </a:xfrm>
        </p:grpSpPr>
        <p:sp>
          <p:nvSpPr>
            <p:cNvPr id="30765" name="Oval 26"/>
            <p:cNvSpPr>
              <a:spLocks noChangeArrowheads="1"/>
            </p:cNvSpPr>
            <p:nvPr/>
          </p:nvSpPr>
          <p:spPr bwMode="auto">
            <a:xfrm>
              <a:off x="1419" y="1563"/>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30766" name="Oval 27"/>
            <p:cNvSpPr>
              <a:spLocks noChangeArrowheads="1"/>
            </p:cNvSpPr>
            <p:nvPr/>
          </p:nvSpPr>
          <p:spPr bwMode="auto">
            <a:xfrm>
              <a:off x="1646" y="2017"/>
              <a:ext cx="113" cy="113"/>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30767" name="Line 28"/>
            <p:cNvSpPr>
              <a:spLocks noChangeShapeType="1"/>
            </p:cNvSpPr>
            <p:nvPr/>
          </p:nvSpPr>
          <p:spPr bwMode="auto">
            <a:xfrm>
              <a:off x="1293" y="1438"/>
              <a:ext cx="139" cy="142"/>
            </a:xfrm>
            <a:prstGeom prst="line">
              <a:avLst/>
            </a:prstGeom>
            <a:noFill/>
            <a:ln w="9525">
              <a:solidFill>
                <a:srgbClr val="000000"/>
              </a:solidFill>
              <a:prstDash val="sysDot"/>
              <a:round/>
              <a:headEnd/>
              <a:tailEnd/>
            </a:ln>
          </p:spPr>
          <p:txBody>
            <a:bodyPr/>
            <a:lstStyle/>
            <a:p>
              <a:endParaRPr lang="en-US"/>
            </a:p>
          </p:txBody>
        </p:sp>
        <p:sp>
          <p:nvSpPr>
            <p:cNvPr id="30768" name="Line 29"/>
            <p:cNvSpPr>
              <a:spLocks noChangeShapeType="1"/>
            </p:cNvSpPr>
            <p:nvPr/>
          </p:nvSpPr>
          <p:spPr bwMode="auto">
            <a:xfrm flipV="1">
              <a:off x="1512" y="2125"/>
              <a:ext cx="164" cy="244"/>
            </a:xfrm>
            <a:prstGeom prst="line">
              <a:avLst/>
            </a:prstGeom>
            <a:noFill/>
            <a:ln w="9525">
              <a:solidFill>
                <a:srgbClr val="000000"/>
              </a:solidFill>
              <a:prstDash val="sysDot"/>
              <a:round/>
              <a:headEnd/>
              <a:tailEnd/>
            </a:ln>
          </p:spPr>
          <p:txBody>
            <a:bodyPr/>
            <a:lstStyle/>
            <a:p>
              <a:endParaRPr lang="en-US"/>
            </a:p>
          </p:txBody>
        </p:sp>
        <p:sp>
          <p:nvSpPr>
            <p:cNvPr id="30769" name="Line 30"/>
            <p:cNvSpPr>
              <a:spLocks noChangeShapeType="1"/>
            </p:cNvSpPr>
            <p:nvPr/>
          </p:nvSpPr>
          <p:spPr bwMode="auto">
            <a:xfrm flipH="1" flipV="1">
              <a:off x="1511" y="1667"/>
              <a:ext cx="177" cy="351"/>
            </a:xfrm>
            <a:prstGeom prst="line">
              <a:avLst/>
            </a:prstGeom>
            <a:noFill/>
            <a:ln w="9525">
              <a:solidFill>
                <a:srgbClr val="000000"/>
              </a:solidFill>
              <a:prstDash val="sysDot"/>
              <a:round/>
              <a:headEnd/>
              <a:tailEnd/>
            </a:ln>
          </p:spPr>
          <p:txBody>
            <a:bodyPr/>
            <a:lstStyle/>
            <a:p>
              <a:endParaRPr lang="en-US"/>
            </a:p>
          </p:txBody>
        </p:sp>
      </p:grpSp>
      <p:sp>
        <p:nvSpPr>
          <p:cNvPr id="30730" name="Line 31"/>
          <p:cNvSpPr>
            <a:spLocks noChangeShapeType="1"/>
          </p:cNvSpPr>
          <p:nvPr/>
        </p:nvSpPr>
        <p:spPr bwMode="auto">
          <a:xfrm flipH="1" flipV="1">
            <a:off x="1798638" y="1874838"/>
            <a:ext cx="147637" cy="255587"/>
          </a:xfrm>
          <a:prstGeom prst="line">
            <a:avLst/>
          </a:prstGeom>
          <a:noFill/>
          <a:ln w="9525">
            <a:solidFill>
              <a:srgbClr val="000000"/>
            </a:solidFill>
            <a:round/>
            <a:headEnd/>
            <a:tailEnd/>
          </a:ln>
        </p:spPr>
        <p:txBody>
          <a:bodyPr/>
          <a:lstStyle/>
          <a:p>
            <a:endParaRPr lang="en-US"/>
          </a:p>
        </p:txBody>
      </p:sp>
      <p:sp>
        <p:nvSpPr>
          <p:cNvPr id="30731" name="Oval 32"/>
          <p:cNvSpPr>
            <a:spLocks noChangeArrowheads="1"/>
          </p:cNvSpPr>
          <p:nvPr/>
        </p:nvSpPr>
        <p:spPr bwMode="auto">
          <a:xfrm>
            <a:off x="2251075" y="3746500"/>
            <a:ext cx="179388" cy="179388"/>
          </a:xfrm>
          <a:prstGeom prst="ellipse">
            <a:avLst/>
          </a:prstGeom>
          <a:solidFill>
            <a:srgbClr val="4F81BD"/>
          </a:solidFill>
          <a:ln w="9525">
            <a:solidFill>
              <a:srgbClr val="000000"/>
            </a:solidFill>
            <a:prstDash val="sysDot"/>
            <a:round/>
            <a:headEnd/>
            <a:tailEnd/>
          </a:ln>
        </p:spPr>
        <p:txBody>
          <a:bodyPr wrap="none" anchor="ctr"/>
          <a:lstStyle/>
          <a:p>
            <a:endParaRPr lang="en-US"/>
          </a:p>
        </p:txBody>
      </p:sp>
      <p:sp>
        <p:nvSpPr>
          <p:cNvPr id="30732" name="Line 33"/>
          <p:cNvSpPr>
            <a:spLocks noChangeShapeType="1"/>
          </p:cNvSpPr>
          <p:nvPr/>
        </p:nvSpPr>
        <p:spPr bwMode="auto">
          <a:xfrm>
            <a:off x="2006600" y="2301875"/>
            <a:ext cx="312738" cy="1441450"/>
          </a:xfrm>
          <a:prstGeom prst="line">
            <a:avLst/>
          </a:prstGeom>
          <a:noFill/>
          <a:ln w="9525">
            <a:solidFill>
              <a:srgbClr val="000000"/>
            </a:solidFill>
            <a:round/>
            <a:headEnd/>
            <a:tailEnd/>
          </a:ln>
        </p:spPr>
        <p:txBody>
          <a:bodyPr/>
          <a:lstStyle/>
          <a:p>
            <a:endParaRPr lang="en-US"/>
          </a:p>
        </p:txBody>
      </p:sp>
      <p:sp>
        <p:nvSpPr>
          <p:cNvPr id="30733" name="Oval 34"/>
          <p:cNvSpPr>
            <a:spLocks noChangeArrowheads="1"/>
          </p:cNvSpPr>
          <p:nvPr/>
        </p:nvSpPr>
        <p:spPr bwMode="auto">
          <a:xfrm>
            <a:off x="2251075" y="3746500"/>
            <a:ext cx="179388" cy="179388"/>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34" name="Text Box 35"/>
          <p:cNvSpPr txBox="1">
            <a:spLocks noChangeArrowheads="1"/>
          </p:cNvSpPr>
          <p:nvPr/>
        </p:nvSpPr>
        <p:spPr bwMode="auto">
          <a:xfrm>
            <a:off x="4811713" y="1231900"/>
            <a:ext cx="3233737" cy="903288"/>
          </a:xfrm>
          <a:prstGeom prst="rect">
            <a:avLst/>
          </a:prstGeom>
          <a:noFill/>
          <a:ln w="9525">
            <a:noFill/>
            <a:round/>
            <a:headEnd/>
            <a:tailEnd/>
          </a:ln>
        </p:spPr>
        <p:txBody>
          <a:bodyPr/>
          <a:lstStyle/>
          <a:p>
            <a:pPr marL="339725" indent="-339725">
              <a:spcBef>
                <a:spcPts val="800"/>
              </a:spcBef>
              <a:buFont typeface="Arial"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We cluster this:</a:t>
            </a:r>
          </a:p>
        </p:txBody>
      </p:sp>
      <p:sp>
        <p:nvSpPr>
          <p:cNvPr id="30735" name="Oval 36"/>
          <p:cNvSpPr>
            <a:spLocks noChangeArrowheads="1"/>
          </p:cNvSpPr>
          <p:nvPr/>
        </p:nvSpPr>
        <p:spPr bwMode="auto">
          <a:xfrm>
            <a:off x="6178550" y="3371850"/>
            <a:ext cx="179388" cy="60325"/>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36" name="Oval 37"/>
          <p:cNvSpPr>
            <a:spLocks noChangeArrowheads="1"/>
          </p:cNvSpPr>
          <p:nvPr/>
        </p:nvSpPr>
        <p:spPr bwMode="auto">
          <a:xfrm>
            <a:off x="5830888" y="2714625"/>
            <a:ext cx="179387" cy="60325"/>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37" name="Oval 38"/>
          <p:cNvSpPr>
            <a:spLocks noChangeArrowheads="1"/>
          </p:cNvSpPr>
          <p:nvPr/>
        </p:nvSpPr>
        <p:spPr bwMode="auto">
          <a:xfrm>
            <a:off x="5637213" y="3311525"/>
            <a:ext cx="179387" cy="60325"/>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38" name="Line 39"/>
          <p:cNvSpPr>
            <a:spLocks noChangeShapeType="1"/>
          </p:cNvSpPr>
          <p:nvPr/>
        </p:nvSpPr>
        <p:spPr bwMode="auto">
          <a:xfrm flipH="1" flipV="1">
            <a:off x="6330950" y="3421063"/>
            <a:ext cx="585788" cy="460375"/>
          </a:xfrm>
          <a:prstGeom prst="line">
            <a:avLst/>
          </a:prstGeom>
          <a:noFill/>
          <a:ln w="9525">
            <a:solidFill>
              <a:srgbClr val="000000"/>
            </a:solidFill>
            <a:round/>
            <a:headEnd/>
            <a:tailEnd/>
          </a:ln>
        </p:spPr>
        <p:txBody>
          <a:bodyPr/>
          <a:lstStyle/>
          <a:p>
            <a:endParaRPr lang="en-US"/>
          </a:p>
        </p:txBody>
      </p:sp>
      <p:sp>
        <p:nvSpPr>
          <p:cNvPr id="30739" name="Line 40"/>
          <p:cNvSpPr>
            <a:spLocks noChangeShapeType="1"/>
          </p:cNvSpPr>
          <p:nvPr/>
        </p:nvSpPr>
        <p:spPr bwMode="auto">
          <a:xfrm flipH="1" flipV="1">
            <a:off x="5943600" y="2779713"/>
            <a:ext cx="273050" cy="646112"/>
          </a:xfrm>
          <a:prstGeom prst="line">
            <a:avLst/>
          </a:prstGeom>
          <a:noFill/>
          <a:ln w="9525">
            <a:solidFill>
              <a:srgbClr val="000000"/>
            </a:solidFill>
            <a:round/>
            <a:headEnd/>
            <a:tailEnd/>
          </a:ln>
        </p:spPr>
        <p:txBody>
          <a:bodyPr/>
          <a:lstStyle/>
          <a:p>
            <a:endParaRPr lang="en-US"/>
          </a:p>
        </p:txBody>
      </p:sp>
      <p:sp>
        <p:nvSpPr>
          <p:cNvPr id="30740" name="Line 41"/>
          <p:cNvSpPr>
            <a:spLocks noChangeShapeType="1"/>
          </p:cNvSpPr>
          <p:nvPr/>
        </p:nvSpPr>
        <p:spPr bwMode="auto">
          <a:xfrm flipH="1">
            <a:off x="5741988" y="2781300"/>
            <a:ext cx="144462" cy="590550"/>
          </a:xfrm>
          <a:prstGeom prst="line">
            <a:avLst/>
          </a:prstGeom>
          <a:noFill/>
          <a:ln w="9525">
            <a:solidFill>
              <a:srgbClr val="000000"/>
            </a:solidFill>
            <a:round/>
            <a:headEnd/>
            <a:tailEnd/>
          </a:ln>
        </p:spPr>
        <p:txBody>
          <a:bodyPr/>
          <a:lstStyle/>
          <a:p>
            <a:endParaRPr lang="en-US"/>
          </a:p>
        </p:txBody>
      </p:sp>
      <p:sp>
        <p:nvSpPr>
          <p:cNvPr id="30741" name="Oval 42"/>
          <p:cNvSpPr>
            <a:spLocks noChangeArrowheads="1"/>
          </p:cNvSpPr>
          <p:nvPr/>
        </p:nvSpPr>
        <p:spPr bwMode="auto">
          <a:xfrm>
            <a:off x="6921500" y="3003550"/>
            <a:ext cx="179388" cy="60325"/>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42" name="Oval 43"/>
          <p:cNvSpPr>
            <a:spLocks noChangeArrowheads="1"/>
          </p:cNvSpPr>
          <p:nvPr/>
        </p:nvSpPr>
        <p:spPr bwMode="auto">
          <a:xfrm>
            <a:off x="7258050" y="3432175"/>
            <a:ext cx="179388" cy="60325"/>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43" name="Line 44"/>
          <p:cNvSpPr>
            <a:spLocks noChangeShapeType="1"/>
          </p:cNvSpPr>
          <p:nvPr/>
        </p:nvSpPr>
        <p:spPr bwMode="auto">
          <a:xfrm flipV="1">
            <a:off x="6697663" y="3027363"/>
            <a:ext cx="246062" cy="100012"/>
          </a:xfrm>
          <a:prstGeom prst="line">
            <a:avLst/>
          </a:prstGeom>
          <a:noFill/>
          <a:ln w="9525">
            <a:solidFill>
              <a:srgbClr val="000000"/>
            </a:solidFill>
            <a:round/>
            <a:headEnd/>
            <a:tailEnd/>
          </a:ln>
        </p:spPr>
        <p:txBody>
          <a:bodyPr/>
          <a:lstStyle/>
          <a:p>
            <a:endParaRPr lang="en-US"/>
          </a:p>
        </p:txBody>
      </p:sp>
      <p:sp>
        <p:nvSpPr>
          <p:cNvPr id="30744" name="Line 45"/>
          <p:cNvSpPr>
            <a:spLocks noChangeShapeType="1"/>
          </p:cNvSpPr>
          <p:nvPr/>
        </p:nvSpPr>
        <p:spPr bwMode="auto">
          <a:xfrm flipV="1">
            <a:off x="7043738" y="3487738"/>
            <a:ext cx="263525" cy="400050"/>
          </a:xfrm>
          <a:prstGeom prst="line">
            <a:avLst/>
          </a:prstGeom>
          <a:noFill/>
          <a:ln w="9525">
            <a:solidFill>
              <a:srgbClr val="000000"/>
            </a:solidFill>
            <a:round/>
            <a:headEnd/>
            <a:tailEnd/>
          </a:ln>
        </p:spPr>
        <p:txBody>
          <a:bodyPr/>
          <a:lstStyle/>
          <a:p>
            <a:endParaRPr lang="en-US"/>
          </a:p>
        </p:txBody>
      </p:sp>
      <p:sp>
        <p:nvSpPr>
          <p:cNvPr id="30745" name="Line 46"/>
          <p:cNvSpPr>
            <a:spLocks noChangeShapeType="1"/>
          </p:cNvSpPr>
          <p:nvPr/>
        </p:nvSpPr>
        <p:spPr bwMode="auto">
          <a:xfrm flipH="1" flipV="1">
            <a:off x="7070725" y="3062288"/>
            <a:ext cx="254000" cy="371475"/>
          </a:xfrm>
          <a:prstGeom prst="line">
            <a:avLst/>
          </a:prstGeom>
          <a:noFill/>
          <a:ln w="9525">
            <a:solidFill>
              <a:srgbClr val="000000"/>
            </a:solidFill>
            <a:round/>
            <a:headEnd/>
            <a:tailEnd/>
          </a:ln>
        </p:spPr>
        <p:txBody>
          <a:bodyPr/>
          <a:lstStyle/>
          <a:p>
            <a:endParaRPr lang="en-US"/>
          </a:p>
        </p:txBody>
      </p:sp>
      <p:sp>
        <p:nvSpPr>
          <p:cNvPr id="30746" name="Oval 47"/>
          <p:cNvSpPr>
            <a:spLocks noChangeArrowheads="1"/>
          </p:cNvSpPr>
          <p:nvPr/>
        </p:nvSpPr>
        <p:spPr bwMode="auto">
          <a:xfrm>
            <a:off x="6537325" y="3071813"/>
            <a:ext cx="179388" cy="60325"/>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47" name="Line 48"/>
          <p:cNvSpPr>
            <a:spLocks noChangeShapeType="1"/>
          </p:cNvSpPr>
          <p:nvPr/>
        </p:nvSpPr>
        <p:spPr bwMode="auto">
          <a:xfrm flipH="1" flipV="1">
            <a:off x="6445250" y="2987675"/>
            <a:ext cx="147638" cy="87313"/>
          </a:xfrm>
          <a:prstGeom prst="line">
            <a:avLst/>
          </a:prstGeom>
          <a:noFill/>
          <a:ln w="9525">
            <a:solidFill>
              <a:srgbClr val="000000"/>
            </a:solidFill>
            <a:round/>
            <a:headEnd/>
            <a:tailEnd/>
          </a:ln>
        </p:spPr>
        <p:txBody>
          <a:bodyPr/>
          <a:lstStyle/>
          <a:p>
            <a:endParaRPr lang="en-US"/>
          </a:p>
        </p:txBody>
      </p:sp>
      <p:sp>
        <p:nvSpPr>
          <p:cNvPr id="30748" name="Line 49"/>
          <p:cNvSpPr>
            <a:spLocks noChangeShapeType="1"/>
          </p:cNvSpPr>
          <p:nvPr/>
        </p:nvSpPr>
        <p:spPr bwMode="auto">
          <a:xfrm flipH="1" flipV="1">
            <a:off x="6445250" y="2987675"/>
            <a:ext cx="147638" cy="87313"/>
          </a:xfrm>
          <a:prstGeom prst="line">
            <a:avLst/>
          </a:prstGeom>
          <a:noFill/>
          <a:ln w="9525">
            <a:solidFill>
              <a:srgbClr val="000000"/>
            </a:solidFill>
            <a:round/>
            <a:headEnd/>
            <a:tailEnd/>
          </a:ln>
        </p:spPr>
        <p:txBody>
          <a:bodyPr/>
          <a:lstStyle/>
          <a:p>
            <a:endParaRPr lang="en-US"/>
          </a:p>
        </p:txBody>
      </p:sp>
      <p:sp>
        <p:nvSpPr>
          <p:cNvPr id="30749" name="Line 50"/>
          <p:cNvSpPr>
            <a:spLocks noChangeShapeType="1"/>
          </p:cNvSpPr>
          <p:nvPr/>
        </p:nvSpPr>
        <p:spPr bwMode="auto">
          <a:xfrm>
            <a:off x="6653213" y="3130550"/>
            <a:ext cx="285750" cy="731838"/>
          </a:xfrm>
          <a:prstGeom prst="line">
            <a:avLst/>
          </a:prstGeom>
          <a:noFill/>
          <a:ln w="9525">
            <a:solidFill>
              <a:srgbClr val="000000"/>
            </a:solidFill>
            <a:round/>
            <a:headEnd/>
            <a:tailEnd/>
          </a:ln>
        </p:spPr>
        <p:txBody>
          <a:bodyPr/>
          <a:lstStyle/>
          <a:p>
            <a:endParaRPr lang="en-US"/>
          </a:p>
        </p:txBody>
      </p:sp>
      <p:sp>
        <p:nvSpPr>
          <p:cNvPr id="30750" name="Oval 51"/>
          <p:cNvSpPr>
            <a:spLocks noChangeArrowheads="1"/>
          </p:cNvSpPr>
          <p:nvPr/>
        </p:nvSpPr>
        <p:spPr bwMode="auto">
          <a:xfrm>
            <a:off x="6878638" y="3884613"/>
            <a:ext cx="179387" cy="60325"/>
          </a:xfrm>
          <a:prstGeom prst="ellipse">
            <a:avLst/>
          </a:prstGeom>
          <a:solidFill>
            <a:srgbClr val="4F81BD"/>
          </a:solidFill>
          <a:ln w="9525">
            <a:solidFill>
              <a:srgbClr val="000000"/>
            </a:solidFill>
            <a:round/>
            <a:headEnd/>
            <a:tailEnd/>
          </a:ln>
        </p:spPr>
        <p:txBody>
          <a:bodyPr wrap="none" anchor="ctr"/>
          <a:lstStyle/>
          <a:p>
            <a:endParaRPr lang="en-US"/>
          </a:p>
        </p:txBody>
      </p:sp>
      <p:sp>
        <p:nvSpPr>
          <p:cNvPr id="30751" name="Line 52"/>
          <p:cNvSpPr>
            <a:spLocks noChangeShapeType="1"/>
          </p:cNvSpPr>
          <p:nvPr/>
        </p:nvSpPr>
        <p:spPr bwMode="auto">
          <a:xfrm flipH="1">
            <a:off x="4929188" y="2951163"/>
            <a:ext cx="1198562" cy="544512"/>
          </a:xfrm>
          <a:prstGeom prst="line">
            <a:avLst/>
          </a:prstGeom>
          <a:noFill/>
          <a:ln w="9525">
            <a:solidFill>
              <a:srgbClr val="000000"/>
            </a:solidFill>
            <a:round/>
            <a:headEnd/>
            <a:tailEnd type="triangle" w="med" len="med"/>
          </a:ln>
        </p:spPr>
        <p:txBody>
          <a:bodyPr/>
          <a:lstStyle/>
          <a:p>
            <a:endParaRPr lang="en-US"/>
          </a:p>
        </p:txBody>
      </p:sp>
      <p:sp>
        <p:nvSpPr>
          <p:cNvPr id="30752" name="Line 53"/>
          <p:cNvSpPr>
            <a:spLocks noChangeShapeType="1"/>
          </p:cNvSpPr>
          <p:nvPr/>
        </p:nvSpPr>
        <p:spPr bwMode="auto">
          <a:xfrm>
            <a:off x="6126163" y="2941638"/>
            <a:ext cx="1865312" cy="12700"/>
          </a:xfrm>
          <a:prstGeom prst="line">
            <a:avLst/>
          </a:prstGeom>
          <a:noFill/>
          <a:ln w="9525">
            <a:solidFill>
              <a:srgbClr val="000000"/>
            </a:solidFill>
            <a:round/>
            <a:headEnd/>
            <a:tailEnd type="triangle" w="med" len="med"/>
          </a:ln>
        </p:spPr>
        <p:txBody>
          <a:bodyPr/>
          <a:lstStyle/>
          <a:p>
            <a:endParaRPr lang="en-US"/>
          </a:p>
        </p:txBody>
      </p:sp>
      <p:sp>
        <p:nvSpPr>
          <p:cNvPr id="30753" name="Line 54"/>
          <p:cNvSpPr>
            <a:spLocks noChangeShapeType="1"/>
          </p:cNvSpPr>
          <p:nvPr/>
        </p:nvSpPr>
        <p:spPr bwMode="auto">
          <a:xfrm flipV="1">
            <a:off x="6116638" y="2052638"/>
            <a:ext cx="1587" cy="890587"/>
          </a:xfrm>
          <a:prstGeom prst="line">
            <a:avLst/>
          </a:prstGeom>
          <a:noFill/>
          <a:ln w="9525">
            <a:solidFill>
              <a:srgbClr val="000000"/>
            </a:solidFill>
            <a:round/>
            <a:headEnd/>
            <a:tailEnd type="triangle" w="med" len="med"/>
          </a:ln>
        </p:spPr>
        <p:txBody>
          <a:bodyPr/>
          <a:lstStyle/>
          <a:p>
            <a:endParaRPr lang="en-US"/>
          </a:p>
        </p:txBody>
      </p:sp>
      <p:sp>
        <p:nvSpPr>
          <p:cNvPr id="30754" name="Line 55"/>
          <p:cNvSpPr>
            <a:spLocks noChangeShapeType="1"/>
          </p:cNvSpPr>
          <p:nvPr/>
        </p:nvSpPr>
        <p:spPr bwMode="auto">
          <a:xfrm flipH="1">
            <a:off x="2055813" y="3921125"/>
            <a:ext cx="266700" cy="230188"/>
          </a:xfrm>
          <a:prstGeom prst="line">
            <a:avLst/>
          </a:prstGeom>
          <a:noFill/>
          <a:ln w="9525">
            <a:solidFill>
              <a:srgbClr val="000000"/>
            </a:solidFill>
            <a:round/>
            <a:headEnd/>
            <a:tailEnd/>
          </a:ln>
        </p:spPr>
        <p:txBody>
          <a:bodyPr/>
          <a:lstStyle/>
          <a:p>
            <a:endParaRPr lang="en-US"/>
          </a:p>
        </p:txBody>
      </p:sp>
      <p:sp>
        <p:nvSpPr>
          <p:cNvPr id="30755" name="Line 56"/>
          <p:cNvSpPr>
            <a:spLocks noChangeShapeType="1"/>
          </p:cNvSpPr>
          <p:nvPr/>
        </p:nvSpPr>
        <p:spPr bwMode="auto">
          <a:xfrm flipH="1" flipV="1">
            <a:off x="6665913" y="3582988"/>
            <a:ext cx="227012" cy="334962"/>
          </a:xfrm>
          <a:prstGeom prst="line">
            <a:avLst/>
          </a:prstGeom>
          <a:noFill/>
          <a:ln w="9525">
            <a:solidFill>
              <a:srgbClr val="000000"/>
            </a:solidFill>
            <a:round/>
            <a:headEnd/>
            <a:tailEnd/>
          </a:ln>
        </p:spPr>
        <p:txBody>
          <a:bodyPr/>
          <a:lstStyle/>
          <a:p>
            <a:endParaRPr lang="en-US"/>
          </a:p>
        </p:txBody>
      </p:sp>
      <p:sp>
        <p:nvSpPr>
          <p:cNvPr id="30756" name="Line 57"/>
          <p:cNvSpPr>
            <a:spLocks noChangeShapeType="1"/>
          </p:cNvSpPr>
          <p:nvPr/>
        </p:nvSpPr>
        <p:spPr bwMode="auto">
          <a:xfrm>
            <a:off x="5927725" y="2768600"/>
            <a:ext cx="1588" cy="841375"/>
          </a:xfrm>
          <a:prstGeom prst="line">
            <a:avLst/>
          </a:prstGeom>
          <a:noFill/>
          <a:ln w="9525">
            <a:solidFill>
              <a:srgbClr val="000000"/>
            </a:solidFill>
            <a:prstDash val="sysDot"/>
            <a:round/>
            <a:headEnd/>
            <a:tailEnd/>
          </a:ln>
        </p:spPr>
        <p:txBody>
          <a:bodyPr/>
          <a:lstStyle/>
          <a:p>
            <a:endParaRPr lang="en-US"/>
          </a:p>
        </p:txBody>
      </p:sp>
      <p:sp>
        <p:nvSpPr>
          <p:cNvPr id="30757" name="Line 58"/>
          <p:cNvSpPr>
            <a:spLocks noChangeShapeType="1"/>
          </p:cNvSpPr>
          <p:nvPr/>
        </p:nvSpPr>
        <p:spPr bwMode="auto">
          <a:xfrm>
            <a:off x="7008813" y="3065463"/>
            <a:ext cx="1587" cy="185737"/>
          </a:xfrm>
          <a:prstGeom prst="line">
            <a:avLst/>
          </a:prstGeom>
          <a:noFill/>
          <a:ln w="9525">
            <a:solidFill>
              <a:srgbClr val="000000"/>
            </a:solidFill>
            <a:prstDash val="sysDot"/>
            <a:round/>
            <a:headEnd/>
            <a:tailEnd/>
          </a:ln>
        </p:spPr>
        <p:txBody>
          <a:bodyPr/>
          <a:lstStyle/>
          <a:p>
            <a:endParaRPr lang="en-US"/>
          </a:p>
        </p:txBody>
      </p:sp>
      <p:sp>
        <p:nvSpPr>
          <p:cNvPr id="30758" name="Line 59"/>
          <p:cNvSpPr>
            <a:spLocks noChangeShapeType="1"/>
          </p:cNvSpPr>
          <p:nvPr/>
        </p:nvSpPr>
        <p:spPr bwMode="auto">
          <a:xfrm>
            <a:off x="6965950" y="3613150"/>
            <a:ext cx="1588" cy="279400"/>
          </a:xfrm>
          <a:prstGeom prst="line">
            <a:avLst/>
          </a:prstGeom>
          <a:noFill/>
          <a:ln w="9525">
            <a:solidFill>
              <a:srgbClr val="000000"/>
            </a:solidFill>
            <a:prstDash val="sysDot"/>
            <a:round/>
            <a:headEnd/>
            <a:tailEnd/>
          </a:ln>
        </p:spPr>
        <p:txBody>
          <a:bodyPr/>
          <a:lstStyle/>
          <a:p>
            <a:endParaRPr lang="en-US"/>
          </a:p>
        </p:txBody>
      </p:sp>
      <p:sp>
        <p:nvSpPr>
          <p:cNvPr id="30759" name="Text Box 60"/>
          <p:cNvSpPr txBox="1">
            <a:spLocks noChangeArrowheads="1"/>
          </p:cNvSpPr>
          <p:nvPr/>
        </p:nvSpPr>
        <p:spPr bwMode="auto">
          <a:xfrm>
            <a:off x="7861300" y="2608263"/>
            <a:ext cx="279400" cy="3651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i="1">
                <a:solidFill>
                  <a:srgbClr val="000000"/>
                </a:solidFill>
              </a:rPr>
              <a:t>x</a:t>
            </a:r>
          </a:p>
        </p:txBody>
      </p:sp>
      <p:sp>
        <p:nvSpPr>
          <p:cNvPr id="30760" name="Text Box 61"/>
          <p:cNvSpPr txBox="1">
            <a:spLocks noChangeArrowheads="1"/>
          </p:cNvSpPr>
          <p:nvPr/>
        </p:nvSpPr>
        <p:spPr bwMode="auto">
          <a:xfrm>
            <a:off x="4949825" y="3411538"/>
            <a:ext cx="282575" cy="3651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i="1">
                <a:solidFill>
                  <a:srgbClr val="000000"/>
                </a:solidFill>
              </a:rPr>
              <a:t>y</a:t>
            </a:r>
          </a:p>
        </p:txBody>
      </p:sp>
      <p:sp>
        <p:nvSpPr>
          <p:cNvPr id="30761" name="Text Box 62"/>
          <p:cNvSpPr txBox="1">
            <a:spLocks noChangeArrowheads="1"/>
          </p:cNvSpPr>
          <p:nvPr/>
        </p:nvSpPr>
        <p:spPr bwMode="auto">
          <a:xfrm>
            <a:off x="6191250" y="1843088"/>
            <a:ext cx="257175" cy="3651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i="1">
                <a:solidFill>
                  <a:srgbClr val="000000"/>
                </a:solidFill>
              </a:rPr>
              <a:t>t</a:t>
            </a:r>
          </a:p>
        </p:txBody>
      </p:sp>
      <p:sp>
        <p:nvSpPr>
          <p:cNvPr id="30762" name="Text Box 63"/>
          <p:cNvSpPr txBox="1">
            <a:spLocks noChangeArrowheads="1"/>
          </p:cNvSpPr>
          <p:nvPr/>
        </p:nvSpPr>
        <p:spPr bwMode="auto">
          <a:xfrm>
            <a:off x="4949825" y="3413125"/>
            <a:ext cx="282575" cy="365125"/>
          </a:xfrm>
          <a:prstGeom prst="rect">
            <a:avLst/>
          </a:prstGeom>
          <a:noFill/>
          <a:ln w="9525">
            <a:noFill/>
            <a:round/>
            <a:headEnd/>
            <a:tailEnd/>
          </a:ln>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i="1">
                <a:solidFill>
                  <a:srgbClr val="000000"/>
                </a:solidFill>
              </a:rPr>
              <a:t>y</a:t>
            </a:r>
          </a:p>
        </p:txBody>
      </p:sp>
      <p:sp>
        <p:nvSpPr>
          <p:cNvPr id="30763" name="Text Box 64"/>
          <p:cNvSpPr txBox="1">
            <a:spLocks noChangeArrowheads="1"/>
          </p:cNvSpPr>
          <p:nvPr/>
        </p:nvSpPr>
        <p:spPr bwMode="auto">
          <a:xfrm>
            <a:off x="869950" y="4922838"/>
            <a:ext cx="180975" cy="455612"/>
          </a:xfrm>
          <a:prstGeom prst="rect">
            <a:avLst/>
          </a:prstGeom>
          <a:noFill/>
          <a:ln w="9525">
            <a:noFill/>
            <a:round/>
            <a:headEnd/>
            <a:tailEnd/>
          </a:ln>
        </p:spPr>
        <p:txBody>
          <a:bodyPr wrap="none" anchor="ctr"/>
          <a:lstStyle/>
          <a:p>
            <a:endParaRPr lang="en-US"/>
          </a:p>
        </p:txBody>
      </p:sp>
      <p:sp>
        <p:nvSpPr>
          <p:cNvPr id="25665" name="Text Box 65"/>
          <p:cNvSpPr txBox="1">
            <a:spLocks noChangeArrowheads="1"/>
          </p:cNvSpPr>
          <p:nvPr/>
        </p:nvSpPr>
        <p:spPr bwMode="auto">
          <a:xfrm>
            <a:off x="1001713" y="4378325"/>
            <a:ext cx="7766050" cy="2320925"/>
          </a:xfrm>
          <a:prstGeom prst="rect">
            <a:avLst/>
          </a:prstGeom>
          <a:noFill/>
          <a:ln w="9525">
            <a:noFill/>
            <a:round/>
            <a:headEnd/>
            <a:tailEnd/>
          </a:ln>
        </p:spPr>
        <p:txBody>
          <a:bodyPr/>
          <a:lstStyle/>
          <a:p>
            <a: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i-FI" sz="3200">
                <a:solidFill>
                  <a:srgbClr val="000000"/>
                </a:solidFill>
              </a:rPr>
              <a:t>… and even higher dimensional clustering</a:t>
            </a:r>
          </a:p>
          <a:p>
            <a: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 Dimension reduction (PCA etc.)</a:t>
            </a:r>
          </a:p>
          <a:p>
            <a: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 Using clustering to improve algorithm performance</a:t>
            </a:r>
          </a:p>
          <a:p>
            <a: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 Using clustering in </a:t>
            </a:r>
            <a:r>
              <a:rPr lang="en-US" sz="2400" b="1">
                <a:solidFill>
                  <a:srgbClr val="000000"/>
                </a:solidFill>
              </a:rPr>
              <a:t>selecting </a:t>
            </a:r>
            <a:r>
              <a:rPr lang="en-US" sz="2400">
                <a:solidFill>
                  <a:srgbClr val="000000"/>
                </a:solidFill>
              </a:rPr>
              <a:t>active algorithms</a:t>
            </a:r>
          </a:p>
          <a:p>
            <a: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256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256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256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256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400">
                <a:solidFill>
                  <a:srgbClr val="1F497D"/>
                </a:solidFill>
              </a:rPr>
              <a:t>Multidimensional clustering (3/3)</a:t>
            </a:r>
          </a:p>
        </p:txBody>
      </p:sp>
      <p:sp>
        <p:nvSpPr>
          <p:cNvPr id="31747" name="Text Box 2"/>
          <p:cNvSpPr txBox="1">
            <a:spLocks noChangeArrowheads="1"/>
          </p:cNvSpPr>
          <p:nvPr/>
        </p:nvSpPr>
        <p:spPr bwMode="auto">
          <a:xfrm>
            <a:off x="457200" y="1214438"/>
            <a:ext cx="8229600" cy="5102225"/>
          </a:xfrm>
          <a:prstGeom prst="rect">
            <a:avLst/>
          </a:prstGeom>
          <a:noFill/>
          <a:ln w="9525">
            <a:noFill/>
            <a:round/>
            <a:headEnd/>
            <a:tailEnd/>
          </a:ln>
        </p:spPr>
        <p:txBody>
          <a:bodyPr/>
          <a:lstStyle/>
          <a:p>
            <a:pPr marL="339725" indent="-339725">
              <a:spcBef>
                <a:spcPts val="800"/>
              </a:spcBef>
              <a:buFont typeface="Arial"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Large Problem Partitioning</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Necessary for tackling large cases.</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fi-FI" sz="3200">
                <a:solidFill>
                  <a:srgbClr val="000000"/>
                </a:solidFill>
              </a:rPr>
              <a:t>Using Fuzzy Clustering to split large problems. </a:t>
            </a:r>
            <a:r>
              <a:rPr lang="en-US" sz="3200">
                <a:solidFill>
                  <a:srgbClr val="000000"/>
                </a:solidFill>
              </a:rPr>
              <a:t>Swapping nodes between subproblems using fuzzy membership value.</a:t>
            </a:r>
          </a:p>
          <a:p>
            <a:pPr marL="741363" lvl="1" indent="-284163">
              <a:spcBef>
                <a:spcPts val="800"/>
              </a:spcBef>
              <a:buFont typeface="Times New Roman" pitchFamily="16"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3200">
                <a:solidFill>
                  <a:srgbClr val="000000"/>
                </a:solidFill>
              </a:rPr>
              <a:t>R-tree and other methods.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722313" y="4406900"/>
            <a:ext cx="7772400" cy="1362075"/>
          </a:xfrm>
          <a:prstGeom prst="rect">
            <a:avLst/>
          </a:prstGeom>
          <a:noFill/>
          <a:ln w="9525">
            <a:noFill/>
            <a:round/>
            <a:headEnd/>
            <a:tailEnd/>
          </a:ln>
        </p:spPr>
        <p:txBody>
          <a:bodyPr/>
          <a:lstStyle/>
          <a:p>
            <a:pPr>
              <a:tabLst>
                <a:tab pos="723900" algn="l"/>
                <a:tab pos="1447800" algn="l"/>
                <a:tab pos="2171700" algn="l"/>
                <a:tab pos="2895600" algn="l"/>
                <a:tab pos="3619500" algn="l"/>
                <a:tab pos="4343400" algn="l"/>
                <a:tab pos="5067300" algn="l"/>
                <a:tab pos="5791200" algn="l"/>
                <a:tab pos="6515100" algn="l"/>
                <a:tab pos="7239000" algn="l"/>
              </a:tabLst>
            </a:pPr>
            <a:r>
              <a:rPr lang="fi-FI" sz="4400">
                <a:solidFill>
                  <a:srgbClr val="1F497D"/>
                </a:solidFill>
                <a:cs typeface="Arial Unicode MS" charset="0"/>
              </a:rPr>
              <a:t>Background</a:t>
            </a:r>
          </a:p>
        </p:txBody>
      </p:sp>
      <p:sp>
        <p:nvSpPr>
          <p:cNvPr id="8195" name="Text Box 2"/>
          <p:cNvSpPr txBox="1">
            <a:spLocks noChangeArrowheads="1"/>
          </p:cNvSpPr>
          <p:nvPr/>
        </p:nvSpPr>
        <p:spPr bwMode="auto">
          <a:xfrm>
            <a:off x="722313" y="2906713"/>
            <a:ext cx="7772400" cy="1500187"/>
          </a:xfrm>
          <a:prstGeom prst="rect">
            <a:avLst/>
          </a:prstGeom>
          <a:noFill/>
          <a:ln w="9525">
            <a:noFill/>
            <a:round/>
            <a:headEnd/>
            <a:tailEnd/>
          </a:ln>
        </p:spPr>
        <p:txBody>
          <a:bodyPr anchor="b"/>
          <a:lstStyle/>
          <a:p>
            <a:pPr>
              <a:tabLst>
                <a:tab pos="723900" algn="l"/>
                <a:tab pos="1447800" algn="l"/>
                <a:tab pos="2171700" algn="l"/>
                <a:tab pos="2895600" algn="l"/>
                <a:tab pos="3619500" algn="l"/>
                <a:tab pos="4343400" algn="l"/>
                <a:tab pos="5067300" algn="l"/>
                <a:tab pos="5791200" algn="l"/>
                <a:tab pos="6515100" algn="l"/>
                <a:tab pos="7239000" algn="l"/>
              </a:tabLst>
            </a:pPr>
            <a:r>
              <a:rPr lang="en-US">
                <a:solidFill>
                  <a:srgbClr val="1F497D"/>
                </a:solidFill>
                <a:cs typeface="Arial Unicode MS" charset="0"/>
              </a:rPr>
              <a:t>Applications of Machine Learning in Solving Vehicle Routing Problem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About the Researcher</a:t>
            </a:r>
            <a:endParaRPr lang="en-US" sz="4400" dirty="0">
              <a:solidFill>
                <a:srgbClr val="1F497D"/>
              </a:solidFill>
              <a:cs typeface="Arial Unicode MS" charset="0"/>
            </a:endParaRPr>
          </a:p>
        </p:txBody>
      </p:sp>
      <p:sp>
        <p:nvSpPr>
          <p:cNvPr id="9219" name="Text Box 2"/>
          <p:cNvSpPr txBox="1">
            <a:spLocks noChangeArrowheads="1"/>
          </p:cNvSpPr>
          <p:nvPr/>
        </p:nvSpPr>
        <p:spPr bwMode="auto">
          <a:xfrm>
            <a:off x="457200" y="1574800"/>
            <a:ext cx="8229600" cy="5184775"/>
          </a:xfrm>
          <a:prstGeom prst="rect">
            <a:avLst/>
          </a:prstGeom>
          <a:noFill/>
          <a:ln w="9525">
            <a:noFill/>
            <a:round/>
            <a:headEnd/>
            <a:tailEnd/>
          </a:ln>
        </p:spPr>
        <p:txBody>
          <a:bodyPr/>
          <a:lstStyle/>
          <a:p>
            <a:pPr marL="681038"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Jussi Rasku, DI, M.Sc. (Tech.)</a:t>
            </a:r>
          </a:p>
          <a:p>
            <a:pPr marL="681038"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Background in software industry (2001-2008)</a:t>
            </a:r>
          </a:p>
          <a:p>
            <a:pPr marL="1423988" lvl="1"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rPr>
              <a:t>2001-2002 Windows application development.</a:t>
            </a:r>
          </a:p>
          <a:p>
            <a:pPr marL="1423988" lvl="1"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rPr>
              <a:t>2002-2008 Machine vision quality control software development.</a:t>
            </a:r>
          </a:p>
          <a:p>
            <a:pPr marL="681038"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Working at University of Jyväskylä since 2/2009 – in the Research Group on Computational Logistics</a:t>
            </a:r>
          </a:p>
          <a:p>
            <a:pPr marL="681038"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Postgraduate studies</a:t>
            </a:r>
          </a:p>
          <a:p>
            <a:pPr marL="1423988" lvl="1"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rPr>
              <a:t>Started </a:t>
            </a:r>
            <a:r>
              <a:rPr lang="en-US" sz="2400" dirty="0">
                <a:solidFill>
                  <a:srgbClr val="000000"/>
                </a:solidFill>
              </a:rPr>
              <a:t>7</a:t>
            </a:r>
            <a:r>
              <a:rPr lang="en-US" sz="2400" dirty="0" smtClean="0">
                <a:solidFill>
                  <a:srgbClr val="000000"/>
                </a:solidFill>
              </a:rPr>
              <a:t>/2010</a:t>
            </a:r>
          </a:p>
          <a:p>
            <a:pPr marL="1423988" lvl="1"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rPr>
              <a:t>Supervised by </a:t>
            </a:r>
            <a:r>
              <a:rPr lang="en-US" sz="2400" dirty="0" err="1" smtClean="0">
                <a:solidFill>
                  <a:srgbClr val="000000"/>
                </a:solidFill>
              </a:rPr>
              <a:t>Tommi</a:t>
            </a:r>
            <a:r>
              <a:rPr lang="en-US" sz="2400" dirty="0" smtClean="0">
                <a:solidFill>
                  <a:srgbClr val="000000"/>
                </a:solidFill>
              </a:rPr>
              <a:t> </a:t>
            </a:r>
            <a:r>
              <a:rPr lang="en-US" sz="2400" dirty="0" err="1" smtClean="0">
                <a:solidFill>
                  <a:srgbClr val="000000"/>
                </a:solidFill>
              </a:rPr>
              <a:t>Kärkkäinen</a:t>
            </a:r>
            <a:r>
              <a:rPr lang="en-US" sz="2400" dirty="0" smtClean="0">
                <a:solidFill>
                  <a:srgbClr val="000000"/>
                </a:solidFill>
              </a:rPr>
              <a:t>, Sami </a:t>
            </a:r>
            <a:r>
              <a:rPr lang="en-US" sz="2400" dirty="0" err="1" smtClean="0">
                <a:solidFill>
                  <a:srgbClr val="000000"/>
                </a:solidFill>
              </a:rPr>
              <a:t>Äyrämö</a:t>
            </a:r>
            <a:endParaRPr lang="en-US" sz="2800" dirty="0" smtClean="0">
              <a:solidFill>
                <a:srgbClr val="000000"/>
              </a:solidFill>
            </a:endParaRPr>
          </a:p>
          <a:p>
            <a:pPr marL="681038" indent="-679450">
              <a:spcBef>
                <a:spcPts val="8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800" dirty="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About the Thesis</a:t>
            </a:r>
            <a:endParaRPr lang="en-US" sz="4400" dirty="0">
              <a:solidFill>
                <a:srgbClr val="1F497D"/>
              </a:solidFill>
              <a:cs typeface="Arial Unicode MS" charset="0"/>
            </a:endParaRPr>
          </a:p>
        </p:txBody>
      </p:sp>
      <p:sp>
        <p:nvSpPr>
          <p:cNvPr id="9219" name="Text Box 2"/>
          <p:cNvSpPr txBox="1">
            <a:spLocks noChangeArrowheads="1"/>
          </p:cNvSpPr>
          <p:nvPr/>
        </p:nvSpPr>
        <p:spPr bwMode="auto">
          <a:xfrm>
            <a:off x="457200" y="1574800"/>
            <a:ext cx="8229600" cy="5184775"/>
          </a:xfrm>
          <a:prstGeom prst="rect">
            <a:avLst/>
          </a:prstGeom>
          <a:noFill/>
          <a:ln w="9525">
            <a:noFill/>
            <a:round/>
            <a:headEnd/>
            <a:tailEnd/>
          </a:ln>
        </p:spPr>
        <p:txBody>
          <a:bodyPr/>
          <a:lstStyle/>
          <a:p>
            <a:pPr marL="681038"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Topic of my thesis is “</a:t>
            </a:r>
            <a:r>
              <a:rPr lang="en-US" sz="2800" i="1" dirty="0" smtClean="0">
                <a:solidFill>
                  <a:srgbClr val="000000"/>
                </a:solidFill>
              </a:rPr>
              <a:t>Applications of Machine Learning in Solving Vehicle Routing Problem”</a:t>
            </a:r>
          </a:p>
          <a:p>
            <a:pPr marL="681038"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Aim is to discover ways to use intelligent methods of Machine Learning (ML) in solving Vehicle Routing Problems (VRP).</a:t>
            </a:r>
          </a:p>
          <a:p>
            <a:pPr marL="681038"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Thesis format </a:t>
            </a:r>
            <a:r>
              <a:rPr lang="en-US" sz="2800" dirty="0" smtClean="0">
                <a:solidFill>
                  <a:srgbClr val="000000"/>
                </a:solidFill>
              </a:rPr>
              <a:t>will be collection of papers</a:t>
            </a:r>
          </a:p>
          <a:p>
            <a:pPr marL="1423988" lvl="1"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rPr>
              <a:t>First paper to be submitted before summer 2011.</a:t>
            </a:r>
          </a:p>
          <a:p>
            <a:pPr marL="1423988" lvl="1"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rPr>
              <a:t>Second paper by the end of the year 2011.</a:t>
            </a:r>
          </a:p>
          <a:p>
            <a:pPr marL="1423988" lvl="1"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rPr>
              <a:t>2 more papers 2012-2014.</a:t>
            </a:r>
          </a:p>
          <a:p>
            <a:pPr marL="1423988" lvl="1"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rPr>
              <a:t>PhD,  winter 2014.</a:t>
            </a:r>
          </a:p>
          <a:p>
            <a:pPr marL="681038"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800" dirty="0" smtClean="0">
              <a:solidFill>
                <a:srgbClr val="000000"/>
              </a:solidFill>
            </a:endParaRPr>
          </a:p>
          <a:p>
            <a:pPr marL="681038" indent="-679450">
              <a:spcBef>
                <a:spcPts val="8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800" dirty="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p:cNvCxnSpPr>
            <a:stCxn id="10" idx="2"/>
            <a:endCxn id="49" idx="6"/>
          </p:cNvCxnSpPr>
          <p:nvPr/>
        </p:nvCxnSpPr>
        <p:spPr>
          <a:xfrm rot="10800000">
            <a:off x="2714625" y="5251450"/>
            <a:ext cx="1285875" cy="28575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9" idx="2"/>
            <a:endCxn id="48" idx="6"/>
          </p:cNvCxnSpPr>
          <p:nvPr/>
        </p:nvCxnSpPr>
        <p:spPr>
          <a:xfrm rot="10800000" flipV="1">
            <a:off x="1285875" y="5251450"/>
            <a:ext cx="1071563" cy="142875"/>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8" idx="0"/>
            <a:endCxn id="46" idx="4"/>
          </p:cNvCxnSpPr>
          <p:nvPr/>
        </p:nvCxnSpPr>
        <p:spPr>
          <a:xfrm rot="16200000" flipV="1">
            <a:off x="177800" y="4286250"/>
            <a:ext cx="1785938" cy="7143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7" idx="6"/>
            <a:endCxn id="8" idx="2"/>
          </p:cNvCxnSpPr>
          <p:nvPr/>
        </p:nvCxnSpPr>
        <p:spPr>
          <a:xfrm flipV="1">
            <a:off x="3286125" y="3249613"/>
            <a:ext cx="1714500" cy="573087"/>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7" idx="1"/>
            <a:endCxn id="47" idx="5"/>
          </p:cNvCxnSpPr>
          <p:nvPr/>
        </p:nvCxnSpPr>
        <p:spPr>
          <a:xfrm rot="16200000" flipV="1">
            <a:off x="2519363" y="3233738"/>
            <a:ext cx="461962" cy="46196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46" idx="6"/>
            <a:endCxn id="7" idx="2"/>
          </p:cNvCxnSpPr>
          <p:nvPr/>
        </p:nvCxnSpPr>
        <p:spPr>
          <a:xfrm>
            <a:off x="1214438" y="3249613"/>
            <a:ext cx="1714500" cy="573087"/>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45" idx="6"/>
            <a:endCxn id="43" idx="2"/>
          </p:cNvCxnSpPr>
          <p:nvPr/>
        </p:nvCxnSpPr>
        <p:spPr>
          <a:xfrm flipV="1">
            <a:off x="1285875" y="1892300"/>
            <a:ext cx="1928813" cy="142875"/>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43" idx="6"/>
            <a:endCxn id="44" idx="2"/>
          </p:cNvCxnSpPr>
          <p:nvPr/>
        </p:nvCxnSpPr>
        <p:spPr>
          <a:xfrm>
            <a:off x="3571875" y="1892300"/>
            <a:ext cx="1000125" cy="214313"/>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4" idx="3"/>
            <a:endCxn id="7" idx="7"/>
          </p:cNvCxnSpPr>
          <p:nvPr/>
        </p:nvCxnSpPr>
        <p:spPr>
          <a:xfrm rot="5400000">
            <a:off x="3198019" y="2269332"/>
            <a:ext cx="1462087" cy="139065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5"/>
            <a:endCxn id="11" idx="1"/>
          </p:cNvCxnSpPr>
          <p:nvPr/>
        </p:nvCxnSpPr>
        <p:spPr>
          <a:xfrm rot="16200000" flipH="1">
            <a:off x="7591425" y="3662363"/>
            <a:ext cx="390525" cy="676275"/>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4"/>
            <a:endCxn id="9" idx="7"/>
          </p:cNvCxnSpPr>
          <p:nvPr/>
        </p:nvCxnSpPr>
        <p:spPr>
          <a:xfrm rot="5400000">
            <a:off x="7431087" y="4660901"/>
            <a:ext cx="981075" cy="6604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3"/>
            <a:endCxn id="12" idx="7"/>
          </p:cNvCxnSpPr>
          <p:nvPr/>
        </p:nvCxnSpPr>
        <p:spPr>
          <a:xfrm rot="5400000">
            <a:off x="6877051" y="5519737"/>
            <a:ext cx="247650" cy="676275"/>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2" idx="0"/>
            <a:endCxn id="5" idx="4"/>
          </p:cNvCxnSpPr>
          <p:nvPr/>
        </p:nvCxnSpPr>
        <p:spPr>
          <a:xfrm rot="16200000" flipV="1">
            <a:off x="5644356" y="5036344"/>
            <a:ext cx="1214438" cy="5715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5" idx="2"/>
            <a:endCxn id="4" idx="6"/>
          </p:cNvCxnSpPr>
          <p:nvPr/>
        </p:nvCxnSpPr>
        <p:spPr>
          <a:xfrm rot="10800000">
            <a:off x="5000625" y="4537075"/>
            <a:ext cx="785813" cy="158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4" idx="2"/>
            <a:endCxn id="7" idx="5"/>
          </p:cNvCxnSpPr>
          <p:nvPr/>
        </p:nvCxnSpPr>
        <p:spPr>
          <a:xfrm rot="10800000">
            <a:off x="3233738" y="3948113"/>
            <a:ext cx="1409700" cy="58896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7" idx="5"/>
            <a:endCxn id="10" idx="1"/>
          </p:cNvCxnSpPr>
          <p:nvPr/>
        </p:nvCxnSpPr>
        <p:spPr>
          <a:xfrm rot="16200000" flipH="1">
            <a:off x="2912269" y="4269582"/>
            <a:ext cx="1462087" cy="81915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7" idx="1"/>
            <a:endCxn id="45" idx="5"/>
          </p:cNvCxnSpPr>
          <p:nvPr/>
        </p:nvCxnSpPr>
        <p:spPr>
          <a:xfrm rot="16200000" flipV="1">
            <a:off x="1340644" y="2055019"/>
            <a:ext cx="819150" cy="103346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928938" y="3643313"/>
            <a:ext cx="357187" cy="357187"/>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Oval 3"/>
          <p:cNvSpPr/>
          <p:nvPr/>
        </p:nvSpPr>
        <p:spPr>
          <a:xfrm>
            <a:off x="4643438" y="4357688"/>
            <a:ext cx="357187"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5786438" y="4357688"/>
            <a:ext cx="357187"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7143750" y="3500438"/>
            <a:ext cx="357188"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p:cNvSpPr/>
          <p:nvPr/>
        </p:nvSpPr>
        <p:spPr>
          <a:xfrm>
            <a:off x="7286625" y="5429250"/>
            <a:ext cx="357188" cy="357188"/>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a:off x="4000500" y="5357813"/>
            <a:ext cx="357188"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p:cNvSpPr/>
          <p:nvPr/>
        </p:nvSpPr>
        <p:spPr>
          <a:xfrm>
            <a:off x="8072438" y="4143375"/>
            <a:ext cx="357187" cy="357188"/>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6357938" y="5929313"/>
            <a:ext cx="357187"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Oval 42"/>
          <p:cNvSpPr/>
          <p:nvPr/>
        </p:nvSpPr>
        <p:spPr>
          <a:xfrm>
            <a:off x="3214688" y="1714500"/>
            <a:ext cx="357187" cy="357188"/>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 name="Oval 43"/>
          <p:cNvSpPr/>
          <p:nvPr/>
        </p:nvSpPr>
        <p:spPr>
          <a:xfrm>
            <a:off x="4572000" y="1928813"/>
            <a:ext cx="357188"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Oval 44"/>
          <p:cNvSpPr/>
          <p:nvPr/>
        </p:nvSpPr>
        <p:spPr>
          <a:xfrm>
            <a:off x="928688" y="1857375"/>
            <a:ext cx="357187" cy="357188"/>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Oval 45"/>
          <p:cNvSpPr/>
          <p:nvPr/>
        </p:nvSpPr>
        <p:spPr>
          <a:xfrm>
            <a:off x="857250" y="3071813"/>
            <a:ext cx="357188"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Oval 46"/>
          <p:cNvSpPr/>
          <p:nvPr/>
        </p:nvSpPr>
        <p:spPr>
          <a:xfrm>
            <a:off x="2214563" y="2928938"/>
            <a:ext cx="357187"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8" name="Oval 47"/>
          <p:cNvSpPr/>
          <p:nvPr/>
        </p:nvSpPr>
        <p:spPr>
          <a:xfrm>
            <a:off x="928688" y="5214938"/>
            <a:ext cx="357187"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9" name="Oval 48"/>
          <p:cNvSpPr/>
          <p:nvPr/>
        </p:nvSpPr>
        <p:spPr>
          <a:xfrm>
            <a:off x="2357438" y="5072063"/>
            <a:ext cx="357187"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8" name="Straight Arrow Connector 87"/>
          <p:cNvCxnSpPr>
            <a:stCxn id="8" idx="7"/>
            <a:endCxn id="90" idx="3"/>
          </p:cNvCxnSpPr>
          <p:nvPr/>
        </p:nvCxnSpPr>
        <p:spPr>
          <a:xfrm rot="5400000" flipH="1" flipV="1">
            <a:off x="5448300" y="2733675"/>
            <a:ext cx="247650" cy="5334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90" idx="5"/>
          </p:cNvCxnSpPr>
          <p:nvPr/>
        </p:nvCxnSpPr>
        <p:spPr>
          <a:xfrm rot="16200000" flipH="1">
            <a:off x="6305550" y="2662238"/>
            <a:ext cx="676275" cy="11049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5000625" y="3071813"/>
            <a:ext cx="357188"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0" name="Oval 89"/>
          <p:cNvSpPr/>
          <p:nvPr/>
        </p:nvSpPr>
        <p:spPr>
          <a:xfrm>
            <a:off x="5786438" y="2571750"/>
            <a:ext cx="357187" cy="357188"/>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Text Box 1"/>
          <p:cNvSpPr txBox="1">
            <a:spLocks noChangeArrowheads="1"/>
          </p:cNvSpPr>
          <p:nvPr/>
        </p:nvSpPr>
        <p:spPr bwMode="auto">
          <a:xfrm>
            <a:off x="928687" y="26064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dirty="0" smtClean="0">
                <a:solidFill>
                  <a:srgbClr val="1F497D"/>
                </a:solidFill>
                <a:cs typeface="Arial Unicode MS" charset="0"/>
              </a:rPr>
              <a:t>The Vehicle Routing Problem</a:t>
            </a:r>
            <a:endParaRPr lang="en-US" sz="4400" dirty="0">
              <a:solidFill>
                <a:srgbClr val="1F497D"/>
              </a:solidFill>
              <a:cs typeface="Arial Unicode MS" charset="0"/>
            </a:endParaRPr>
          </a:p>
        </p:txBody>
      </p:sp>
      <p:sp>
        <p:nvSpPr>
          <p:cNvPr id="42" name="Oval 41"/>
          <p:cNvSpPr/>
          <p:nvPr/>
        </p:nvSpPr>
        <p:spPr>
          <a:xfrm>
            <a:off x="6804248" y="1196752"/>
            <a:ext cx="357187" cy="357187"/>
          </a:xfrm>
          <a:prstGeom prst="ellipse">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0" name="TextBox 49"/>
          <p:cNvSpPr txBox="1"/>
          <p:nvPr/>
        </p:nvSpPr>
        <p:spPr>
          <a:xfrm>
            <a:off x="7164288" y="1124744"/>
            <a:ext cx="1800200" cy="461665"/>
          </a:xfrm>
          <a:prstGeom prst="rect">
            <a:avLst/>
          </a:prstGeom>
          <a:noFill/>
        </p:spPr>
        <p:txBody>
          <a:bodyPr wrap="square" rtlCol="0">
            <a:spAutoFit/>
          </a:bodyPr>
          <a:lstStyle/>
          <a:p>
            <a:r>
              <a:rPr lang="en-US" sz="2400" dirty="0" smtClean="0">
                <a:solidFill>
                  <a:schemeClr val="tx2"/>
                </a:solidFill>
              </a:rPr>
              <a:t>Depot</a:t>
            </a:r>
            <a:endParaRPr lang="en-US" sz="2400" dirty="0">
              <a:solidFill>
                <a:schemeClr val="tx2"/>
              </a:solidFill>
            </a:endParaRPr>
          </a:p>
        </p:txBody>
      </p:sp>
      <p:sp>
        <p:nvSpPr>
          <p:cNvPr id="54" name="TextBox 53"/>
          <p:cNvSpPr txBox="1"/>
          <p:nvPr/>
        </p:nvSpPr>
        <p:spPr>
          <a:xfrm>
            <a:off x="7164288" y="1628800"/>
            <a:ext cx="1800200" cy="461665"/>
          </a:xfrm>
          <a:prstGeom prst="rect">
            <a:avLst/>
          </a:prstGeom>
          <a:noFill/>
        </p:spPr>
        <p:txBody>
          <a:bodyPr wrap="square" rtlCol="0">
            <a:spAutoFit/>
          </a:bodyPr>
          <a:lstStyle/>
          <a:p>
            <a:r>
              <a:rPr lang="en-US" sz="2400" dirty="0" smtClean="0">
                <a:solidFill>
                  <a:schemeClr val="tx2"/>
                </a:solidFill>
              </a:rPr>
              <a:t>Customer</a:t>
            </a:r>
            <a:endParaRPr lang="en-US" sz="2400" dirty="0">
              <a:solidFill>
                <a:schemeClr val="tx2"/>
              </a:solidFill>
            </a:endParaRPr>
          </a:p>
        </p:txBody>
      </p:sp>
      <p:sp>
        <p:nvSpPr>
          <p:cNvPr id="56" name="Oval 55"/>
          <p:cNvSpPr/>
          <p:nvPr/>
        </p:nvSpPr>
        <p:spPr>
          <a:xfrm>
            <a:off x="6804248" y="1700808"/>
            <a:ext cx="357188" cy="357187"/>
          </a:xfrm>
          <a:prstGeom prst="ellipse">
            <a:avLst/>
          </a:prstGeom>
          <a:solidFill>
            <a:srgbClr val="C00000"/>
          </a:solidFill>
          <a:ln>
            <a:solidFill>
              <a:srgbClr val="76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7" name="Straight Arrow Connector 56"/>
          <p:cNvCxnSpPr/>
          <p:nvPr/>
        </p:nvCxnSpPr>
        <p:spPr>
          <a:xfrm flipV="1">
            <a:off x="6876256" y="2204864"/>
            <a:ext cx="288032" cy="24765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164288" y="2103239"/>
            <a:ext cx="1800200" cy="461665"/>
          </a:xfrm>
          <a:prstGeom prst="rect">
            <a:avLst/>
          </a:prstGeom>
          <a:noFill/>
        </p:spPr>
        <p:txBody>
          <a:bodyPr wrap="square" rtlCol="0">
            <a:spAutoFit/>
          </a:bodyPr>
          <a:lstStyle/>
          <a:p>
            <a:r>
              <a:rPr lang="en-US" sz="2400" dirty="0" smtClean="0">
                <a:solidFill>
                  <a:schemeClr val="tx2"/>
                </a:solidFill>
              </a:rPr>
              <a:t>Route</a:t>
            </a:r>
            <a:endParaRPr lang="en-US" sz="2400" dirty="0">
              <a:solidFill>
                <a:schemeClr val="tx2"/>
              </a:solidFill>
            </a:endParaRPr>
          </a:p>
        </p:txBody>
      </p:sp>
      <p:cxnSp>
        <p:nvCxnSpPr>
          <p:cNvPr id="64" name="Straight Arrow Connector 63"/>
          <p:cNvCxnSpPr>
            <a:stCxn id="4" idx="4"/>
            <a:endCxn id="10" idx="7"/>
          </p:cNvCxnSpPr>
          <p:nvPr/>
        </p:nvCxnSpPr>
        <p:spPr>
          <a:xfrm rot="5400000">
            <a:off x="4216083" y="4804172"/>
            <a:ext cx="695247" cy="516653"/>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10" idx="1"/>
            <a:endCxn id="7" idx="5"/>
          </p:cNvCxnSpPr>
          <p:nvPr/>
        </p:nvCxnSpPr>
        <p:spPr>
          <a:xfrm rot="16200000" flipV="1">
            <a:off x="2912348" y="4269660"/>
            <a:ext cx="1461931" cy="818993"/>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7" idx="4"/>
            <a:endCxn id="49" idx="7"/>
          </p:cNvCxnSpPr>
          <p:nvPr/>
        </p:nvCxnSpPr>
        <p:spPr>
          <a:xfrm rot="5400000">
            <a:off x="2322988" y="4339828"/>
            <a:ext cx="1123872" cy="445216"/>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par>
                                <p:cTn id="51" presetID="1" presetClass="exit" presetSubtype="0" fill="hold" nodeType="withEffect">
                                  <p:stCondLst>
                                    <p:cond delay="0"/>
                                  </p:stCondLst>
                                  <p:childTnLst>
                                    <p:set>
                                      <p:cBhvr>
                                        <p:cTn id="52" dur="1" fill="hold">
                                          <p:stCondLst>
                                            <p:cond delay="0"/>
                                          </p:stCondLst>
                                        </p:cTn>
                                        <p:tgtEl>
                                          <p:spTgt spid="70"/>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64"/>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a:solidFill>
                  <a:srgbClr val="1F497D"/>
                </a:solidFill>
                <a:cs typeface="Arial Unicode MS" charset="0"/>
              </a:rPr>
              <a:t>Vehicle Routing Problem Variants</a:t>
            </a:r>
          </a:p>
        </p:txBody>
      </p:sp>
      <p:sp>
        <p:nvSpPr>
          <p:cNvPr id="12290" name="Text Box 2"/>
          <p:cNvSpPr txBox="1">
            <a:spLocks noChangeArrowheads="1"/>
          </p:cNvSpPr>
          <p:nvPr/>
        </p:nvSpPr>
        <p:spPr bwMode="auto">
          <a:xfrm>
            <a:off x="457200" y="1214438"/>
            <a:ext cx="8229600" cy="5291137"/>
          </a:xfrm>
          <a:prstGeom prst="rect">
            <a:avLst/>
          </a:prstGeom>
          <a:noFill/>
          <a:ln w="9525">
            <a:noFill/>
            <a:round/>
            <a:headEnd/>
            <a:tailEnd/>
          </a:ln>
        </p:spPr>
        <p:txBody>
          <a:bodyPr/>
          <a:lstStyle/>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a:solidFill>
                  <a:srgbClr val="000000"/>
                </a:solidFill>
                <a:cs typeface="Arial Unicode MS" charset="0"/>
              </a:rPr>
              <a:t>VRP with time windows (VRPTW)</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a:solidFill>
                  <a:srgbClr val="000000"/>
                </a:solidFill>
                <a:cs typeface="Arial Unicode MS" charset="0"/>
              </a:rPr>
              <a:t>Fleet size and mix VRP (FSMVRP)</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a:solidFill>
                  <a:srgbClr val="000000"/>
                </a:solidFill>
                <a:cs typeface="Arial Unicode MS" charset="0"/>
              </a:rPr>
              <a:t>Open VRP (OVRP)</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a:solidFill>
                  <a:srgbClr val="000000"/>
                </a:solidFill>
                <a:cs typeface="Arial Unicode MS" charset="0"/>
              </a:rPr>
              <a:t>Multi-depot VRP (MDVRP)</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a:solidFill>
                  <a:srgbClr val="000000"/>
                </a:solidFill>
                <a:cs typeface="Arial Unicode MS" charset="0"/>
              </a:rPr>
              <a:t>Periodic VRP (PVRP)</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a:solidFill>
                  <a:srgbClr val="000000"/>
                </a:solidFill>
                <a:cs typeface="Arial Unicode MS" charset="0"/>
              </a:rPr>
              <a:t>VRP with backhauls (VRPB)</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a:solidFill>
                  <a:srgbClr val="000000"/>
                </a:solidFill>
                <a:cs typeface="Arial Unicode MS" charset="0"/>
              </a:rPr>
              <a:t>Pickup and delivery problem (PDP)</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fi-FI" sz="2600">
                <a:solidFill>
                  <a:srgbClr val="000000"/>
                </a:solidFill>
                <a:cs typeface="Arial Unicode MS" charset="0"/>
              </a:rPr>
              <a:t>Dynamic VRP (DVRP)</a:t>
            </a:r>
          </a:p>
          <a:p>
            <a:pPr marL="339725" indent="-33972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a:solidFill>
                  <a:srgbClr val="000000"/>
                </a:solidFill>
                <a:cs typeface="Arial Unicode MS" charset="0"/>
              </a:rPr>
              <a:t>VRP with stochastic demands (VRPSD)</a:t>
            </a:r>
          </a:p>
          <a:p>
            <a:pPr marL="339725" indent="-339725">
              <a:spcBef>
                <a:spcPts val="800"/>
              </a:spcBef>
              <a:buFont typeface="Arial"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600" b="1">
                <a:solidFill>
                  <a:srgbClr val="000000"/>
                </a:solidFill>
                <a:cs typeface="Arial Unicode MS" charset="0"/>
              </a:rPr>
              <a:t>...And combinations of these like MDVRPTWSD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229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857250" y="274638"/>
            <a:ext cx="8215313" cy="868362"/>
          </a:xfrm>
          <a:prstGeom prst="rect">
            <a:avLst/>
          </a:prstGeom>
          <a:noFill/>
          <a:ln w="9525">
            <a:noFill/>
            <a:round/>
            <a:headEnd/>
            <a:tailEnd/>
          </a:ln>
        </p:spPr>
        <p:txBody>
          <a:bodyPr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4400">
                <a:solidFill>
                  <a:srgbClr val="1F497D"/>
                </a:solidFill>
                <a:cs typeface="Arial Unicode MS" charset="0"/>
              </a:rPr>
              <a:t>VRP Solving</a:t>
            </a:r>
          </a:p>
        </p:txBody>
      </p:sp>
      <p:sp>
        <p:nvSpPr>
          <p:cNvPr id="9219" name="Text Box 2"/>
          <p:cNvSpPr txBox="1">
            <a:spLocks noChangeArrowheads="1"/>
          </p:cNvSpPr>
          <p:nvPr/>
        </p:nvSpPr>
        <p:spPr bwMode="auto">
          <a:xfrm>
            <a:off x="457200" y="1574800"/>
            <a:ext cx="8229600" cy="5184775"/>
          </a:xfrm>
          <a:prstGeom prst="rect">
            <a:avLst/>
          </a:prstGeom>
          <a:noFill/>
          <a:ln w="9525">
            <a:noFill/>
            <a:round/>
            <a:headEnd/>
            <a:tailEnd/>
          </a:ln>
        </p:spPr>
        <p:txBody>
          <a:bodyPr/>
          <a:lstStyle/>
          <a:p>
            <a:pPr marL="681038" indent="-679450">
              <a:spcBef>
                <a:spcPts val="800"/>
              </a:spcBef>
              <a:buFont typeface="Times New Roman" pitchFamily="16"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3200" i="1" dirty="0">
                <a:solidFill>
                  <a:srgbClr val="000000"/>
                </a:solidFill>
                <a:cs typeface="Arial Unicode MS" charset="0"/>
              </a:rPr>
              <a:t>VRP </a:t>
            </a:r>
            <a:r>
              <a:rPr lang="en-US" sz="3200" i="1" dirty="0" smtClean="0">
                <a:solidFill>
                  <a:srgbClr val="000000"/>
                </a:solidFill>
                <a:cs typeface="Arial Unicode MS" charset="0"/>
              </a:rPr>
              <a:t>Solving (recognized issues)</a:t>
            </a:r>
            <a:endParaRPr lang="en-US" sz="3200" i="1" dirty="0">
              <a:solidFill>
                <a:srgbClr val="000000"/>
              </a:solidFill>
              <a:cs typeface="Arial Unicode MS" charset="0"/>
            </a:endParaRPr>
          </a:p>
          <a:p>
            <a:pPr marL="739775" lvl="1" indent="-282575">
              <a:spcBef>
                <a:spcPts val="8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Many different </a:t>
            </a:r>
            <a:r>
              <a:rPr lang="en-US" sz="2800" dirty="0">
                <a:solidFill>
                  <a:srgbClr val="000000"/>
                </a:solidFill>
              </a:rPr>
              <a:t>kind of </a:t>
            </a:r>
            <a:r>
              <a:rPr lang="en-US" sz="2800" dirty="0" smtClean="0">
                <a:solidFill>
                  <a:srgbClr val="000000"/>
                </a:solidFill>
              </a:rPr>
              <a:t>problem variants to model and solve.</a:t>
            </a:r>
          </a:p>
          <a:p>
            <a:pPr marL="739775" lvl="1" indent="-282575">
              <a:spcBef>
                <a:spcPts val="7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In </a:t>
            </a:r>
            <a:r>
              <a:rPr lang="en-US" sz="2800" dirty="0">
                <a:solidFill>
                  <a:srgbClr val="000000"/>
                </a:solidFill>
              </a:rPr>
              <a:t>literature there are variety of specialized solving methods for different VRP types</a:t>
            </a:r>
            <a:r>
              <a:rPr lang="en-US" sz="2800" dirty="0" smtClean="0">
                <a:solidFill>
                  <a:srgbClr val="000000"/>
                </a:solidFill>
              </a:rPr>
              <a:t>.</a:t>
            </a:r>
          </a:p>
          <a:p>
            <a:pPr marL="739775" lvl="1" indent="-282575">
              <a:spcBef>
                <a:spcPts val="7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smtClean="0">
                <a:solidFill>
                  <a:srgbClr val="000000"/>
                </a:solidFill>
              </a:rPr>
              <a:t>Limited generalization ability and robustness of known solving methods.</a:t>
            </a:r>
            <a:endParaRPr lang="en-US" sz="2800" dirty="0">
              <a:solidFill>
                <a:srgbClr val="000000"/>
              </a:solidFill>
            </a:endParaRPr>
          </a:p>
          <a:p>
            <a:pPr marL="739775" lvl="1" indent="-282575">
              <a:spcBef>
                <a:spcPts val="700"/>
              </a:spcBef>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800" dirty="0">
                <a:solidFill>
                  <a:srgbClr val="000000"/>
                </a:solidFill>
              </a:rPr>
              <a:t>It is not always clear which algorithms are best for given problem → Human expertise is needed.</a:t>
            </a:r>
          </a:p>
          <a:p>
            <a:pPr marL="681038" indent="-679450">
              <a:spcBef>
                <a:spcPts val="800"/>
              </a:spcBef>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800" dirty="0">
              <a:solidFill>
                <a:srgbClr val="000000"/>
              </a:solidFill>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MS Gothic"/>
        <a:cs typeface=""/>
      </a:majorFont>
      <a:minorFont>
        <a:latin typeface="Calibri"/>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S Gothic"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_pohja">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MS Gothic"/>
        <a:cs typeface=""/>
      </a:majorFont>
      <a:minorFont>
        <a:latin typeface="Calibri"/>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S Gothic"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MS Gothic"/>
        <a:cs typeface=""/>
      </a:majorFont>
      <a:minorFont>
        <a:latin typeface="Calibri"/>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S Gothic"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MS Gothic"/>
        <a:cs typeface=""/>
      </a:majorFont>
      <a:minorFont>
        <a:latin typeface="Calibri"/>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S Gothic"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2123</Words>
  <Application>Microsoft Office PowerPoint</Application>
  <PresentationFormat>On-screen Show (4:3)</PresentationFormat>
  <Paragraphs>333</Paragraphs>
  <Slides>33</Slides>
  <Notes>33</Notes>
  <HiddenSlides>6</HiddenSlides>
  <MMClips>0</MMClips>
  <ScaleCrop>false</ScaleCrop>
  <HeadingPairs>
    <vt:vector size="4" baseType="variant">
      <vt:variant>
        <vt:lpstr>Theme</vt:lpstr>
      </vt:variant>
      <vt:variant>
        <vt:i4>4</vt:i4>
      </vt:variant>
      <vt:variant>
        <vt:lpstr>Slide Titles</vt:lpstr>
      </vt:variant>
      <vt:variant>
        <vt:i4>33</vt:i4>
      </vt:variant>
    </vt:vector>
  </HeadingPairs>
  <TitlesOfParts>
    <vt:vector size="37" baseType="lpstr">
      <vt:lpstr>2_Default Design</vt:lpstr>
      <vt:lpstr>CL_pohja</vt:lpstr>
      <vt:lpstr>3_Default Design</vt:lpstr>
      <vt:lpstr>4_Default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I hope something similar to silver bullets, free lunches or ugly ducklings are found along the way.  Any questions or comments? </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Rich Vehicle Routing Problems</dc:title>
  <cp:lastModifiedBy>Jussi Rasku</cp:lastModifiedBy>
  <cp:revision>119</cp:revision>
  <cp:lastPrinted>1601-01-01T00:00:00Z</cp:lastPrinted>
  <dcterms:created xsi:type="dcterms:W3CDTF">2010-04-08T17:02:00Z</dcterms:created>
  <dcterms:modified xsi:type="dcterms:W3CDTF">2011-03-03T09:44:26Z</dcterms:modified>
</cp:coreProperties>
</file>