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9" r:id="rId3"/>
    <p:sldId id="262" r:id="rId4"/>
    <p:sldId id="260" r:id="rId5"/>
    <p:sldId id="258" r:id="rId6"/>
    <p:sldId id="263" r:id="rId7"/>
    <p:sldId id="257" r:id="rId8"/>
    <p:sldId id="264" r:id="rId9"/>
    <p:sldId id="261" r:id="rId10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EB7F74-EC3C-419C-830E-95BFA2726022}" type="datetimeFigureOut">
              <a:rPr lang="fi-FI" smtClean="0"/>
              <a:t>26.5.2011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04273-032E-4FF1-BD5F-B1ECBA6B8DB1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6D669E-6201-4C26-A6CF-D4F2A0575C1C}" type="slidenum">
              <a:rPr lang="fi-FI"/>
              <a:pPr/>
              <a:t>8</a:t>
            </a:fld>
            <a:endParaRPr lang="fi-FI"/>
          </a:p>
        </p:txBody>
      </p:sp>
      <p:sp>
        <p:nvSpPr>
          <p:cNvPr id="1667074" name="Rectangle 7"/>
          <p:cNvSpPr txBox="1">
            <a:spLocks noGrp="1" noChangeArrowheads="1"/>
          </p:cNvSpPr>
          <p:nvPr/>
        </p:nvSpPr>
        <p:spPr bwMode="auto">
          <a:xfrm>
            <a:off x="3922519" y="8699663"/>
            <a:ext cx="2922662" cy="420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FF47C9B-DFAC-4CEF-83B8-CE127AF4B0FA}" type="slidenum">
              <a:rPr lang="fi-FI" sz="1200">
                <a:ea typeface="ＭＳ Ｐゴシック" pitchFamily="1" charset="-128"/>
              </a:rPr>
              <a:pPr algn="r"/>
              <a:t>8</a:t>
            </a:fld>
            <a:endParaRPr lang="fi-FI" sz="1200">
              <a:ea typeface="ＭＳ Ｐゴシック" pitchFamily="1" charset="-128"/>
            </a:endParaRPr>
          </a:p>
        </p:txBody>
      </p:sp>
      <p:sp>
        <p:nvSpPr>
          <p:cNvPr id="1667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1888" y="701675"/>
            <a:ext cx="4581525" cy="34369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67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2946" y="4349831"/>
            <a:ext cx="4999290" cy="413935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i-F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E202F-543D-4615-BA9A-D45C9AB6A88E}" type="datetimeFigureOut">
              <a:rPr lang="fi-FI" smtClean="0"/>
              <a:t>26.5.2011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47007-F7A1-44BE-BECC-B18D9D723027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E202F-543D-4615-BA9A-D45C9AB6A88E}" type="datetimeFigureOut">
              <a:rPr lang="fi-FI" smtClean="0"/>
              <a:t>26.5.2011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47007-F7A1-44BE-BECC-B18D9D723027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E202F-543D-4615-BA9A-D45C9AB6A88E}" type="datetimeFigureOut">
              <a:rPr lang="fi-FI" smtClean="0"/>
              <a:t>26.5.2011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47007-F7A1-44BE-BECC-B18D9D723027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E202F-543D-4615-BA9A-D45C9AB6A88E}" type="datetimeFigureOut">
              <a:rPr lang="fi-FI" smtClean="0"/>
              <a:t>26.5.2011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47007-F7A1-44BE-BECC-B18D9D723027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E202F-543D-4615-BA9A-D45C9AB6A88E}" type="datetimeFigureOut">
              <a:rPr lang="fi-FI" smtClean="0"/>
              <a:t>26.5.2011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47007-F7A1-44BE-BECC-B18D9D723027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E202F-543D-4615-BA9A-D45C9AB6A88E}" type="datetimeFigureOut">
              <a:rPr lang="fi-FI" smtClean="0"/>
              <a:t>26.5.2011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47007-F7A1-44BE-BECC-B18D9D723027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E202F-543D-4615-BA9A-D45C9AB6A88E}" type="datetimeFigureOut">
              <a:rPr lang="fi-FI" smtClean="0"/>
              <a:t>26.5.2011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47007-F7A1-44BE-BECC-B18D9D723027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E202F-543D-4615-BA9A-D45C9AB6A88E}" type="datetimeFigureOut">
              <a:rPr lang="fi-FI" smtClean="0"/>
              <a:t>26.5.2011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47007-F7A1-44BE-BECC-B18D9D723027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E202F-543D-4615-BA9A-D45C9AB6A88E}" type="datetimeFigureOut">
              <a:rPr lang="fi-FI" smtClean="0"/>
              <a:t>26.5.2011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47007-F7A1-44BE-BECC-B18D9D723027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E202F-543D-4615-BA9A-D45C9AB6A88E}" type="datetimeFigureOut">
              <a:rPr lang="fi-FI" smtClean="0"/>
              <a:t>26.5.2011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47007-F7A1-44BE-BECC-B18D9D723027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E202F-543D-4615-BA9A-D45C9AB6A88E}" type="datetimeFigureOut">
              <a:rPr lang="fi-FI" smtClean="0"/>
              <a:t>26.5.2011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47007-F7A1-44BE-BECC-B18D9D723027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E202F-543D-4615-BA9A-D45C9AB6A88E}" type="datetimeFigureOut">
              <a:rPr lang="fi-FI" smtClean="0"/>
              <a:t>26.5.2011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47007-F7A1-44BE-BECC-B18D9D723027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3568" y="3068960"/>
            <a:ext cx="7772400" cy="1109985"/>
          </a:xfrm>
        </p:spPr>
        <p:txBody>
          <a:bodyPr/>
          <a:lstStyle/>
          <a:p>
            <a:r>
              <a:rPr lang="fi-FI" dirty="0" err="1" smtClean="0"/>
              <a:t>Innovative</a:t>
            </a:r>
            <a:r>
              <a:rPr lang="fi-FI" dirty="0" smtClean="0"/>
              <a:t> </a:t>
            </a:r>
            <a:r>
              <a:rPr lang="fi-FI" dirty="0" err="1"/>
              <a:t>T</a:t>
            </a:r>
            <a:r>
              <a:rPr lang="fi-FI" dirty="0" err="1" smtClean="0"/>
              <a:t>eaching</a:t>
            </a:r>
            <a:r>
              <a:rPr lang="fi-FI" dirty="0" smtClean="0"/>
              <a:t> and </a:t>
            </a:r>
            <a:r>
              <a:rPr lang="fi-FI" dirty="0" err="1" smtClean="0"/>
              <a:t>Learning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403648" y="4077072"/>
            <a:ext cx="6400800" cy="1270992"/>
          </a:xfrm>
        </p:spPr>
        <p:txBody>
          <a:bodyPr/>
          <a:lstStyle/>
          <a:p>
            <a:r>
              <a:rPr lang="fi-FI" dirty="0" smtClean="0"/>
              <a:t>Juho Norrena</a:t>
            </a:r>
          </a:p>
          <a:p>
            <a:r>
              <a:rPr lang="fi-FI" dirty="0" smtClean="0"/>
              <a:t>26.5.2011</a:t>
            </a:r>
            <a:endParaRPr lang="fi-FI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16632"/>
            <a:ext cx="5761038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Kuva 5" descr="agor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5589240"/>
            <a:ext cx="1419225" cy="657225"/>
          </a:xfrm>
          <a:prstGeom prst="rect">
            <a:avLst/>
          </a:prstGeom>
        </p:spPr>
      </p:pic>
      <p:pic>
        <p:nvPicPr>
          <p:cNvPr id="7" name="Kuva 6" descr="itl_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60232" y="5445224"/>
            <a:ext cx="1333500" cy="847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 descr="old-classroo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0" y="2257425"/>
            <a:ext cx="3048000" cy="2343150"/>
          </a:xfrm>
          <a:prstGeom prst="rect">
            <a:avLst/>
          </a:prstGeom>
        </p:spPr>
      </p:pic>
      <p:pic>
        <p:nvPicPr>
          <p:cNvPr id="5" name="Kuva 4" descr="agor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5589240"/>
            <a:ext cx="1419225" cy="657225"/>
          </a:xfrm>
          <a:prstGeom prst="rect">
            <a:avLst/>
          </a:prstGeom>
        </p:spPr>
      </p:pic>
      <p:pic>
        <p:nvPicPr>
          <p:cNvPr id="6" name="Kuva 5" descr="itl_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60232" y="5445224"/>
            <a:ext cx="1333500" cy="847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sz="2700" dirty="0" smtClean="0">
                <a:ea typeface="ＭＳ Ｐゴシック" pitchFamily="1" charset="-128"/>
              </a:rPr>
              <a:t>21st </a:t>
            </a:r>
            <a:r>
              <a:rPr lang="fi-FI" sz="2700" dirty="0" err="1" smtClean="0">
                <a:ea typeface="ＭＳ Ｐゴシック" pitchFamily="1" charset="-128"/>
              </a:rPr>
              <a:t>century</a:t>
            </a:r>
            <a:r>
              <a:rPr lang="fi-FI" sz="2700" dirty="0" smtClean="0">
                <a:ea typeface="ＭＳ Ｐゴシック" pitchFamily="1" charset="-128"/>
              </a:rPr>
              <a:t> </a:t>
            </a:r>
            <a:r>
              <a:rPr lang="fi-FI" sz="2700" dirty="0" err="1" smtClean="0">
                <a:ea typeface="ＭＳ Ｐゴシック" pitchFamily="1" charset="-128"/>
              </a:rPr>
              <a:t>skills</a:t>
            </a:r>
            <a:r>
              <a:rPr lang="fi-FI" sz="2700" dirty="0" smtClean="0">
                <a:ea typeface="ＭＳ Ｐゴシック" pitchFamily="1" charset="-128"/>
              </a:rPr>
              <a:t> - </a:t>
            </a:r>
            <a:r>
              <a:rPr lang="fi-FI" sz="2700" dirty="0" err="1" smtClean="0">
                <a:ea typeface="ＭＳ Ｐゴシック" pitchFamily="1" charset="-128"/>
              </a:rPr>
              <a:t>Finnish</a:t>
            </a:r>
            <a:r>
              <a:rPr lang="fi-FI" sz="2700" dirty="0" smtClean="0">
                <a:ea typeface="ＭＳ Ｐゴシック" pitchFamily="1" charset="-128"/>
              </a:rPr>
              <a:t> </a:t>
            </a:r>
            <a:r>
              <a:rPr lang="fi-FI" sz="2700" dirty="0" err="1" smtClean="0">
                <a:ea typeface="ＭＳ Ｐゴシック" pitchFamily="1" charset="-128"/>
              </a:rPr>
              <a:t>Forecast</a:t>
            </a:r>
            <a:r>
              <a:rPr lang="fi-FI" sz="2700" dirty="0" smtClean="0">
                <a:ea typeface="ＭＳ Ｐゴシック" pitchFamily="1" charset="-128"/>
              </a:rPr>
              <a:t> 2010</a:t>
            </a:r>
            <a:r>
              <a:rPr lang="fi-FI" dirty="0" smtClean="0">
                <a:solidFill>
                  <a:srgbClr val="0000CA"/>
                </a:solidFill>
                <a:ea typeface="ＭＳ Ｐゴシック" pitchFamily="1" charset="-128"/>
              </a:rPr>
              <a:t/>
            </a:r>
            <a:br>
              <a:rPr lang="fi-FI" dirty="0" smtClean="0">
                <a:solidFill>
                  <a:srgbClr val="0000CA"/>
                </a:solidFill>
                <a:ea typeface="ＭＳ Ｐゴシック" pitchFamily="1" charset="-128"/>
              </a:rPr>
            </a:br>
            <a:endParaRPr lang="fi-FI" dirty="0"/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6660232" y="1772816"/>
            <a:ext cx="2286000" cy="63976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i-FI" sz="1200" dirty="0" err="1">
                <a:ea typeface="ＭＳ Ｐゴシック" pitchFamily="1" charset="-128"/>
              </a:rPr>
              <a:t>participants</a:t>
            </a:r>
            <a:r>
              <a:rPr lang="fi-FI" sz="1200" dirty="0">
                <a:ea typeface="ＭＳ Ｐゴシック" pitchFamily="1" charset="-128"/>
              </a:rPr>
              <a:t>: 320 </a:t>
            </a:r>
            <a:r>
              <a:rPr lang="fi-FI" sz="1200" dirty="0" err="1">
                <a:ea typeface="ＭＳ Ｐゴシック" pitchFamily="1" charset="-128"/>
              </a:rPr>
              <a:t>experts</a:t>
            </a:r>
            <a:r>
              <a:rPr lang="fi-FI" sz="1200" dirty="0">
                <a:ea typeface="ＭＳ Ｐゴシック" pitchFamily="1" charset="-128"/>
              </a:rPr>
              <a:t> </a:t>
            </a:r>
            <a:r>
              <a:rPr lang="fi-FI" sz="1200" dirty="0" err="1">
                <a:ea typeface="ＭＳ Ｐゴシック" pitchFamily="1" charset="-128"/>
              </a:rPr>
              <a:t>from</a:t>
            </a:r>
            <a:r>
              <a:rPr lang="fi-FI" sz="1200" dirty="0">
                <a:ea typeface="ＭＳ Ｐゴシック" pitchFamily="1" charset="-128"/>
              </a:rPr>
              <a:t> </a:t>
            </a:r>
            <a:r>
              <a:rPr lang="fi-FI" sz="1200" dirty="0" err="1">
                <a:ea typeface="ＭＳ Ｐゴシック" pitchFamily="1" charset="-128"/>
              </a:rPr>
              <a:t>universities</a:t>
            </a:r>
            <a:r>
              <a:rPr lang="fi-FI" sz="1200" dirty="0">
                <a:ea typeface="ＭＳ Ｐゴシック" pitchFamily="1" charset="-128"/>
              </a:rPr>
              <a:t>, </a:t>
            </a:r>
            <a:r>
              <a:rPr lang="fi-FI" sz="1200" dirty="0" err="1">
                <a:ea typeface="ＭＳ Ｐゴシック" pitchFamily="1" charset="-128"/>
              </a:rPr>
              <a:t>schools</a:t>
            </a:r>
            <a:r>
              <a:rPr lang="fi-FI" sz="1200" dirty="0">
                <a:ea typeface="ＭＳ Ｐゴシック" pitchFamily="1" charset="-128"/>
              </a:rPr>
              <a:t>, </a:t>
            </a:r>
            <a:r>
              <a:rPr lang="fi-FI" sz="1200" dirty="0" err="1">
                <a:ea typeface="ＭＳ Ｐゴシック" pitchFamily="1" charset="-128"/>
              </a:rPr>
              <a:t>companies</a:t>
            </a:r>
            <a:r>
              <a:rPr lang="fi-FI" sz="1200" dirty="0">
                <a:ea typeface="ＭＳ Ｐゴシック" pitchFamily="1" charset="-128"/>
              </a:rPr>
              <a:t>, etc.</a:t>
            </a:r>
          </a:p>
        </p:txBody>
      </p:sp>
      <p:sp>
        <p:nvSpPr>
          <p:cNvPr id="5" name="Suorakulmio 4"/>
          <p:cNvSpPr/>
          <p:nvPr/>
        </p:nvSpPr>
        <p:spPr bwMode="auto">
          <a:xfrm>
            <a:off x="1784350" y="1341438"/>
            <a:ext cx="1512888" cy="28082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587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algn="ctr"/>
            <a:endParaRPr lang="fi-FI">
              <a:ea typeface="ＭＳ Ｐゴシック" pitchFamily="1" charset="-128"/>
            </a:endParaRPr>
          </a:p>
          <a:p>
            <a:pPr algn="ctr"/>
            <a:endParaRPr lang="fi-FI">
              <a:ea typeface="ＭＳ Ｐゴシック" pitchFamily="1" charset="-128"/>
            </a:endParaRPr>
          </a:p>
          <a:p>
            <a:pPr algn="ctr"/>
            <a:endParaRPr lang="fi-FI">
              <a:ea typeface="ＭＳ Ｐゴシック" pitchFamily="1" charset="-128"/>
            </a:endParaRPr>
          </a:p>
          <a:p>
            <a:pPr algn="ctr"/>
            <a:r>
              <a:rPr lang="fi-FI" sz="1600">
                <a:ea typeface="ＭＳ Ｐゴシック" pitchFamily="1" charset="-128"/>
              </a:rPr>
              <a:t>Change, knowledge, and lifelong learning</a:t>
            </a:r>
          </a:p>
        </p:txBody>
      </p:sp>
      <p:sp>
        <p:nvSpPr>
          <p:cNvPr id="6" name="Suorakulmio 5"/>
          <p:cNvSpPr/>
          <p:nvPr/>
        </p:nvSpPr>
        <p:spPr bwMode="auto">
          <a:xfrm>
            <a:off x="3368675" y="1916113"/>
            <a:ext cx="1512888" cy="22336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587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fi-FI" sz="1600">
              <a:ea typeface="ＭＳ Ｐゴシック" pitchFamily="1" charset="-128"/>
            </a:endParaRPr>
          </a:p>
          <a:p>
            <a:endParaRPr lang="fi-FI" sz="1600">
              <a:ea typeface="ＭＳ Ｐゴシック" pitchFamily="1" charset="-128"/>
            </a:endParaRPr>
          </a:p>
          <a:p>
            <a:endParaRPr lang="fi-FI" sz="1600">
              <a:ea typeface="ＭＳ Ｐゴシック" pitchFamily="1" charset="-128"/>
            </a:endParaRPr>
          </a:p>
          <a:p>
            <a:pPr algn="ctr"/>
            <a:r>
              <a:rPr lang="fi-FI" sz="1600">
                <a:ea typeface="ＭＳ Ｐゴシック" pitchFamily="1" charset="-128"/>
              </a:rPr>
              <a:t>Sociability, collaboration</a:t>
            </a:r>
          </a:p>
        </p:txBody>
      </p:sp>
      <p:sp>
        <p:nvSpPr>
          <p:cNvPr id="7" name="Suorakulmio 6"/>
          <p:cNvSpPr/>
          <p:nvPr/>
        </p:nvSpPr>
        <p:spPr bwMode="auto">
          <a:xfrm>
            <a:off x="4953000" y="2708275"/>
            <a:ext cx="1512888" cy="14414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587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algn="ctr"/>
            <a:endParaRPr lang="fi-FI" sz="1600" dirty="0">
              <a:ea typeface="ＭＳ Ｐゴシック" pitchFamily="1" charset="-128"/>
            </a:endParaRPr>
          </a:p>
          <a:p>
            <a:pPr algn="ctr"/>
            <a:r>
              <a:rPr lang="fi-FI" sz="1600" dirty="0" err="1" smtClean="0">
                <a:ea typeface="ＭＳ Ｐゴシック" pitchFamily="1" charset="-128"/>
              </a:rPr>
              <a:t>Sustainable</a:t>
            </a:r>
            <a:r>
              <a:rPr lang="fi-FI" sz="1600" dirty="0" smtClean="0">
                <a:ea typeface="ＭＳ Ｐゴシック" pitchFamily="1" charset="-128"/>
              </a:rPr>
              <a:t> </a:t>
            </a:r>
            <a:r>
              <a:rPr lang="fi-FI" sz="1600" dirty="0" err="1">
                <a:ea typeface="ＭＳ Ｐゴシック" pitchFamily="1" charset="-128"/>
              </a:rPr>
              <a:t>development</a:t>
            </a:r>
            <a:r>
              <a:rPr lang="fi-FI" sz="1600" dirty="0">
                <a:ea typeface="ＭＳ Ｐゴシック" pitchFamily="1" charset="-128"/>
              </a:rPr>
              <a:t>, </a:t>
            </a:r>
            <a:r>
              <a:rPr lang="fi-FI" sz="1600" dirty="0" err="1">
                <a:ea typeface="ＭＳ Ｐゴシック" pitchFamily="1" charset="-128"/>
              </a:rPr>
              <a:t>humanity</a:t>
            </a:r>
            <a:endParaRPr lang="fi-FI" sz="1600" dirty="0">
              <a:ea typeface="ＭＳ Ｐゴシック" pitchFamily="1" charset="-128"/>
            </a:endParaRPr>
          </a:p>
        </p:txBody>
      </p:sp>
      <p:sp>
        <p:nvSpPr>
          <p:cNvPr id="8" name="Suorakulmio 7"/>
          <p:cNvSpPr/>
          <p:nvPr/>
        </p:nvSpPr>
        <p:spPr bwMode="auto">
          <a:xfrm>
            <a:off x="6537325" y="3068638"/>
            <a:ext cx="1584325" cy="10810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587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algn="ctr"/>
            <a:endParaRPr lang="fi-FI" sz="1600">
              <a:ea typeface="ＭＳ Ｐゴシック" pitchFamily="1" charset="-128"/>
            </a:endParaRPr>
          </a:p>
          <a:p>
            <a:pPr algn="ctr"/>
            <a:r>
              <a:rPr lang="fi-FI" sz="1600">
                <a:ea typeface="ＭＳ Ｐゴシック" pitchFamily="1" charset="-128"/>
              </a:rPr>
              <a:t>Internationality, multiculturality</a:t>
            </a:r>
          </a:p>
        </p:txBody>
      </p:sp>
      <p:sp>
        <p:nvSpPr>
          <p:cNvPr id="9" name="Suorakulmio 8"/>
          <p:cNvSpPr/>
          <p:nvPr/>
        </p:nvSpPr>
        <p:spPr bwMode="auto">
          <a:xfrm>
            <a:off x="1784350" y="4221163"/>
            <a:ext cx="6337300" cy="792162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587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algn="ctr"/>
            <a:endParaRPr lang="fi-FI" sz="1600">
              <a:ea typeface="ＭＳ Ｐゴシック" pitchFamily="1" charset="-128"/>
            </a:endParaRPr>
          </a:p>
          <a:p>
            <a:pPr algn="ctr"/>
            <a:r>
              <a:rPr lang="fi-FI" sz="1600">
                <a:ea typeface="ＭＳ Ｐゴシック" pitchFamily="1" charset="-128"/>
              </a:rPr>
              <a:t>Substances, especially technology skills</a:t>
            </a:r>
          </a:p>
        </p:txBody>
      </p:sp>
      <p:sp>
        <p:nvSpPr>
          <p:cNvPr id="10" name="Suorakulmio 9"/>
          <p:cNvSpPr/>
          <p:nvPr/>
        </p:nvSpPr>
        <p:spPr bwMode="auto">
          <a:xfrm>
            <a:off x="1784350" y="5157788"/>
            <a:ext cx="6337300" cy="4318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587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algn="ctr"/>
            <a:r>
              <a:rPr lang="fi-FI" sz="1600">
                <a:ea typeface="ＭＳ Ｐゴシック" pitchFamily="1" charset="-128"/>
              </a:rPr>
              <a:t>Creativity, innovativeness</a:t>
            </a:r>
          </a:p>
        </p:txBody>
      </p:sp>
      <p:sp>
        <p:nvSpPr>
          <p:cNvPr id="11" name="Suorakulmio 10"/>
          <p:cNvSpPr/>
          <p:nvPr/>
        </p:nvSpPr>
        <p:spPr bwMode="auto">
          <a:xfrm>
            <a:off x="1784350" y="5732463"/>
            <a:ext cx="6337300" cy="433387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587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algn="ctr"/>
            <a:r>
              <a:rPr lang="fi-FI" sz="1600">
                <a:ea typeface="ＭＳ Ｐゴシック" pitchFamily="1" charset="-128"/>
              </a:rPr>
              <a:t>Individual skills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6237312"/>
            <a:ext cx="5689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Supervisors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4502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From Teacher Education in Computer Science: </a:t>
            </a:r>
          </a:p>
          <a:p>
            <a:pPr lvl="1"/>
            <a:r>
              <a:rPr lang="fi-FI" dirty="0" smtClean="0"/>
              <a:t>senior </a:t>
            </a:r>
            <a:r>
              <a:rPr lang="fi-FI" dirty="0" err="1" smtClean="0"/>
              <a:t>assistant</a:t>
            </a:r>
            <a:r>
              <a:rPr lang="fi-FI" dirty="0" smtClean="0"/>
              <a:t> Leena Hiltunen and </a:t>
            </a:r>
            <a:r>
              <a:rPr lang="fi-FI" dirty="0" err="1" smtClean="0"/>
              <a:t>professor</a:t>
            </a:r>
            <a:r>
              <a:rPr lang="fi-FI" dirty="0" smtClean="0"/>
              <a:t> Tommi Kärkkäinen</a:t>
            </a:r>
          </a:p>
          <a:p>
            <a:endParaRPr lang="fi-FI" dirty="0" smtClean="0"/>
          </a:p>
          <a:p>
            <a:r>
              <a:rPr lang="fi-FI" dirty="0" err="1" smtClean="0"/>
              <a:t>From</a:t>
            </a:r>
            <a:r>
              <a:rPr lang="fi-FI" dirty="0" smtClean="0"/>
              <a:t> </a:t>
            </a:r>
            <a:r>
              <a:rPr lang="fi-FI" dirty="0" err="1" smtClean="0"/>
              <a:t>Agora</a:t>
            </a:r>
            <a:r>
              <a:rPr lang="fi-FI" dirty="0" smtClean="0"/>
              <a:t> Center:</a:t>
            </a:r>
          </a:p>
          <a:p>
            <a:pPr lvl="1"/>
            <a:r>
              <a:rPr lang="fi-FI" dirty="0" err="1" smtClean="0"/>
              <a:t>professor</a:t>
            </a:r>
            <a:r>
              <a:rPr lang="fi-FI" dirty="0" smtClean="0"/>
              <a:t> Marja Kankaanranta</a:t>
            </a:r>
          </a:p>
          <a:p>
            <a:endParaRPr lang="fi-FI" dirty="0"/>
          </a:p>
          <a:p>
            <a:r>
              <a:rPr lang="fi-FI" dirty="0" err="1" smtClean="0"/>
              <a:t>From</a:t>
            </a:r>
            <a:r>
              <a:rPr lang="fi-FI" dirty="0" smtClean="0"/>
              <a:t> Department of </a:t>
            </a:r>
            <a:r>
              <a:rPr lang="fi-FI" dirty="0" err="1" smtClean="0"/>
              <a:t>Teacher</a:t>
            </a:r>
            <a:r>
              <a:rPr lang="fi-FI" dirty="0" smtClean="0"/>
              <a:t> </a:t>
            </a:r>
            <a:r>
              <a:rPr lang="fi-FI" dirty="0" err="1" smtClean="0"/>
              <a:t>Education</a:t>
            </a:r>
            <a:r>
              <a:rPr lang="fi-FI" dirty="0" smtClean="0"/>
              <a:t>..?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ITL: </a:t>
            </a:r>
            <a:r>
              <a:rPr lang="fi-FI" dirty="0" err="1" smtClean="0"/>
              <a:t>Collected</a:t>
            </a:r>
            <a:r>
              <a:rPr lang="fi-FI" dirty="0" smtClean="0"/>
              <a:t> data in Finland</a:t>
            </a:r>
            <a:endParaRPr lang="fi-FI" dirty="0"/>
          </a:p>
        </p:txBody>
      </p:sp>
      <p:graphicFrame>
        <p:nvGraphicFramePr>
          <p:cNvPr id="4" name="Taulukko 3"/>
          <p:cNvGraphicFramePr>
            <a:graphicFrameLocks noGrp="1"/>
          </p:cNvGraphicFramePr>
          <p:nvPr/>
        </p:nvGraphicFramePr>
        <p:xfrm>
          <a:off x="1691680" y="1268760"/>
          <a:ext cx="5722329" cy="3294686"/>
        </p:xfrm>
        <a:graphic>
          <a:graphicData uri="http://schemas.openxmlformats.org/drawingml/2006/table">
            <a:tbl>
              <a:tblPr/>
              <a:tblGrid>
                <a:gridCol w="3595788"/>
                <a:gridCol w="2126541"/>
              </a:tblGrid>
              <a:tr h="329057">
                <a:tc grid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i-FI" sz="1000" b="0" dirty="0" smtClean="0">
                          <a:latin typeface="Arial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fi-FI" sz="1000" b="0" dirty="0" err="1" smtClean="0">
                          <a:latin typeface="Arial"/>
                          <a:ea typeface="Calibri"/>
                          <a:cs typeface="Times New Roman"/>
                        </a:rPr>
                        <a:t>Pilot</a:t>
                      </a:r>
                      <a:r>
                        <a:rPr lang="fi-FI" sz="1000" b="0" dirty="0" smtClean="0">
                          <a:latin typeface="Arial"/>
                          <a:ea typeface="Calibri"/>
                          <a:cs typeface="Times New Roman"/>
                        </a:rPr>
                        <a:t> year+1st </a:t>
                      </a:r>
                      <a:r>
                        <a:rPr lang="fi-FI" sz="1000" b="0" dirty="0" err="1" smtClean="0">
                          <a:latin typeface="Arial"/>
                          <a:ea typeface="Calibri"/>
                          <a:cs typeface="Times New Roman"/>
                        </a:rPr>
                        <a:t>research</a:t>
                      </a:r>
                      <a:r>
                        <a:rPr lang="fi-FI" sz="1000" b="0" dirty="0" smtClean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i-FI" sz="1000" b="0" dirty="0" err="1" smtClean="0">
                          <a:latin typeface="Arial"/>
                          <a:ea typeface="Calibri"/>
                          <a:cs typeface="Times New Roman"/>
                        </a:rPr>
                        <a:t>year</a:t>
                      </a:r>
                      <a:r>
                        <a:rPr lang="fi-FI" sz="1000" b="0" dirty="0" smtClean="0">
                          <a:latin typeface="Arial"/>
                          <a:ea typeface="Calibri"/>
                          <a:cs typeface="Times New Roman"/>
                        </a:rPr>
                        <a:t>)</a:t>
                      </a:r>
                    </a:p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i-FI" sz="1000" b="0" dirty="0" smtClean="0">
                          <a:latin typeface="Arial"/>
                          <a:ea typeface="Calibri"/>
                          <a:cs typeface="Times New Roman"/>
                        </a:rPr>
                        <a:t>2009-10 </a:t>
                      </a:r>
                      <a:r>
                        <a:rPr lang="fi-FI" sz="1000" b="0" baseline="0" dirty="0" smtClean="0">
                          <a:latin typeface="Arial"/>
                          <a:ea typeface="Calibri"/>
                          <a:cs typeface="Times New Roman"/>
                        </a:rPr>
                        <a:t> and </a:t>
                      </a:r>
                      <a:r>
                        <a:rPr lang="fi-FI" sz="1000" b="0" dirty="0" smtClean="0">
                          <a:latin typeface="Arial"/>
                          <a:ea typeface="Calibri"/>
                          <a:cs typeface="Times New Roman"/>
                        </a:rPr>
                        <a:t>2010-11</a:t>
                      </a:r>
                      <a:endParaRPr lang="fi-FI" sz="1100" b="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1333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fi-FI" sz="1100" b="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72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1" dirty="0" err="1" smtClean="0">
                          <a:latin typeface="Arial"/>
                          <a:ea typeface="Calibri"/>
                          <a:cs typeface="Times New Roman"/>
                        </a:rPr>
                        <a:t>Surveys</a:t>
                      </a:r>
                      <a:endParaRPr lang="fi-FI" sz="14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fi-FI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1333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i-FI" sz="1100" dirty="0" smtClean="0">
                          <a:latin typeface="Arial"/>
                          <a:ea typeface="Calibri"/>
                          <a:cs typeface="Times New Roman"/>
                        </a:rPr>
                        <a:t>20+48 = 68 </a:t>
                      </a:r>
                      <a:r>
                        <a:rPr lang="fi-FI" sz="1100" dirty="0" err="1" smtClean="0">
                          <a:latin typeface="Arial"/>
                          <a:ea typeface="Calibri"/>
                          <a:cs typeface="Times New Roman"/>
                        </a:rPr>
                        <a:t>schools</a:t>
                      </a:r>
                      <a:endParaRPr lang="fi-FI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604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i-FI" sz="1000" dirty="0" err="1" smtClean="0">
                          <a:latin typeface="Arial"/>
                          <a:ea typeface="Calibri"/>
                          <a:cs typeface="Times New Roman"/>
                        </a:rPr>
                        <a:t>Teacher</a:t>
                      </a:r>
                      <a:r>
                        <a:rPr lang="fi-FI" sz="1000" baseline="0" dirty="0" smtClean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i-FI" sz="1000" baseline="0" dirty="0" err="1" smtClean="0">
                          <a:latin typeface="Arial"/>
                          <a:ea typeface="Calibri"/>
                          <a:cs typeface="Times New Roman"/>
                        </a:rPr>
                        <a:t>survey</a:t>
                      </a:r>
                      <a:endParaRPr lang="fi-FI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1333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i-FI" sz="1000" dirty="0" smtClean="0">
                          <a:latin typeface="Arial"/>
                          <a:ea typeface="Calibri"/>
                          <a:cs typeface="Times New Roman"/>
                        </a:rPr>
                        <a:t>292+541</a:t>
                      </a:r>
                      <a:r>
                        <a:rPr lang="fi-FI" sz="1000" baseline="0" dirty="0" smtClean="0">
                          <a:latin typeface="Arial"/>
                          <a:ea typeface="Calibri"/>
                          <a:cs typeface="Times New Roman"/>
                        </a:rPr>
                        <a:t> = 833</a:t>
                      </a:r>
                      <a:r>
                        <a:rPr lang="fi-FI" sz="1000" dirty="0" smtClean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i-FI" sz="1000" dirty="0" err="1" smtClean="0">
                          <a:latin typeface="Arial"/>
                          <a:ea typeface="Calibri"/>
                          <a:cs typeface="Times New Roman"/>
                        </a:rPr>
                        <a:t>responses</a:t>
                      </a:r>
                      <a:endParaRPr lang="fi-FI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05604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i-FI" sz="1000" dirty="0" err="1" smtClean="0">
                          <a:latin typeface="Arial"/>
                          <a:ea typeface="Calibri"/>
                          <a:cs typeface="Times New Roman"/>
                        </a:rPr>
                        <a:t>School</a:t>
                      </a:r>
                      <a:r>
                        <a:rPr lang="fi-FI" sz="1000" dirty="0" smtClean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i-FI" sz="1000" dirty="0" err="1" smtClean="0">
                          <a:latin typeface="Arial"/>
                          <a:ea typeface="Calibri"/>
                          <a:cs typeface="Times New Roman"/>
                        </a:rPr>
                        <a:t>leader</a:t>
                      </a:r>
                      <a:r>
                        <a:rPr lang="fi-FI" sz="1000" dirty="0" smtClean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i-FI" sz="1000" dirty="0" err="1" smtClean="0">
                          <a:latin typeface="Arial"/>
                          <a:ea typeface="Calibri"/>
                          <a:cs typeface="Times New Roman"/>
                        </a:rPr>
                        <a:t>survey</a:t>
                      </a:r>
                      <a:endParaRPr lang="fi-FI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133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i-FI" sz="1000" dirty="0" smtClean="0">
                          <a:latin typeface="Arial"/>
                          <a:ea typeface="Calibri"/>
                          <a:cs typeface="Times New Roman"/>
                        </a:rPr>
                        <a:t>18+44 =  62 </a:t>
                      </a:r>
                      <a:r>
                        <a:rPr lang="fi-FI" sz="1000" dirty="0" err="1" smtClean="0">
                          <a:latin typeface="Arial"/>
                          <a:ea typeface="Calibri"/>
                          <a:cs typeface="Times New Roman"/>
                        </a:rPr>
                        <a:t>responses</a:t>
                      </a:r>
                      <a:endParaRPr lang="fi-FI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9885"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00" b="1" dirty="0" smtClean="0">
                          <a:latin typeface="Arial"/>
                          <a:ea typeface="Calibri"/>
                          <a:cs typeface="Times New Roman"/>
                        </a:rPr>
                        <a:t>Site visits and collecting learning</a:t>
                      </a:r>
                      <a:r>
                        <a:rPr lang="en-US" sz="1000" b="1" baseline="0" dirty="0" smtClean="0">
                          <a:latin typeface="Arial"/>
                          <a:ea typeface="Calibri"/>
                          <a:cs typeface="Times New Roman"/>
                        </a:rPr>
                        <a:t> material</a:t>
                      </a:r>
                      <a:endParaRPr lang="fi-FI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1333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i-FI" sz="1000" b="1" dirty="0" smtClean="0">
                          <a:latin typeface="Arial"/>
                          <a:ea typeface="Calibri"/>
                          <a:cs typeface="Times New Roman"/>
                        </a:rPr>
                        <a:t>6+6 = 12 </a:t>
                      </a:r>
                      <a:r>
                        <a:rPr lang="fi-FI" sz="1000" b="1" dirty="0" err="1" smtClean="0">
                          <a:latin typeface="Arial"/>
                          <a:ea typeface="Calibri"/>
                          <a:cs typeface="Times New Roman"/>
                        </a:rPr>
                        <a:t>schools</a:t>
                      </a:r>
                      <a:endParaRPr lang="fi-FI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1108"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i-FI" sz="1000" dirty="0" err="1" smtClean="0">
                          <a:latin typeface="Arial"/>
                          <a:ea typeface="Calibri"/>
                          <a:cs typeface="Times New Roman"/>
                        </a:rPr>
                        <a:t>Teacher</a:t>
                      </a:r>
                      <a:r>
                        <a:rPr lang="fi-FI" sz="1000" dirty="0" smtClean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i-FI" sz="1000" dirty="0" err="1" smtClean="0">
                          <a:latin typeface="Arial"/>
                          <a:ea typeface="Calibri"/>
                          <a:cs typeface="Times New Roman"/>
                        </a:rPr>
                        <a:t>interviews</a:t>
                      </a:r>
                      <a:endParaRPr lang="fi-FI" sz="1100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i-FI" sz="1000" dirty="0" err="1" smtClean="0">
                          <a:latin typeface="Arial"/>
                          <a:ea typeface="Calibri"/>
                          <a:cs typeface="Times New Roman"/>
                        </a:rPr>
                        <a:t>School</a:t>
                      </a:r>
                      <a:r>
                        <a:rPr lang="fi-FI" sz="1000" baseline="0" dirty="0" smtClean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i-FI" sz="1000" baseline="0" dirty="0" err="1" smtClean="0">
                          <a:latin typeface="Arial"/>
                          <a:ea typeface="Calibri"/>
                          <a:cs typeface="Times New Roman"/>
                        </a:rPr>
                        <a:t>leader</a:t>
                      </a:r>
                      <a:r>
                        <a:rPr lang="fi-FI" sz="1000" baseline="0" dirty="0" smtClean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i-FI" sz="1000" baseline="0" dirty="0" err="1" smtClean="0">
                          <a:latin typeface="Arial"/>
                          <a:ea typeface="Calibri"/>
                          <a:cs typeface="Times New Roman"/>
                        </a:rPr>
                        <a:t>interviews</a:t>
                      </a:r>
                      <a:endParaRPr lang="fi-FI" sz="10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i-FI" sz="1000" dirty="0" smtClean="0">
                          <a:latin typeface="Arial"/>
                          <a:ea typeface="Calibri"/>
                          <a:cs typeface="Times New Roman"/>
                        </a:rPr>
                        <a:t>Luokkahuonehavainnoinnit</a:t>
                      </a:r>
                      <a:endParaRPr lang="fi-FI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1333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i-FI" sz="1000" dirty="0" smtClean="0">
                          <a:latin typeface="Arial"/>
                          <a:ea typeface="Calibri"/>
                          <a:cs typeface="Times New Roman"/>
                        </a:rPr>
                        <a:t>29 + 17 = 46 </a:t>
                      </a:r>
                      <a:r>
                        <a:rPr lang="fi-FI" sz="1000" dirty="0" err="1" smtClean="0">
                          <a:latin typeface="Arial"/>
                          <a:ea typeface="Calibri"/>
                          <a:cs typeface="Times New Roman"/>
                        </a:rPr>
                        <a:t>teachers</a:t>
                      </a:r>
                      <a:endParaRPr lang="fi-FI" sz="10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i-FI" sz="1000" dirty="0" smtClean="0">
                          <a:latin typeface="Arial"/>
                          <a:ea typeface="Calibri"/>
                          <a:cs typeface="Times New Roman"/>
                        </a:rPr>
                        <a:t>6 + 3 = 9 </a:t>
                      </a:r>
                      <a:r>
                        <a:rPr lang="fi-FI" sz="1000" dirty="0" err="1" smtClean="0">
                          <a:latin typeface="Arial"/>
                          <a:ea typeface="Calibri"/>
                          <a:cs typeface="Times New Roman"/>
                        </a:rPr>
                        <a:t>school</a:t>
                      </a:r>
                      <a:r>
                        <a:rPr lang="fi-FI" sz="1000" dirty="0" smtClean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i-FI" sz="1000" dirty="0" err="1" smtClean="0">
                          <a:latin typeface="Arial"/>
                          <a:ea typeface="Calibri"/>
                          <a:cs typeface="Times New Roman"/>
                        </a:rPr>
                        <a:t>leaders</a:t>
                      </a:r>
                      <a:endParaRPr lang="fi-FI" sz="1100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i-FI" sz="1000" dirty="0" smtClean="0">
                          <a:latin typeface="Arial"/>
                          <a:ea typeface="Calibri"/>
                          <a:cs typeface="Times New Roman"/>
                        </a:rPr>
                        <a:t>24 + 15 =</a:t>
                      </a:r>
                      <a:r>
                        <a:rPr lang="fi-FI" sz="1000" baseline="0" dirty="0" smtClean="0">
                          <a:latin typeface="Arial"/>
                          <a:ea typeface="Calibri"/>
                          <a:cs typeface="Times New Roman"/>
                        </a:rPr>
                        <a:t> 39</a:t>
                      </a:r>
                      <a:r>
                        <a:rPr lang="fi-FI" sz="1000" dirty="0" smtClean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i-FI" sz="1000" dirty="0" err="1" smtClean="0">
                          <a:latin typeface="Arial"/>
                          <a:ea typeface="Calibri"/>
                          <a:cs typeface="Times New Roman"/>
                        </a:rPr>
                        <a:t>lessons</a:t>
                      </a:r>
                      <a:endParaRPr lang="fi-FI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05604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i-FI" sz="1000" dirty="0" err="1" smtClean="0">
                          <a:latin typeface="Arial"/>
                          <a:ea typeface="Calibri"/>
                          <a:cs typeface="Times New Roman"/>
                        </a:rPr>
                        <a:t>Learning</a:t>
                      </a:r>
                      <a:r>
                        <a:rPr lang="fi-FI" sz="1000" dirty="0" smtClean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i-FI" sz="1000" dirty="0" err="1" smtClean="0">
                          <a:latin typeface="Arial"/>
                          <a:ea typeface="Calibri"/>
                          <a:cs typeface="Times New Roman"/>
                        </a:rPr>
                        <a:t>assignments</a:t>
                      </a:r>
                      <a:endParaRPr lang="fi-FI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133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i-FI" sz="1000" dirty="0" smtClean="0">
                          <a:latin typeface="Arial"/>
                          <a:ea typeface="Calibri"/>
                          <a:cs typeface="Times New Roman"/>
                        </a:rPr>
                        <a:t>117 + 144 = 261 </a:t>
                      </a:r>
                      <a:r>
                        <a:rPr lang="fi-FI" sz="1000" dirty="0" err="1" smtClean="0">
                          <a:latin typeface="Arial"/>
                          <a:ea typeface="Calibri"/>
                          <a:cs typeface="Times New Roman"/>
                        </a:rPr>
                        <a:t>assignments</a:t>
                      </a:r>
                      <a:endParaRPr lang="fi-FI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5604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i-FI" sz="1000" dirty="0" err="1" smtClean="0">
                          <a:latin typeface="Arial"/>
                          <a:ea typeface="Calibri"/>
                          <a:cs typeface="Times New Roman"/>
                        </a:rPr>
                        <a:t>Student</a:t>
                      </a:r>
                      <a:r>
                        <a:rPr lang="fi-FI" sz="1000" dirty="0" smtClean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i-FI" sz="1000" dirty="0" err="1" smtClean="0">
                          <a:latin typeface="Arial"/>
                          <a:ea typeface="Calibri"/>
                          <a:cs typeface="Times New Roman"/>
                        </a:rPr>
                        <a:t>work</a:t>
                      </a:r>
                      <a:endParaRPr lang="fi-FI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133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i-FI" sz="1000" dirty="0" smtClean="0">
                          <a:latin typeface="Arial"/>
                          <a:ea typeface="Calibri"/>
                          <a:cs typeface="Times New Roman"/>
                        </a:rPr>
                        <a:t>627 + 216 = 843 </a:t>
                      </a:r>
                      <a:r>
                        <a:rPr lang="fi-FI" sz="1000" dirty="0" err="1" smtClean="0">
                          <a:latin typeface="Arial"/>
                          <a:ea typeface="Calibri"/>
                          <a:cs typeface="Times New Roman"/>
                        </a:rPr>
                        <a:t>artifacts</a:t>
                      </a:r>
                      <a:endParaRPr lang="fi-FI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Kuva 4" descr="agor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5589240"/>
            <a:ext cx="1419225" cy="657225"/>
          </a:xfrm>
          <a:prstGeom prst="rect">
            <a:avLst/>
          </a:prstGeom>
        </p:spPr>
      </p:pic>
      <p:pic>
        <p:nvPicPr>
          <p:cNvPr id="6" name="Kuva 5" descr="itl_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60232" y="5445224"/>
            <a:ext cx="1333500" cy="847725"/>
          </a:xfrm>
          <a:prstGeom prst="rect">
            <a:avLst/>
          </a:prstGeom>
        </p:spPr>
      </p:pic>
      <p:pic>
        <p:nvPicPr>
          <p:cNvPr id="7" name="Kuva 6" descr="IMG_020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71800" y="4725144"/>
            <a:ext cx="3672408" cy="1957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My </a:t>
            </a:r>
            <a:r>
              <a:rPr lang="fi-FI" dirty="0" err="1" smtClean="0"/>
              <a:t>personal</a:t>
            </a:r>
            <a:r>
              <a:rPr lang="fi-FI" dirty="0" smtClean="0"/>
              <a:t> </a:t>
            </a:r>
            <a:r>
              <a:rPr lang="fi-FI" dirty="0" err="1" smtClean="0"/>
              <a:t>interests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…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…to </a:t>
            </a:r>
            <a:r>
              <a:rPr lang="fi-FI" dirty="0" err="1" smtClean="0"/>
              <a:t>think</a:t>
            </a:r>
            <a:r>
              <a:rPr lang="fi-FI" dirty="0" smtClean="0"/>
              <a:t>:</a:t>
            </a:r>
          </a:p>
          <a:p>
            <a:pPr lvl="1"/>
            <a:endParaRPr lang="fi-FI" dirty="0" smtClean="0"/>
          </a:p>
          <a:p>
            <a:pPr lvl="1"/>
            <a:r>
              <a:rPr lang="fi-FI" dirty="0" err="1" smtClean="0"/>
              <a:t>How</a:t>
            </a:r>
            <a:r>
              <a:rPr lang="fi-FI" dirty="0" smtClean="0"/>
              <a:t>  the </a:t>
            </a:r>
            <a:r>
              <a:rPr lang="fi-FI" dirty="0" err="1" smtClean="0"/>
              <a:t>values</a:t>
            </a:r>
            <a:r>
              <a:rPr lang="fi-FI" dirty="0" smtClean="0"/>
              <a:t> </a:t>
            </a:r>
            <a:r>
              <a:rPr lang="fi-FI" dirty="0" err="1" smtClean="0"/>
              <a:t>impact</a:t>
            </a:r>
            <a:r>
              <a:rPr lang="fi-FI" dirty="0" smtClean="0"/>
              <a:t> on </a:t>
            </a:r>
            <a:r>
              <a:rPr lang="fi-FI" dirty="0" err="1" smtClean="0"/>
              <a:t>innovative</a:t>
            </a:r>
            <a:r>
              <a:rPr lang="fi-FI" dirty="0" smtClean="0"/>
              <a:t> </a:t>
            </a:r>
            <a:r>
              <a:rPr lang="fi-FI" dirty="0" err="1" smtClean="0"/>
              <a:t>teaching</a:t>
            </a:r>
            <a:r>
              <a:rPr lang="fi-FI" dirty="0" smtClean="0"/>
              <a:t> and </a:t>
            </a:r>
            <a:r>
              <a:rPr lang="fi-FI" dirty="0" err="1" smtClean="0"/>
              <a:t>learning</a:t>
            </a:r>
            <a:r>
              <a:rPr lang="fi-FI" dirty="0" smtClean="0"/>
              <a:t>?</a:t>
            </a:r>
          </a:p>
          <a:p>
            <a:pPr lvl="1"/>
            <a:endParaRPr lang="fi-FI" dirty="0"/>
          </a:p>
          <a:p>
            <a:pPr lvl="1">
              <a:buNone/>
            </a:pPr>
            <a:r>
              <a:rPr lang="fi-FI" dirty="0" smtClean="0"/>
              <a:t>And</a:t>
            </a:r>
          </a:p>
          <a:p>
            <a:pPr lvl="1"/>
            <a:endParaRPr lang="fi-FI" dirty="0" smtClean="0"/>
          </a:p>
          <a:p>
            <a:pPr lvl="1"/>
            <a:r>
              <a:rPr lang="fi-FI" dirty="0" err="1" smtClean="0"/>
              <a:t>What</a:t>
            </a:r>
            <a:r>
              <a:rPr lang="fi-FI" dirty="0" smtClean="0"/>
              <a:t> is the </a:t>
            </a:r>
            <a:r>
              <a:rPr lang="fi-FI" dirty="0" err="1" smtClean="0"/>
              <a:t>role</a:t>
            </a:r>
            <a:r>
              <a:rPr lang="fi-FI" dirty="0" smtClean="0"/>
              <a:t> of the </a:t>
            </a:r>
            <a:r>
              <a:rPr lang="fi-FI" dirty="0" err="1" smtClean="0"/>
              <a:t>traditional</a:t>
            </a:r>
            <a:r>
              <a:rPr lang="fi-FI" dirty="0" smtClean="0"/>
              <a:t> </a:t>
            </a:r>
            <a:r>
              <a:rPr lang="fi-FI" dirty="0" err="1" smtClean="0"/>
              <a:t>schooling</a:t>
            </a:r>
            <a:r>
              <a:rPr lang="fi-FI" dirty="0" smtClean="0"/>
              <a:t> in </a:t>
            </a:r>
            <a:r>
              <a:rPr lang="fi-FI" dirty="0" err="1" smtClean="0"/>
              <a:t>this</a:t>
            </a:r>
            <a:r>
              <a:rPr lang="fi-FI" dirty="0" smtClean="0"/>
              <a:t>?</a:t>
            </a:r>
          </a:p>
          <a:p>
            <a:pPr lvl="1"/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1"/>
          <p:cNvGrpSpPr>
            <a:grpSpLocks noGrp="1"/>
          </p:cNvGrpSpPr>
          <p:nvPr>
            <p:ph idx="1"/>
          </p:nvPr>
        </p:nvGrpSpPr>
        <p:grpSpPr bwMode="auto">
          <a:xfrm>
            <a:off x="539552" y="1340768"/>
            <a:ext cx="8229600" cy="3629000"/>
            <a:chOff x="275" y="960"/>
            <a:chExt cx="5757" cy="2742"/>
          </a:xfrm>
        </p:grpSpPr>
        <p:sp>
          <p:nvSpPr>
            <p:cNvPr id="5" name="TextBox 28"/>
            <p:cNvSpPr txBox="1"/>
            <p:nvPr/>
          </p:nvSpPr>
          <p:spPr>
            <a:xfrm>
              <a:off x="375" y="1350"/>
              <a:ext cx="965" cy="32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>
                  <a:latin typeface="Calibri" pitchFamily="1" charset="0"/>
                  <a:ea typeface="ＭＳ Ｐゴシック" pitchFamily="1" charset="-128"/>
                </a:rPr>
                <a:t>National/Regional</a:t>
              </a:r>
            </a:p>
            <a:p>
              <a:pPr algn="ctr"/>
              <a:r>
                <a:rPr lang="en-US" sz="1400" b="1">
                  <a:latin typeface="Calibri" pitchFamily="1" charset="0"/>
                  <a:ea typeface="ＭＳ Ｐゴシック" pitchFamily="1" charset="-128"/>
                </a:rPr>
                <a:t>Level</a:t>
              </a:r>
            </a:p>
          </p:txBody>
        </p:sp>
        <p:sp>
          <p:nvSpPr>
            <p:cNvPr id="6" name="TextBox 29"/>
            <p:cNvSpPr txBox="1"/>
            <p:nvPr/>
          </p:nvSpPr>
          <p:spPr>
            <a:xfrm>
              <a:off x="1906" y="1350"/>
              <a:ext cx="842" cy="32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>
                  <a:latin typeface="Calibri" pitchFamily="1" charset="0"/>
                  <a:ea typeface="ＭＳ Ｐゴシック" pitchFamily="1" charset="-128"/>
                </a:rPr>
                <a:t>School/Teacher</a:t>
              </a:r>
            </a:p>
            <a:p>
              <a:pPr algn="ctr"/>
              <a:r>
                <a:rPr lang="en-US" sz="1400" b="1">
                  <a:latin typeface="Calibri" pitchFamily="1" charset="0"/>
                  <a:ea typeface="ＭＳ Ｐゴシック" pitchFamily="1" charset="-128"/>
                </a:rPr>
                <a:t>Level</a:t>
              </a:r>
            </a:p>
          </p:txBody>
        </p:sp>
        <p:grpSp>
          <p:nvGrpSpPr>
            <p:cNvPr id="7" name="Group 22"/>
            <p:cNvGrpSpPr>
              <a:grpSpLocks/>
            </p:cNvGrpSpPr>
            <p:nvPr/>
          </p:nvGrpSpPr>
          <p:grpSpPr bwMode="auto">
            <a:xfrm>
              <a:off x="275" y="1817"/>
              <a:ext cx="5705" cy="1591"/>
              <a:chOff x="403225" y="2438400"/>
              <a:chExt cx="8359775" cy="2525712"/>
            </a:xfrm>
          </p:grpSpPr>
          <p:sp>
            <p:nvSpPr>
              <p:cNvPr id="17" name="Rounded Rectangle 5"/>
              <p:cNvSpPr>
                <a:spLocks noChangeArrowheads="1"/>
              </p:cNvSpPr>
              <p:nvPr/>
            </p:nvSpPr>
            <p:spPr bwMode="auto">
              <a:xfrm>
                <a:off x="403225" y="3951287"/>
                <a:ext cx="1730568" cy="696913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r>
                  <a:rPr lang="en-US" sz="1100">
                    <a:solidFill>
                      <a:schemeClr val="accent1"/>
                    </a:solidFill>
                    <a:latin typeface="Calibri" pitchFamily="1" charset="0"/>
                    <a:ea typeface="ＭＳ Ｐゴシック" pitchFamily="1" charset="-128"/>
                  </a:rPr>
                  <a:t>National or Regional</a:t>
                </a:r>
              </a:p>
              <a:p>
                <a:pPr algn="ctr"/>
                <a:r>
                  <a:rPr lang="en-US" sz="1100">
                    <a:solidFill>
                      <a:schemeClr val="accent1"/>
                    </a:solidFill>
                    <a:latin typeface="Calibri" pitchFamily="1" charset="0"/>
                    <a:ea typeface="ＭＳ Ｐゴシック" pitchFamily="1" charset="-128"/>
                  </a:rPr>
                  <a:t>Program Supports</a:t>
                </a:r>
              </a:p>
            </p:txBody>
          </p:sp>
          <p:sp>
            <p:nvSpPr>
              <p:cNvPr id="18" name="Rounded Rectangle 48"/>
              <p:cNvSpPr>
                <a:spLocks noChangeArrowheads="1"/>
              </p:cNvSpPr>
              <p:nvPr/>
            </p:nvSpPr>
            <p:spPr bwMode="auto">
              <a:xfrm>
                <a:off x="5105400" y="3352800"/>
                <a:ext cx="1676400" cy="695325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E5EEFF"/>
                  </a:gs>
                  <a:gs pos="64999">
                    <a:srgbClr val="BFD5FF"/>
                  </a:gs>
                  <a:gs pos="100000">
                    <a:srgbClr val="A3C4FF"/>
                  </a:gs>
                </a:gsLst>
                <a:lin ang="5400000" scaled="1"/>
              </a:gradFill>
              <a:ln w="9525">
                <a:solidFill>
                  <a:srgbClr val="4A7EBB"/>
                </a:solidFill>
                <a:round/>
                <a:headEnd/>
                <a:tailEnd/>
              </a:ln>
              <a:effectLst>
                <a:outerShdw dist="20000" dir="5400000" rotWithShape="0">
                  <a:srgbClr val="808080">
                    <a:alpha val="37999"/>
                  </a:srgbClr>
                </a:outerShdw>
              </a:effectLst>
            </p:spPr>
            <p:txBody>
              <a:bodyPr anchor="ctr"/>
              <a:lstStyle/>
              <a:p>
                <a:pPr algn="ctr"/>
                <a:r>
                  <a:rPr lang="en-US" sz="1100">
                    <a:solidFill>
                      <a:srgbClr val="000000"/>
                    </a:solidFill>
                    <a:latin typeface="Calibri" pitchFamily="1" charset="0"/>
                    <a:ea typeface="ＭＳ Ｐゴシック" pitchFamily="1" charset="-128"/>
                  </a:rPr>
                  <a:t>Innovative Teaching Practices</a:t>
                </a:r>
              </a:p>
            </p:txBody>
          </p:sp>
          <p:sp>
            <p:nvSpPr>
              <p:cNvPr id="19" name="AutoShape 18"/>
              <p:cNvSpPr>
                <a:spLocks/>
              </p:cNvSpPr>
              <p:nvPr/>
            </p:nvSpPr>
            <p:spPr bwMode="auto">
              <a:xfrm>
                <a:off x="4343400" y="2743200"/>
                <a:ext cx="152400" cy="1905000"/>
              </a:xfrm>
              <a:prstGeom prst="rightBracket">
                <a:avLst>
                  <a:gd name="adj" fmla="val 92361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i-FI" sz="2400">
                  <a:ea typeface="ＭＳ Ｐゴシック" pitchFamily="1" charset="-128"/>
                </a:endParaRPr>
              </a:p>
            </p:txBody>
          </p:sp>
          <p:sp>
            <p:nvSpPr>
              <p:cNvPr id="20" name="Rounded Rectangle 44"/>
              <p:cNvSpPr>
                <a:spLocks noChangeArrowheads="1"/>
              </p:cNvSpPr>
              <p:nvPr/>
            </p:nvSpPr>
            <p:spPr bwMode="auto">
              <a:xfrm>
                <a:off x="2743376" y="4267200"/>
                <a:ext cx="1677817" cy="696912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r>
                  <a:rPr lang="en-US" sz="1100">
                    <a:solidFill>
                      <a:schemeClr val="accent1"/>
                    </a:solidFill>
                    <a:latin typeface="Calibri" pitchFamily="1" charset="0"/>
                    <a:ea typeface="ＭＳ Ｐゴシック" pitchFamily="1" charset="-128"/>
                  </a:rPr>
                  <a:t>Educator Attitudes</a:t>
                </a:r>
              </a:p>
            </p:txBody>
          </p:sp>
          <p:sp>
            <p:nvSpPr>
              <p:cNvPr id="21" name="Rounded Rectangle 44"/>
              <p:cNvSpPr>
                <a:spLocks noChangeArrowheads="1"/>
              </p:cNvSpPr>
              <p:nvPr/>
            </p:nvSpPr>
            <p:spPr bwMode="auto">
              <a:xfrm>
                <a:off x="2743376" y="2438400"/>
                <a:ext cx="1677817" cy="696912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r>
                  <a:rPr lang="en-US" sz="1100">
                    <a:solidFill>
                      <a:schemeClr val="accent1"/>
                    </a:solidFill>
                    <a:latin typeface="Calibri" pitchFamily="1" charset="0"/>
                    <a:ea typeface="ＭＳ Ｐゴシック" pitchFamily="1" charset="-128"/>
                  </a:rPr>
                  <a:t>School Culture and Supports</a:t>
                </a:r>
              </a:p>
            </p:txBody>
          </p:sp>
          <p:sp>
            <p:nvSpPr>
              <p:cNvPr id="22" name="AutoShape 23"/>
              <p:cNvSpPr>
                <a:spLocks/>
              </p:cNvSpPr>
              <p:nvPr/>
            </p:nvSpPr>
            <p:spPr bwMode="auto">
              <a:xfrm rot="10800000">
                <a:off x="2438400" y="2743200"/>
                <a:ext cx="152400" cy="1905000"/>
              </a:xfrm>
              <a:prstGeom prst="rightBracket">
                <a:avLst>
                  <a:gd name="adj" fmla="val 85822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rot="10800000" wrap="none" anchor="ctr"/>
              <a:lstStyle/>
              <a:p>
                <a:endParaRPr lang="fi-FI" sz="2400">
                  <a:ea typeface="ＭＳ Ｐゴシック" pitchFamily="1" charset="-128"/>
                </a:endParaRPr>
              </a:p>
            </p:txBody>
          </p:sp>
          <p:sp>
            <p:nvSpPr>
              <p:cNvPr id="23" name="Rounded Rectangle 49"/>
              <p:cNvSpPr>
                <a:spLocks noChangeArrowheads="1"/>
              </p:cNvSpPr>
              <p:nvPr/>
            </p:nvSpPr>
            <p:spPr bwMode="auto">
              <a:xfrm>
                <a:off x="7239044" y="3363912"/>
                <a:ext cx="1523956" cy="68580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r>
                  <a:rPr lang="en-US" sz="1100" dirty="0">
                    <a:solidFill>
                      <a:srgbClr val="FFFFFF"/>
                    </a:solidFill>
                    <a:latin typeface="Calibri" pitchFamily="1" charset="0"/>
                    <a:ea typeface="ＭＳ Ｐゴシック" pitchFamily="1" charset="-128"/>
                  </a:rPr>
                  <a:t>Students’ 21</a:t>
                </a:r>
                <a:r>
                  <a:rPr lang="en-US" sz="1100" baseline="30000" dirty="0">
                    <a:solidFill>
                      <a:srgbClr val="FFFFFF"/>
                    </a:solidFill>
                    <a:latin typeface="Calibri" pitchFamily="1" charset="0"/>
                    <a:ea typeface="ＭＳ Ｐゴシック" pitchFamily="1" charset="-128"/>
                  </a:rPr>
                  <a:t>st</a:t>
                </a:r>
                <a:r>
                  <a:rPr lang="en-US" sz="1100" dirty="0">
                    <a:solidFill>
                      <a:srgbClr val="FFFFFF"/>
                    </a:solidFill>
                    <a:latin typeface="Calibri" pitchFamily="1" charset="0"/>
                    <a:ea typeface="ＭＳ Ｐゴシック" pitchFamily="1" charset="-128"/>
                  </a:rPr>
                  <a:t> Century Skills</a:t>
                </a:r>
              </a:p>
            </p:txBody>
          </p:sp>
          <p:cxnSp>
            <p:nvCxnSpPr>
              <p:cNvPr id="24" name="AutoShape 34"/>
              <p:cNvCxnSpPr>
                <a:cxnSpLocks noChangeShapeType="1"/>
                <a:stCxn id="17" idx="3"/>
                <a:endCxn id="22" idx="2"/>
              </p:cNvCxnSpPr>
              <p:nvPr/>
            </p:nvCxnSpPr>
            <p:spPr bwMode="auto">
              <a:xfrm flipV="1">
                <a:off x="2133600" y="3695700"/>
                <a:ext cx="304800" cy="60483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5" name="AutoShape 35"/>
              <p:cNvCxnSpPr>
                <a:cxnSpLocks noChangeShapeType="1"/>
                <a:stCxn id="26" idx="3"/>
                <a:endCxn id="22" idx="2"/>
              </p:cNvCxnSpPr>
              <p:nvPr/>
            </p:nvCxnSpPr>
            <p:spPr bwMode="auto">
              <a:xfrm>
                <a:off x="2133600" y="3221038"/>
                <a:ext cx="304800" cy="47466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26" name="Rounded Rectangle 33"/>
              <p:cNvSpPr>
                <a:spLocks noChangeArrowheads="1"/>
              </p:cNvSpPr>
              <p:nvPr/>
            </p:nvSpPr>
            <p:spPr bwMode="auto">
              <a:xfrm>
                <a:off x="403225" y="2873375"/>
                <a:ext cx="1730568" cy="696912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r>
                  <a:rPr lang="en-US" sz="1100">
                    <a:solidFill>
                      <a:schemeClr val="accent1"/>
                    </a:solidFill>
                    <a:latin typeface="Calibri" pitchFamily="1" charset="0"/>
                    <a:ea typeface="ＭＳ Ｐゴシック" pitchFamily="1" charset="-128"/>
                  </a:rPr>
                  <a:t>National or Regional Education System</a:t>
                </a:r>
              </a:p>
            </p:txBody>
          </p:sp>
          <p:cxnSp>
            <p:nvCxnSpPr>
              <p:cNvPr id="27" name="Straight Arrow Connector 53"/>
              <p:cNvCxnSpPr>
                <a:cxnSpLocks noChangeShapeType="1"/>
                <a:stCxn id="18" idx="3"/>
                <a:endCxn id="23" idx="1"/>
              </p:cNvCxnSpPr>
              <p:nvPr/>
            </p:nvCxnSpPr>
            <p:spPr bwMode="auto">
              <a:xfrm>
                <a:off x="6781800" y="3700463"/>
                <a:ext cx="457200" cy="634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</p:spPr>
          </p:cxnSp>
          <p:sp>
            <p:nvSpPr>
              <p:cNvPr id="28" name="Rounded Rectangle 44"/>
              <p:cNvSpPr>
                <a:spLocks noChangeArrowheads="1"/>
              </p:cNvSpPr>
              <p:nvPr/>
            </p:nvSpPr>
            <p:spPr bwMode="auto">
              <a:xfrm>
                <a:off x="2743376" y="3352800"/>
                <a:ext cx="1677817" cy="696912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r>
                  <a:rPr lang="en-US" sz="1100">
                    <a:solidFill>
                      <a:schemeClr val="accent1"/>
                    </a:solidFill>
                    <a:latin typeface="Calibri" pitchFamily="1" charset="0"/>
                    <a:ea typeface="ＭＳ Ｐゴシック" pitchFamily="1" charset="-128"/>
                  </a:rPr>
                  <a:t>ICT Access and Support</a:t>
                </a:r>
              </a:p>
            </p:txBody>
          </p:sp>
          <p:cxnSp>
            <p:nvCxnSpPr>
              <p:cNvPr id="29" name="Straight Arrow Connector 47"/>
              <p:cNvCxnSpPr>
                <a:cxnSpLocks noChangeShapeType="1"/>
                <a:stCxn id="19" idx="2"/>
                <a:endCxn id="18" idx="1"/>
              </p:cNvCxnSpPr>
              <p:nvPr/>
            </p:nvCxnSpPr>
            <p:spPr bwMode="auto">
              <a:xfrm rot="10800000" flipH="1" flipV="1">
                <a:off x="4495800" y="3695700"/>
                <a:ext cx="609600" cy="476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30" name="Straight Arrow Connector 49"/>
              <p:cNvCxnSpPr>
                <a:cxnSpLocks noChangeShapeType="1"/>
              </p:cNvCxnSpPr>
              <p:nvPr/>
            </p:nvCxnSpPr>
            <p:spPr bwMode="auto">
              <a:xfrm rot="5400000">
                <a:off x="3473450" y="4157663"/>
                <a:ext cx="217487" cy="158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</p:spPr>
          </p:cxnSp>
          <p:cxnSp>
            <p:nvCxnSpPr>
              <p:cNvPr id="31" name="Straight Arrow Connector 54"/>
              <p:cNvCxnSpPr>
                <a:cxnSpLocks noChangeShapeType="1"/>
                <a:stCxn id="21" idx="2"/>
                <a:endCxn id="28" idx="0"/>
              </p:cNvCxnSpPr>
              <p:nvPr/>
            </p:nvCxnSpPr>
            <p:spPr bwMode="auto">
              <a:xfrm rot="5400000">
                <a:off x="3473450" y="3244850"/>
                <a:ext cx="217488" cy="158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</p:spPr>
          </p:cxnSp>
        </p:grpSp>
        <p:sp>
          <p:nvSpPr>
            <p:cNvPr id="8" name="TextBox 46"/>
            <p:cNvSpPr txBox="1"/>
            <p:nvPr/>
          </p:nvSpPr>
          <p:spPr>
            <a:xfrm>
              <a:off x="3737" y="1332"/>
              <a:ext cx="599" cy="32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>
                  <a:latin typeface="Calibri" pitchFamily="1" charset="0"/>
                  <a:ea typeface="ＭＳ Ｐゴシック" pitchFamily="1" charset="-128"/>
                </a:rPr>
                <a:t>Classroom</a:t>
              </a:r>
            </a:p>
            <a:p>
              <a:pPr algn="ctr"/>
              <a:r>
                <a:rPr lang="en-US" sz="1400" b="1">
                  <a:latin typeface="Calibri" pitchFamily="1" charset="0"/>
                  <a:ea typeface="ＭＳ Ｐゴシック" pitchFamily="1" charset="-128"/>
                </a:rPr>
                <a:t>Level</a:t>
              </a:r>
            </a:p>
          </p:txBody>
        </p:sp>
        <p:sp>
          <p:nvSpPr>
            <p:cNvPr id="9" name="TextBox 47"/>
            <p:cNvSpPr txBox="1"/>
            <p:nvPr/>
          </p:nvSpPr>
          <p:spPr>
            <a:xfrm>
              <a:off x="5194" y="1332"/>
              <a:ext cx="483" cy="32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>
                  <a:latin typeface="Calibri" pitchFamily="1" charset="0"/>
                  <a:ea typeface="ＭＳ Ｐゴシック" pitchFamily="1" charset="-128"/>
                </a:rPr>
                <a:t>Student</a:t>
              </a:r>
            </a:p>
            <a:p>
              <a:pPr algn="ctr"/>
              <a:r>
                <a:rPr lang="en-US" sz="1400" b="1">
                  <a:latin typeface="Calibri" pitchFamily="1" charset="0"/>
                  <a:ea typeface="ＭＳ Ｐゴシック" pitchFamily="1" charset="-128"/>
                </a:rPr>
                <a:t>Level</a:t>
              </a:r>
            </a:p>
          </p:txBody>
        </p:sp>
        <p:sp>
          <p:nvSpPr>
            <p:cNvPr id="10" name="Rectangle 26"/>
            <p:cNvSpPr/>
            <p:nvPr/>
          </p:nvSpPr>
          <p:spPr>
            <a:xfrm>
              <a:off x="312" y="960"/>
              <a:ext cx="2652" cy="29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txBody>
            <a:bodyPr>
              <a:spAutoFit/>
            </a:bodyPr>
            <a:lstStyle/>
            <a:p>
              <a:pPr algn="ctr">
                <a:buClr>
                  <a:schemeClr val="tx2"/>
                </a:buClr>
                <a:buSzPct val="80000"/>
                <a:buFont typeface="Arial" charset="0"/>
                <a:buNone/>
              </a:pPr>
              <a:r>
                <a:rPr lang="en-US" sz="2400" b="1">
                  <a:solidFill>
                    <a:srgbClr val="0D0D0D"/>
                  </a:solidFill>
                  <a:latin typeface="Calibri" pitchFamily="1" charset="0"/>
                  <a:ea typeface="ＭＳ Ｐゴシック" pitchFamily="1" charset="-128"/>
                </a:rPr>
                <a:t>Context and Inputs</a:t>
              </a:r>
            </a:p>
          </p:txBody>
        </p:sp>
        <p:sp>
          <p:nvSpPr>
            <p:cNvPr id="11" name="Rectangle 30"/>
            <p:cNvSpPr/>
            <p:nvPr/>
          </p:nvSpPr>
          <p:spPr>
            <a:xfrm>
              <a:off x="3432" y="960"/>
              <a:ext cx="1248" cy="29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txBody>
            <a:bodyPr>
              <a:spAutoFit/>
            </a:bodyPr>
            <a:lstStyle/>
            <a:p>
              <a:pPr algn="ctr">
                <a:buClr>
                  <a:schemeClr val="tx2"/>
                </a:buClr>
                <a:buSzPct val="80000"/>
                <a:buFont typeface="Arial" charset="0"/>
                <a:buNone/>
              </a:pPr>
              <a:r>
                <a:rPr lang="en-US" sz="2400" b="1">
                  <a:solidFill>
                    <a:srgbClr val="0D0D0D"/>
                  </a:solidFill>
                  <a:latin typeface="Calibri" pitchFamily="1" charset="0"/>
                  <a:ea typeface="ＭＳ Ｐゴシック" pitchFamily="1" charset="-128"/>
                </a:rPr>
                <a:t>Practices</a:t>
              </a:r>
            </a:p>
          </p:txBody>
        </p:sp>
        <p:sp>
          <p:nvSpPr>
            <p:cNvPr id="12" name="Rectangle 33"/>
            <p:cNvSpPr/>
            <p:nvPr/>
          </p:nvSpPr>
          <p:spPr>
            <a:xfrm>
              <a:off x="4888" y="960"/>
              <a:ext cx="1144" cy="29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txBody>
            <a:bodyPr>
              <a:spAutoFit/>
            </a:bodyPr>
            <a:lstStyle/>
            <a:p>
              <a:pPr algn="ctr">
                <a:buClr>
                  <a:schemeClr val="tx2"/>
                </a:buClr>
                <a:buSzPct val="80000"/>
                <a:buFont typeface="Arial" charset="0"/>
                <a:buNone/>
              </a:pPr>
              <a:r>
                <a:rPr lang="en-US" sz="2400" b="1">
                  <a:solidFill>
                    <a:srgbClr val="0D0D0D"/>
                  </a:solidFill>
                  <a:latin typeface="Calibri" pitchFamily="1" charset="0"/>
                  <a:ea typeface="ＭＳ Ｐゴシック" pitchFamily="1" charset="-128"/>
                </a:rPr>
                <a:t>Outcomes</a:t>
              </a:r>
            </a:p>
          </p:txBody>
        </p:sp>
        <p:sp>
          <p:nvSpPr>
            <p:cNvPr id="13" name="Left Brace 36"/>
            <p:cNvSpPr>
              <a:spLocks/>
            </p:cNvSpPr>
            <p:nvPr/>
          </p:nvSpPr>
          <p:spPr bwMode="auto">
            <a:xfrm rot="5400000">
              <a:off x="3868" y="2136"/>
              <a:ext cx="428" cy="1820"/>
            </a:xfrm>
            <a:prstGeom prst="leftBrace">
              <a:avLst>
                <a:gd name="adj1" fmla="val 106151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rot="10800000" vert="eaVert" anchor="ctr"/>
            <a:lstStyle/>
            <a:p>
              <a:pPr algn="ctr"/>
              <a:endParaRPr lang="fi-FI">
                <a:solidFill>
                  <a:srgbClr val="000000"/>
                </a:solidFill>
                <a:latin typeface="Calibri" pitchFamily="1" charset="0"/>
                <a:ea typeface="ＭＳ Ｐゴシック" pitchFamily="1" charset="-128"/>
              </a:endParaRPr>
            </a:p>
          </p:txBody>
        </p:sp>
        <p:sp>
          <p:nvSpPr>
            <p:cNvPr id="14" name="Rounded Rectangle 48"/>
            <p:cNvSpPr>
              <a:spLocks noChangeArrowheads="1"/>
            </p:cNvSpPr>
            <p:nvPr/>
          </p:nvSpPr>
          <p:spPr bwMode="auto">
            <a:xfrm>
              <a:off x="3068" y="3264"/>
              <a:ext cx="676" cy="43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E5EEFF"/>
                </a:gs>
                <a:gs pos="64999">
                  <a:srgbClr val="BFD5FF"/>
                </a:gs>
                <a:gs pos="100000">
                  <a:srgbClr val="A3C4FF"/>
                </a:gs>
              </a:gsLst>
              <a:lin ang="5400000" scaled="1"/>
            </a:gra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r>
                <a:rPr lang="en-US" sz="1100">
                  <a:solidFill>
                    <a:srgbClr val="000000"/>
                  </a:solidFill>
                  <a:latin typeface="Calibri" pitchFamily="1" charset="0"/>
                  <a:ea typeface="ＭＳ Ｐゴシック" pitchFamily="1" charset="-128"/>
                </a:rPr>
                <a:t>Student-Centered Pedagogy</a:t>
              </a:r>
            </a:p>
          </p:txBody>
        </p:sp>
        <p:sp>
          <p:nvSpPr>
            <p:cNvPr id="15" name="Rounded Rectangle 48"/>
            <p:cNvSpPr>
              <a:spLocks noChangeArrowheads="1"/>
            </p:cNvSpPr>
            <p:nvPr/>
          </p:nvSpPr>
          <p:spPr bwMode="auto">
            <a:xfrm>
              <a:off x="3796" y="3264"/>
              <a:ext cx="676" cy="43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E5EEFF"/>
                </a:gs>
                <a:gs pos="64999">
                  <a:srgbClr val="BFD5FF"/>
                </a:gs>
                <a:gs pos="100000">
                  <a:srgbClr val="A3C4FF"/>
                </a:gs>
              </a:gsLst>
              <a:lin ang="5400000" scaled="1"/>
            </a:gra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r>
                <a:rPr lang="en-US" sz="1100">
                  <a:solidFill>
                    <a:srgbClr val="000000"/>
                  </a:solidFill>
                  <a:latin typeface="Calibri" pitchFamily="1" charset="0"/>
                  <a:ea typeface="ＭＳ Ｐゴシック" pitchFamily="1" charset="-128"/>
                </a:rPr>
                <a:t>Extension of Learning Beyond the Classroom</a:t>
              </a:r>
            </a:p>
          </p:txBody>
        </p:sp>
        <p:sp>
          <p:nvSpPr>
            <p:cNvPr id="16" name="Rounded Rectangle 48"/>
            <p:cNvSpPr>
              <a:spLocks noChangeArrowheads="1"/>
            </p:cNvSpPr>
            <p:nvPr/>
          </p:nvSpPr>
          <p:spPr bwMode="auto">
            <a:xfrm>
              <a:off x="4524" y="3264"/>
              <a:ext cx="728" cy="43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E5EEFF"/>
                </a:gs>
                <a:gs pos="64999">
                  <a:srgbClr val="BFD5FF"/>
                </a:gs>
                <a:gs pos="100000">
                  <a:srgbClr val="A3C4FF"/>
                </a:gs>
              </a:gsLst>
              <a:lin ang="5400000" scaled="1"/>
            </a:gra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r>
                <a:rPr lang="en-US" sz="1100">
                  <a:solidFill>
                    <a:srgbClr val="000000"/>
                  </a:solidFill>
                  <a:latin typeface="Calibri" pitchFamily="1" charset="0"/>
                  <a:ea typeface="ＭＳ Ｐゴシック" pitchFamily="1" charset="-128"/>
                </a:rPr>
                <a:t>ICT Integrated Into Teaching and Learning</a:t>
              </a:r>
            </a:p>
          </p:txBody>
        </p:sp>
      </p:grpSp>
      <p:pic>
        <p:nvPicPr>
          <p:cNvPr id="32" name="Kuva 31" descr="agor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5589240"/>
            <a:ext cx="1419225" cy="657225"/>
          </a:xfrm>
          <a:prstGeom prst="rect">
            <a:avLst/>
          </a:prstGeom>
        </p:spPr>
      </p:pic>
      <p:pic>
        <p:nvPicPr>
          <p:cNvPr id="33" name="Kuva 32" descr="itl_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60232" y="5445224"/>
            <a:ext cx="1333500" cy="847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2915173" y="1175445"/>
            <a:ext cx="3898783" cy="2440781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fi-FI">
              <a:solidFill>
                <a:srgbClr val="FFFFFF"/>
              </a:solidFill>
              <a:latin typeface="Century Gothic" pitchFamily="1" charset="0"/>
              <a:cs typeface="Arial" charset="0"/>
            </a:endParaRPr>
          </a:p>
        </p:txBody>
      </p:sp>
      <p:sp>
        <p:nvSpPr>
          <p:cNvPr id="1666053" name="TextBox 13"/>
          <p:cNvSpPr txBox="1">
            <a:spLocks noChangeArrowheads="1"/>
          </p:cNvSpPr>
          <p:nvPr/>
        </p:nvSpPr>
        <p:spPr bwMode="auto">
          <a:xfrm>
            <a:off x="891260" y="1623789"/>
            <a:ext cx="137569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457200"/>
            <a:r>
              <a:rPr lang="fi-FI" sz="1400" i="1">
                <a:solidFill>
                  <a:srgbClr val="800000"/>
                </a:solidFill>
                <a:latin typeface="Century Gothic" pitchFamily="1" charset="0"/>
                <a:ea typeface="ＭＳ Ｐゴシック" pitchFamily="1" charset="-128"/>
              </a:rPr>
              <a:t>National level</a:t>
            </a:r>
          </a:p>
        </p:txBody>
      </p:sp>
      <p:sp>
        <p:nvSpPr>
          <p:cNvPr id="1666054" name="TextBox 14"/>
          <p:cNvSpPr txBox="1">
            <a:spLocks noChangeArrowheads="1"/>
          </p:cNvSpPr>
          <p:nvPr/>
        </p:nvSpPr>
        <p:spPr bwMode="auto">
          <a:xfrm>
            <a:off x="5673820" y="891952"/>
            <a:ext cx="165943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457200"/>
            <a:r>
              <a:rPr lang="fi-FI" sz="1400" i="1">
                <a:solidFill>
                  <a:srgbClr val="800000"/>
                </a:solidFill>
                <a:latin typeface="Century Gothic" pitchFamily="1" charset="0"/>
                <a:ea typeface="ＭＳ Ｐゴシック" pitchFamily="1" charset="-128"/>
              </a:rPr>
              <a:t>School / Teacher</a:t>
            </a:r>
          </a:p>
          <a:p>
            <a:pPr algn="ctr" defTabSz="457200"/>
            <a:r>
              <a:rPr lang="fi-FI" sz="1400" i="1">
                <a:solidFill>
                  <a:srgbClr val="800000"/>
                </a:solidFill>
                <a:latin typeface="Century Gothic" pitchFamily="1" charset="0"/>
                <a:ea typeface="ＭＳ Ｐゴシック" pitchFamily="1" charset="-128"/>
              </a:rPr>
              <a:t>level</a:t>
            </a:r>
          </a:p>
        </p:txBody>
      </p:sp>
      <p:sp>
        <p:nvSpPr>
          <p:cNvPr id="16" name="Rounded Rectangle 5"/>
          <p:cNvSpPr>
            <a:spLocks noChangeArrowheads="1"/>
          </p:cNvSpPr>
          <p:nvPr/>
        </p:nvSpPr>
        <p:spPr bwMode="auto">
          <a:xfrm>
            <a:off x="726255" y="3495452"/>
            <a:ext cx="1189892" cy="619125"/>
          </a:xfrm>
          <a:prstGeom prst="roundRect">
            <a:avLst>
              <a:gd name="adj" fmla="val 16667"/>
            </a:avLst>
          </a:prstGeom>
          <a:solidFill>
            <a:srgbClr val="D9E5E5"/>
          </a:solidFill>
          <a:ln w="9525">
            <a:solidFill>
              <a:srgbClr val="CCCC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defTabSz="457200"/>
            <a:r>
              <a:rPr lang="fi-FI" sz="1400" b="1">
                <a:solidFill>
                  <a:schemeClr val="tx2"/>
                </a:solidFill>
                <a:latin typeface="Century Gothic" pitchFamily="1" charset="0"/>
                <a:cs typeface="Arial" charset="0"/>
              </a:rPr>
              <a:t>Program support</a:t>
            </a:r>
          </a:p>
        </p:txBody>
      </p:sp>
      <p:sp>
        <p:nvSpPr>
          <p:cNvPr id="18" name="Rounded Rectangle 44"/>
          <p:cNvSpPr>
            <a:spLocks noChangeArrowheads="1"/>
          </p:cNvSpPr>
          <p:nvPr/>
        </p:nvSpPr>
        <p:spPr bwMode="auto">
          <a:xfrm>
            <a:off x="2958035" y="2342926"/>
            <a:ext cx="1805354" cy="1189038"/>
          </a:xfrm>
          <a:prstGeom prst="roundRect">
            <a:avLst>
              <a:gd name="adj" fmla="val 16667"/>
            </a:avLst>
          </a:prstGeom>
          <a:solidFill>
            <a:srgbClr val="D9E5E5"/>
          </a:solidFill>
          <a:ln w="9525">
            <a:solidFill>
              <a:srgbClr val="CCCC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defTabSz="457200"/>
            <a:r>
              <a:rPr lang="fi-FI" sz="1400" b="1" dirty="0" err="1">
                <a:solidFill>
                  <a:schemeClr val="tx2"/>
                </a:solidFill>
                <a:latin typeface="Century Gothic" pitchFamily="1" charset="0"/>
                <a:cs typeface="Arial" charset="0"/>
              </a:rPr>
              <a:t>Attitudes</a:t>
            </a:r>
            <a:r>
              <a:rPr lang="fi-FI" sz="1400" b="1" dirty="0">
                <a:solidFill>
                  <a:schemeClr val="tx2"/>
                </a:solidFill>
                <a:latin typeface="Century Gothic" pitchFamily="1" charset="0"/>
                <a:cs typeface="Arial" charset="0"/>
              </a:rPr>
              <a:t> of </a:t>
            </a:r>
            <a:r>
              <a:rPr lang="fi-FI" sz="1400" b="1" dirty="0" err="1">
                <a:solidFill>
                  <a:schemeClr val="tx2"/>
                </a:solidFill>
                <a:latin typeface="Century Gothic" pitchFamily="1" charset="0"/>
                <a:cs typeface="Arial" charset="0"/>
              </a:rPr>
              <a:t>school</a:t>
            </a:r>
            <a:r>
              <a:rPr lang="fi-FI" sz="1400" b="1" dirty="0">
                <a:solidFill>
                  <a:schemeClr val="tx2"/>
                </a:solidFill>
                <a:latin typeface="Century Gothic" pitchFamily="1" charset="0"/>
                <a:cs typeface="Arial" charset="0"/>
              </a:rPr>
              <a:t> </a:t>
            </a:r>
            <a:r>
              <a:rPr lang="fi-FI" sz="1400" b="1" dirty="0" err="1">
                <a:solidFill>
                  <a:schemeClr val="tx2"/>
                </a:solidFill>
                <a:latin typeface="Century Gothic" pitchFamily="1" charset="0"/>
                <a:cs typeface="Arial" charset="0"/>
              </a:rPr>
              <a:t>leaders</a:t>
            </a:r>
            <a:r>
              <a:rPr lang="fi-FI" sz="1400" b="1" dirty="0">
                <a:solidFill>
                  <a:schemeClr val="tx2"/>
                </a:solidFill>
                <a:latin typeface="Century Gothic" pitchFamily="1" charset="0"/>
                <a:cs typeface="Arial" charset="0"/>
              </a:rPr>
              <a:t> and </a:t>
            </a:r>
            <a:r>
              <a:rPr lang="fi-FI" sz="1400" b="1" dirty="0" err="1">
                <a:solidFill>
                  <a:schemeClr val="tx2"/>
                </a:solidFill>
                <a:latin typeface="Century Gothic" pitchFamily="1" charset="0"/>
                <a:cs typeface="Arial" charset="0"/>
              </a:rPr>
              <a:t>teachers</a:t>
            </a:r>
            <a:endParaRPr lang="fi-FI" sz="1400" b="1" dirty="0">
              <a:solidFill>
                <a:schemeClr val="tx2"/>
              </a:solidFill>
              <a:latin typeface="Century Gothic" pitchFamily="1" charset="0"/>
              <a:cs typeface="Arial" charset="0"/>
            </a:endParaRPr>
          </a:p>
        </p:txBody>
      </p:sp>
      <p:sp>
        <p:nvSpPr>
          <p:cNvPr id="24" name="Rounded Rectangle 33"/>
          <p:cNvSpPr>
            <a:spLocks noChangeArrowheads="1"/>
          </p:cNvSpPr>
          <p:nvPr/>
        </p:nvSpPr>
        <p:spPr bwMode="auto">
          <a:xfrm>
            <a:off x="726255" y="2127026"/>
            <a:ext cx="1189892" cy="547688"/>
          </a:xfrm>
          <a:prstGeom prst="roundRect">
            <a:avLst>
              <a:gd name="adj" fmla="val 16667"/>
            </a:avLst>
          </a:prstGeom>
          <a:solidFill>
            <a:srgbClr val="D9E5E5"/>
          </a:solidFill>
          <a:ln w="9525">
            <a:solidFill>
              <a:srgbClr val="CCCC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defTabSz="457200"/>
            <a:r>
              <a:rPr lang="fi-FI" sz="1400" b="1">
                <a:solidFill>
                  <a:schemeClr val="tx2"/>
                </a:solidFill>
                <a:latin typeface="Century Gothic" pitchFamily="1" charset="0"/>
                <a:cs typeface="Arial" charset="0"/>
              </a:rPr>
              <a:t>Education system</a:t>
            </a:r>
          </a:p>
        </p:txBody>
      </p:sp>
      <p:sp>
        <p:nvSpPr>
          <p:cNvPr id="1666059" name="Rectangle 32"/>
          <p:cNvSpPr>
            <a:spLocks noChangeArrowheads="1"/>
          </p:cNvSpPr>
          <p:nvPr/>
        </p:nvSpPr>
        <p:spPr bwMode="auto">
          <a:xfrm>
            <a:off x="292501" y="2703289"/>
            <a:ext cx="2161442" cy="755650"/>
          </a:xfrm>
          <a:prstGeom prst="rect">
            <a:avLst/>
          </a:prstGeom>
          <a:solidFill>
            <a:srgbClr val="800080">
              <a:alpha val="2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i-FI" sz="1400">
                <a:ea typeface="ＭＳ Ｐゴシック" pitchFamily="1" charset="-128"/>
              </a:rPr>
              <a:t>Goals to develop schooling</a:t>
            </a:r>
            <a:endParaRPr lang="en-US" sz="1400">
              <a:ea typeface="ＭＳ Ｐゴシック" pitchFamily="1" charset="-128"/>
            </a:endParaRPr>
          </a:p>
        </p:txBody>
      </p:sp>
      <p:sp>
        <p:nvSpPr>
          <p:cNvPr id="1666060" name="Rectangle 33"/>
          <p:cNvSpPr>
            <a:spLocks noChangeArrowheads="1"/>
          </p:cNvSpPr>
          <p:nvPr/>
        </p:nvSpPr>
        <p:spPr bwMode="auto">
          <a:xfrm>
            <a:off x="7566670" y="4503515"/>
            <a:ext cx="1440473" cy="935037"/>
          </a:xfrm>
          <a:prstGeom prst="rect">
            <a:avLst/>
          </a:prstGeom>
          <a:solidFill>
            <a:srgbClr val="800080">
              <a:alpha val="2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i-FI" sz="1400">
                <a:ea typeface="ＭＳ Ｐゴシック" pitchFamily="1" charset="-128"/>
              </a:rPr>
              <a:t>Traditional</a:t>
            </a:r>
          </a:p>
          <a:p>
            <a:pPr algn="ctr"/>
            <a:r>
              <a:rPr lang="fi-FI" sz="1400">
                <a:ea typeface="ＭＳ Ｐゴシック" pitchFamily="1" charset="-128"/>
              </a:rPr>
              <a:t>orientation</a:t>
            </a:r>
            <a:endParaRPr lang="en-US" sz="1400">
              <a:ea typeface="ＭＳ Ｐゴシック" pitchFamily="1" charset="-128"/>
            </a:endParaRPr>
          </a:p>
        </p:txBody>
      </p:sp>
      <p:sp>
        <p:nvSpPr>
          <p:cNvPr id="1666061" name="Line 37"/>
          <p:cNvSpPr>
            <a:spLocks noChangeShapeType="1"/>
          </p:cNvSpPr>
          <p:nvPr/>
        </p:nvSpPr>
        <p:spPr bwMode="auto">
          <a:xfrm flipH="1" flipV="1">
            <a:off x="7052320" y="3635151"/>
            <a:ext cx="1219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i-FI"/>
          </a:p>
        </p:txBody>
      </p:sp>
      <p:sp>
        <p:nvSpPr>
          <p:cNvPr id="1666062" name="Rectangle 46"/>
          <p:cNvSpPr>
            <a:spLocks noChangeArrowheads="1"/>
          </p:cNvSpPr>
          <p:nvPr/>
        </p:nvSpPr>
        <p:spPr bwMode="auto">
          <a:xfrm>
            <a:off x="3677539" y="4935314"/>
            <a:ext cx="2952750" cy="755650"/>
          </a:xfrm>
          <a:prstGeom prst="rect">
            <a:avLst/>
          </a:prstGeom>
          <a:solidFill>
            <a:srgbClr val="800080">
              <a:alpha val="2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i-FI" sz="1400">
                <a:ea typeface="ＭＳ Ｐゴシック" pitchFamily="1" charset="-128"/>
              </a:rPr>
              <a:t>Innovative</a:t>
            </a:r>
          </a:p>
          <a:p>
            <a:pPr algn="ctr"/>
            <a:r>
              <a:rPr lang="fi-FI" sz="1400">
                <a:ea typeface="ＭＳ Ｐゴシック" pitchFamily="1" charset="-128"/>
              </a:rPr>
              <a:t>teaching practices</a:t>
            </a:r>
            <a:endParaRPr lang="en-US" sz="1400">
              <a:ea typeface="ＭＳ Ｐゴシック" pitchFamily="1" charset="-128"/>
            </a:endParaRPr>
          </a:p>
        </p:txBody>
      </p:sp>
      <p:sp>
        <p:nvSpPr>
          <p:cNvPr id="1666063" name="Line 62"/>
          <p:cNvSpPr>
            <a:spLocks noChangeShapeType="1"/>
          </p:cNvSpPr>
          <p:nvPr/>
        </p:nvSpPr>
        <p:spPr bwMode="auto">
          <a:xfrm>
            <a:off x="2525748" y="3063651"/>
            <a:ext cx="36048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i-FI"/>
          </a:p>
        </p:txBody>
      </p:sp>
      <p:sp>
        <p:nvSpPr>
          <p:cNvPr id="25" name="Rounded Rectangle 44"/>
          <p:cNvSpPr>
            <a:spLocks noChangeArrowheads="1"/>
          </p:cNvSpPr>
          <p:nvPr/>
        </p:nvSpPr>
        <p:spPr bwMode="auto">
          <a:xfrm>
            <a:off x="4829332" y="2342927"/>
            <a:ext cx="1872762" cy="1146175"/>
          </a:xfrm>
          <a:prstGeom prst="roundRect">
            <a:avLst>
              <a:gd name="adj" fmla="val 16667"/>
            </a:avLst>
          </a:prstGeom>
          <a:solidFill>
            <a:srgbClr val="D9E5E5"/>
          </a:solidFill>
          <a:ln w="9525">
            <a:solidFill>
              <a:srgbClr val="CCCC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defTabSz="457200"/>
            <a:r>
              <a:rPr lang="fi-FI" sz="1400" b="1">
                <a:solidFill>
                  <a:schemeClr val="tx2"/>
                </a:solidFill>
                <a:latin typeface="Century Gothic" pitchFamily="1" charset="0"/>
                <a:cs typeface="Arial" charset="0"/>
              </a:rPr>
              <a:t>ICT access and support</a:t>
            </a:r>
          </a:p>
        </p:txBody>
      </p:sp>
      <p:sp>
        <p:nvSpPr>
          <p:cNvPr id="1666065" name="AutoShape 77"/>
          <p:cNvSpPr>
            <a:spLocks noChangeArrowheads="1"/>
          </p:cNvSpPr>
          <p:nvPr/>
        </p:nvSpPr>
        <p:spPr bwMode="auto">
          <a:xfrm>
            <a:off x="3318520" y="3639914"/>
            <a:ext cx="1800958" cy="118745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800080">
              <a:alpha val="2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fi-FI">
              <a:ea typeface="ＭＳ Ｐゴシック" pitchFamily="1" charset="-128"/>
            </a:endParaRPr>
          </a:p>
        </p:txBody>
      </p:sp>
      <p:sp>
        <p:nvSpPr>
          <p:cNvPr id="1666066" name="Text Box 78"/>
          <p:cNvSpPr txBox="1">
            <a:spLocks noChangeArrowheads="1"/>
          </p:cNvSpPr>
          <p:nvPr/>
        </p:nvSpPr>
        <p:spPr bwMode="auto">
          <a:xfrm>
            <a:off x="3734436" y="3833590"/>
            <a:ext cx="9412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i-FI" sz="1400">
                <a:ea typeface="ＭＳ Ｐゴシック" pitchFamily="1" charset="-128"/>
              </a:rPr>
              <a:t>Individual </a:t>
            </a:r>
          </a:p>
          <a:p>
            <a:pPr algn="ctr"/>
            <a:r>
              <a:rPr lang="fi-FI" sz="1400">
                <a:ea typeface="ＭＳ Ｐゴシック" pitchFamily="1" charset="-128"/>
              </a:rPr>
              <a:t>agents</a:t>
            </a:r>
            <a:endParaRPr lang="en-US" sz="1400">
              <a:ea typeface="ＭＳ Ｐゴシック" pitchFamily="1" charset="-128"/>
            </a:endParaRPr>
          </a:p>
        </p:txBody>
      </p:sp>
      <p:sp>
        <p:nvSpPr>
          <p:cNvPr id="1666067" name="AutoShape 79"/>
          <p:cNvSpPr>
            <a:spLocks noChangeArrowheads="1"/>
          </p:cNvSpPr>
          <p:nvPr/>
        </p:nvSpPr>
        <p:spPr bwMode="auto">
          <a:xfrm>
            <a:off x="5119479" y="3639914"/>
            <a:ext cx="1654419" cy="118745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800080">
              <a:alpha val="2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fi-FI">
              <a:ea typeface="ＭＳ Ｐゴシック" pitchFamily="1" charset="-128"/>
            </a:endParaRPr>
          </a:p>
        </p:txBody>
      </p:sp>
      <p:sp>
        <p:nvSpPr>
          <p:cNvPr id="1666068" name="Text Box 81"/>
          <p:cNvSpPr txBox="1">
            <a:spLocks noChangeArrowheads="1"/>
          </p:cNvSpPr>
          <p:nvPr/>
        </p:nvSpPr>
        <p:spPr bwMode="auto">
          <a:xfrm>
            <a:off x="5550302" y="3998689"/>
            <a:ext cx="86457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i-FI" sz="1400" b="1" dirty="0" err="1">
                <a:ea typeface="ＭＳ Ｐゴシック" pitchFamily="1" charset="-128"/>
              </a:rPr>
              <a:t>Pedag</a:t>
            </a:r>
            <a:r>
              <a:rPr lang="fi-FI" sz="1400" b="1" dirty="0">
                <a:ea typeface="ＭＳ Ｐゴシック" pitchFamily="1" charset="-128"/>
              </a:rPr>
              <a:t>.</a:t>
            </a:r>
          </a:p>
          <a:p>
            <a:pPr algn="ctr"/>
            <a:r>
              <a:rPr lang="fi-FI" sz="1400" b="1" dirty="0" err="1">
                <a:ea typeface="ＭＳ Ｐゴシック" pitchFamily="1" charset="-128"/>
              </a:rPr>
              <a:t>support</a:t>
            </a:r>
            <a:endParaRPr lang="en-US" sz="1400" dirty="0">
              <a:ea typeface="ＭＳ Ｐゴシック" pitchFamily="1" charset="-128"/>
            </a:endParaRPr>
          </a:p>
        </p:txBody>
      </p:sp>
      <p:sp>
        <p:nvSpPr>
          <p:cNvPr id="1666069" name="Line 84"/>
          <p:cNvSpPr>
            <a:spLocks noChangeShapeType="1"/>
          </p:cNvSpPr>
          <p:nvPr/>
        </p:nvSpPr>
        <p:spPr bwMode="auto">
          <a:xfrm>
            <a:off x="1876582" y="4143152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666070" name="Line 85"/>
          <p:cNvSpPr>
            <a:spLocks noChangeShapeType="1"/>
          </p:cNvSpPr>
          <p:nvPr/>
        </p:nvSpPr>
        <p:spPr bwMode="auto">
          <a:xfrm>
            <a:off x="1876582" y="4287614"/>
            <a:ext cx="172768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i-FI"/>
          </a:p>
        </p:txBody>
      </p:sp>
      <p:sp>
        <p:nvSpPr>
          <p:cNvPr id="1666071" name="Text Box 87"/>
          <p:cNvSpPr txBox="1">
            <a:spLocks noChangeArrowheads="1"/>
          </p:cNvSpPr>
          <p:nvPr/>
        </p:nvSpPr>
        <p:spPr bwMode="auto">
          <a:xfrm>
            <a:off x="211016" y="228601"/>
            <a:ext cx="619271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smtClean="0">
                <a:ea typeface="ＭＳ Ｐゴシック" pitchFamily="1" charset="-128"/>
              </a:rPr>
              <a:t>Primary results</a:t>
            </a:r>
            <a:endParaRPr lang="en-US" sz="2800" dirty="0">
              <a:ea typeface="ＭＳ Ｐゴシック" pitchFamily="1" charset="-128"/>
            </a:endParaRPr>
          </a:p>
        </p:txBody>
      </p:sp>
      <p:sp>
        <p:nvSpPr>
          <p:cNvPr id="50" name="Rectangle 30"/>
          <p:cNvSpPr/>
          <p:nvPr/>
        </p:nvSpPr>
        <p:spPr>
          <a:xfrm>
            <a:off x="3606417" y="4863480"/>
            <a:ext cx="3167867" cy="936104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fi-FI">
              <a:solidFill>
                <a:srgbClr val="FFFFFF"/>
              </a:solidFill>
              <a:latin typeface="Century Gothic" pitchFamily="1" charset="0"/>
              <a:cs typeface="Arial" charset="0"/>
            </a:endParaRPr>
          </a:p>
        </p:txBody>
      </p:sp>
      <p:sp>
        <p:nvSpPr>
          <p:cNvPr id="51" name="Rectangle 30"/>
          <p:cNvSpPr/>
          <p:nvPr/>
        </p:nvSpPr>
        <p:spPr>
          <a:xfrm>
            <a:off x="7422357" y="2343199"/>
            <a:ext cx="1512770" cy="1224136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fi-FI">
              <a:solidFill>
                <a:srgbClr val="FFFFFF"/>
              </a:solidFill>
              <a:latin typeface="Century Gothic" pitchFamily="1" charset="0"/>
              <a:cs typeface="Arial" charset="0"/>
            </a:endParaRPr>
          </a:p>
        </p:txBody>
      </p:sp>
      <p:sp>
        <p:nvSpPr>
          <p:cNvPr id="1666081" name="AutoShape 77"/>
          <p:cNvSpPr>
            <a:spLocks noChangeArrowheads="1"/>
          </p:cNvSpPr>
          <p:nvPr/>
        </p:nvSpPr>
        <p:spPr bwMode="auto">
          <a:xfrm rot="-5400000">
            <a:off x="1961559" y="4671289"/>
            <a:ext cx="1511300" cy="1186962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800080">
              <a:alpha val="2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endParaRPr lang="fi-FI">
              <a:ea typeface="ＭＳ Ｐゴシック" pitchFamily="1" charset="-128"/>
            </a:endParaRPr>
          </a:p>
        </p:txBody>
      </p:sp>
      <p:sp>
        <p:nvSpPr>
          <p:cNvPr id="1666082" name="Text Box 78"/>
          <p:cNvSpPr txBox="1">
            <a:spLocks noChangeArrowheads="1"/>
          </p:cNvSpPr>
          <p:nvPr/>
        </p:nvSpPr>
        <p:spPr bwMode="auto">
          <a:xfrm>
            <a:off x="2195736" y="5013176"/>
            <a:ext cx="7859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 sz="1400" dirty="0">
                <a:ea typeface="ＭＳ Ｐゴシック" pitchFamily="1" charset="-128"/>
              </a:rPr>
              <a:t>External</a:t>
            </a:r>
          </a:p>
          <a:p>
            <a:r>
              <a:rPr lang="fi-FI" sz="1400" dirty="0" err="1">
                <a:ea typeface="ＭＳ Ｐゴシック" pitchFamily="1" charset="-128"/>
              </a:rPr>
              <a:t>agents</a:t>
            </a:r>
            <a:endParaRPr lang="en-US" sz="1400" dirty="0">
              <a:ea typeface="ＭＳ Ｐゴシック" pitchFamily="1" charset="-128"/>
            </a:endParaRPr>
          </a:p>
        </p:txBody>
      </p:sp>
      <p:cxnSp>
        <p:nvCxnSpPr>
          <p:cNvPr id="34" name="Muoto 33"/>
          <p:cNvCxnSpPr>
            <a:cxnSpLocks noChangeShapeType="1"/>
            <a:stCxn id="16" idx="2"/>
          </p:cNvCxnSpPr>
          <p:nvPr/>
        </p:nvCxnSpPr>
        <p:spPr bwMode="auto">
          <a:xfrm rot="16200000" flipH="1">
            <a:off x="981537" y="4454241"/>
            <a:ext cx="1325563" cy="646234"/>
          </a:xfrm>
          <a:prstGeom prst="bentConnector3">
            <a:avLst>
              <a:gd name="adj1" fmla="val 99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1" name="AutoShape 30"/>
          <p:cNvSpPr>
            <a:spLocks noChangeArrowheads="1"/>
          </p:cNvSpPr>
          <p:nvPr/>
        </p:nvSpPr>
        <p:spPr bwMode="auto">
          <a:xfrm>
            <a:off x="7493402" y="2415951"/>
            <a:ext cx="1296865" cy="8382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158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fi-FI" sz="1200" b="1">
                <a:solidFill>
                  <a:srgbClr val="26004D"/>
                </a:solidFill>
                <a:cs typeface="Arial" charset="0"/>
              </a:rPr>
              <a:t>Students’ 21st</a:t>
            </a:r>
          </a:p>
          <a:p>
            <a:r>
              <a:rPr lang="fi-FI" sz="1200" b="1">
                <a:solidFill>
                  <a:srgbClr val="26004D"/>
                </a:solidFill>
                <a:cs typeface="Arial" charset="0"/>
              </a:rPr>
              <a:t> century skills</a:t>
            </a:r>
          </a:p>
        </p:txBody>
      </p:sp>
      <p:sp>
        <p:nvSpPr>
          <p:cNvPr id="1666085" name="Line 62"/>
          <p:cNvSpPr>
            <a:spLocks noChangeShapeType="1"/>
          </p:cNvSpPr>
          <p:nvPr/>
        </p:nvSpPr>
        <p:spPr bwMode="auto">
          <a:xfrm>
            <a:off x="6873864" y="3047652"/>
            <a:ext cx="51089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i-FI"/>
          </a:p>
        </p:txBody>
      </p:sp>
      <p:sp>
        <p:nvSpPr>
          <p:cNvPr id="52" name="Rectangle 30"/>
          <p:cNvSpPr/>
          <p:nvPr/>
        </p:nvSpPr>
        <p:spPr>
          <a:xfrm>
            <a:off x="301702" y="2135559"/>
            <a:ext cx="2376506" cy="2664296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fi-FI">
              <a:solidFill>
                <a:srgbClr val="FFFFFF"/>
              </a:solidFill>
              <a:latin typeface="Century Gothic" pitchFamily="1" charset="0"/>
              <a:cs typeface="Arial" charset="0"/>
            </a:endParaRPr>
          </a:p>
        </p:txBody>
      </p:sp>
      <p:sp>
        <p:nvSpPr>
          <p:cNvPr id="1666089" name="TextBox 14"/>
          <p:cNvSpPr txBox="1">
            <a:spLocks noChangeArrowheads="1"/>
          </p:cNvSpPr>
          <p:nvPr/>
        </p:nvSpPr>
        <p:spPr bwMode="auto">
          <a:xfrm>
            <a:off x="7351259" y="1982564"/>
            <a:ext cx="153279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457200"/>
            <a:r>
              <a:rPr lang="fi-FI" sz="1400" i="1">
                <a:solidFill>
                  <a:srgbClr val="800000"/>
                </a:solidFill>
                <a:latin typeface="Century Gothic" pitchFamily="1" charset="0"/>
                <a:ea typeface="ＭＳ Ｐゴシック" pitchFamily="1" charset="-128"/>
              </a:rPr>
              <a:t>Learning space</a:t>
            </a:r>
          </a:p>
        </p:txBody>
      </p:sp>
      <p:cxnSp>
        <p:nvCxnSpPr>
          <p:cNvPr id="57" name="Suora nuoliyhdysviiva 56"/>
          <p:cNvCxnSpPr/>
          <p:nvPr/>
        </p:nvCxnSpPr>
        <p:spPr>
          <a:xfrm rot="10800000">
            <a:off x="6804248" y="5229200"/>
            <a:ext cx="665285" cy="158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ounded Rectangle 44"/>
          <p:cNvSpPr>
            <a:spLocks noChangeArrowheads="1"/>
          </p:cNvSpPr>
          <p:nvPr/>
        </p:nvSpPr>
        <p:spPr bwMode="auto">
          <a:xfrm>
            <a:off x="3851920" y="1196752"/>
            <a:ext cx="1871297" cy="1146175"/>
          </a:xfrm>
          <a:prstGeom prst="roundRect">
            <a:avLst>
              <a:gd name="adj" fmla="val 16667"/>
            </a:avLst>
          </a:prstGeom>
          <a:solidFill>
            <a:srgbClr val="D9E5E5"/>
          </a:solidFill>
          <a:ln w="9525">
            <a:solidFill>
              <a:srgbClr val="CCCC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defTabSz="457200"/>
            <a:r>
              <a:rPr lang="fi-FI" sz="1400" b="1">
                <a:solidFill>
                  <a:schemeClr val="tx2"/>
                </a:solidFill>
                <a:latin typeface="Century Gothic" pitchFamily="1" charset="0"/>
                <a:cs typeface="Arial" charset="0"/>
              </a:rPr>
              <a:t>School culture and support</a:t>
            </a:r>
          </a:p>
        </p:txBody>
      </p:sp>
      <p:pic>
        <p:nvPicPr>
          <p:cNvPr id="32" name="Picture 24" descr="agora_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6100" y="6021388"/>
            <a:ext cx="1582738" cy="474662"/>
          </a:xfrm>
          <a:prstGeom prst="rect">
            <a:avLst/>
          </a:prstGeom>
          <a:noFill/>
        </p:spPr>
      </p:pic>
      <p:pic>
        <p:nvPicPr>
          <p:cNvPr id="33" name="Picture 1" descr="sri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6021288"/>
            <a:ext cx="1065213" cy="677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28" descr="oph_log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688" y="5876925"/>
            <a:ext cx="2447925" cy="666750"/>
          </a:xfrm>
          <a:prstGeom prst="rect">
            <a:avLst/>
          </a:prstGeom>
          <a:noFill/>
        </p:spPr>
      </p:pic>
      <p:pic>
        <p:nvPicPr>
          <p:cNvPr id="36" name="Picture 29" descr="microsoft_lo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850" y="5949950"/>
            <a:ext cx="1647825" cy="60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Coding</a:t>
            </a:r>
            <a:r>
              <a:rPr lang="fi-FI" dirty="0" smtClean="0"/>
              <a:t> </a:t>
            </a:r>
            <a:r>
              <a:rPr lang="fi-FI" dirty="0" err="1" smtClean="0"/>
              <a:t>learning</a:t>
            </a:r>
            <a:r>
              <a:rPr lang="fi-FI" dirty="0" smtClean="0"/>
              <a:t> </a:t>
            </a:r>
            <a:r>
              <a:rPr lang="fi-FI" dirty="0" err="1" smtClean="0"/>
              <a:t>activities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/>
              <a:t>Use of ICT for Learning: Coding Rubric</a:t>
            </a:r>
            <a:endParaRPr lang="fi-FI" dirty="0"/>
          </a:p>
          <a:p>
            <a:pPr>
              <a:buNone/>
            </a:pPr>
            <a:r>
              <a:rPr lang="en-US" b="1" dirty="0"/>
              <a:t> </a:t>
            </a:r>
            <a:endParaRPr lang="fi-FI" dirty="0"/>
          </a:p>
          <a:p>
            <a:pPr>
              <a:buNone/>
            </a:pPr>
            <a:r>
              <a:rPr lang="en-US" b="1" dirty="0"/>
              <a:t>4 =</a:t>
            </a:r>
            <a:r>
              <a:rPr lang="en-US" dirty="0"/>
              <a:t> Students </a:t>
            </a:r>
            <a:r>
              <a:rPr lang="en-US" b="1" dirty="0"/>
              <a:t>use ICT to support knowledge building</a:t>
            </a:r>
            <a:r>
              <a:rPr lang="en-US" dirty="0"/>
              <a:t> AND</a:t>
            </a:r>
            <a:r>
              <a:rPr lang="en-US" b="1" dirty="0"/>
              <a:t> </a:t>
            </a:r>
            <a:r>
              <a:rPr lang="en-US" dirty="0"/>
              <a:t>they build knowledge that would be impractical or impossible without using ICT. </a:t>
            </a:r>
            <a:endParaRPr lang="fi-FI" dirty="0"/>
          </a:p>
          <a:p>
            <a:pPr>
              <a:buNone/>
            </a:pPr>
            <a:r>
              <a:rPr lang="en-US" dirty="0"/>
              <a:t> </a:t>
            </a:r>
            <a:endParaRPr lang="fi-FI" dirty="0"/>
          </a:p>
          <a:p>
            <a:pPr>
              <a:buNone/>
            </a:pPr>
            <a:r>
              <a:rPr lang="en-US" b="1" dirty="0"/>
              <a:t>3 =</a:t>
            </a:r>
            <a:r>
              <a:rPr lang="en-US" dirty="0"/>
              <a:t> Students </a:t>
            </a:r>
            <a:r>
              <a:rPr lang="en-US" b="1" dirty="0"/>
              <a:t>use ICT to support knowledge building</a:t>
            </a:r>
            <a:r>
              <a:rPr lang="en-US" dirty="0"/>
              <a:t> BUT they could build the same knowledge without using ICT.</a:t>
            </a:r>
            <a:r>
              <a:rPr lang="en-US" b="1" dirty="0"/>
              <a:t> </a:t>
            </a:r>
            <a:endParaRPr lang="fi-FI" dirty="0"/>
          </a:p>
          <a:p>
            <a:pPr>
              <a:buNone/>
            </a:pPr>
            <a:r>
              <a:rPr lang="en-US" dirty="0"/>
              <a:t> </a:t>
            </a:r>
            <a:endParaRPr lang="fi-FI" dirty="0"/>
          </a:p>
          <a:p>
            <a:pPr>
              <a:buNone/>
            </a:pPr>
            <a:r>
              <a:rPr lang="en-US" b="1" dirty="0"/>
              <a:t>2 =</a:t>
            </a:r>
            <a:r>
              <a:rPr lang="en-US" dirty="0"/>
              <a:t> Students </a:t>
            </a:r>
            <a:r>
              <a:rPr lang="en-US" b="1" dirty="0"/>
              <a:t>use ICT to learn or practice basic skills or reproduce information. </a:t>
            </a:r>
            <a:r>
              <a:rPr lang="en-US" dirty="0"/>
              <a:t>They are not building knowledge.</a:t>
            </a:r>
            <a:endParaRPr lang="fi-FI" dirty="0"/>
          </a:p>
          <a:p>
            <a:pPr>
              <a:buNone/>
            </a:pPr>
            <a:r>
              <a:rPr lang="en-US" b="1" dirty="0" smtClean="0"/>
              <a:t>1 </a:t>
            </a:r>
            <a:r>
              <a:rPr lang="en-US" b="1" dirty="0"/>
              <a:t>=</a:t>
            </a:r>
            <a:r>
              <a:rPr lang="en-US" dirty="0"/>
              <a:t> Students </a:t>
            </a:r>
            <a:r>
              <a:rPr lang="en-US" b="1" dirty="0"/>
              <a:t>do not have the opportunity to use ICT</a:t>
            </a:r>
            <a:r>
              <a:rPr lang="en-US" dirty="0"/>
              <a:t> for this learning activity. </a:t>
            </a:r>
            <a:endParaRPr lang="fi-FI" dirty="0"/>
          </a:p>
          <a:p>
            <a:endParaRPr lang="fi-FI" dirty="0"/>
          </a:p>
        </p:txBody>
      </p:sp>
      <p:pic>
        <p:nvPicPr>
          <p:cNvPr id="4" name="Kuva 3" descr="agor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5805264"/>
            <a:ext cx="1419225" cy="657225"/>
          </a:xfrm>
          <a:prstGeom prst="rect">
            <a:avLst/>
          </a:prstGeom>
        </p:spPr>
      </p:pic>
      <p:pic>
        <p:nvPicPr>
          <p:cNvPr id="5" name="Kuva 4" descr="itl_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60232" y="5589240"/>
            <a:ext cx="1333500" cy="847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316</Words>
  <Application>Microsoft Office PowerPoint</Application>
  <PresentationFormat>Näytössä katseltava diaesitys (4:3)</PresentationFormat>
  <Paragraphs>114</Paragraphs>
  <Slides>9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0" baseType="lpstr">
      <vt:lpstr>Office-teema</vt:lpstr>
      <vt:lpstr>Innovative Teaching and Learning</vt:lpstr>
      <vt:lpstr>Dia 2</vt:lpstr>
      <vt:lpstr>21st century skills - Finnish Forecast 2010 </vt:lpstr>
      <vt:lpstr>Supervisors</vt:lpstr>
      <vt:lpstr>ITL: Collected data in Finland</vt:lpstr>
      <vt:lpstr>My personal interests are…</vt:lpstr>
      <vt:lpstr>Dia 7</vt:lpstr>
      <vt:lpstr>Dia 8</vt:lpstr>
      <vt:lpstr>Coding learning activities</vt:lpstr>
    </vt:vector>
  </TitlesOfParts>
  <Company>University of Jyväskylä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Innovative Teaching and Learning</dc:title>
  <dc:creator>jukanorr</dc:creator>
  <cp:lastModifiedBy>jukanorr</cp:lastModifiedBy>
  <cp:revision>10</cp:revision>
  <dcterms:created xsi:type="dcterms:W3CDTF">2011-05-26T07:07:23Z</dcterms:created>
  <dcterms:modified xsi:type="dcterms:W3CDTF">2011-05-26T08:38:37Z</dcterms:modified>
</cp:coreProperties>
</file>