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60" r:id="rId2"/>
    <p:sldId id="264" r:id="rId3"/>
    <p:sldId id="261" r:id="rId4"/>
    <p:sldId id="262" r:id="rId5"/>
    <p:sldId id="268" r:id="rId6"/>
    <p:sldId id="269" r:id="rId7"/>
    <p:sldId id="271" r:id="rId8"/>
    <p:sldId id="265" r:id="rId9"/>
    <p:sldId id="267" r:id="rId10"/>
    <p:sldId id="274" r:id="rId11"/>
    <p:sldId id="266" r:id="rId12"/>
    <p:sldId id="275" r:id="rId13"/>
    <p:sldId id="276" r:id="rId14"/>
    <p:sldId id="272" r:id="rId15"/>
    <p:sldId id="263" r:id="rId16"/>
    <p:sldId id="277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38" autoAdjust="0"/>
    <p:restoredTop sz="94673" autoAdjust="0"/>
  </p:normalViewPr>
  <p:slideViewPr>
    <p:cSldViewPr>
      <p:cViewPr>
        <p:scale>
          <a:sx n="90" d="100"/>
          <a:sy n="90" d="100"/>
        </p:scale>
        <p:origin x="-46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273994-9B02-4D76-87DD-20B35DD540A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9EE97C-1AF2-46A1-87A8-268278ED36C9}">
      <dgm:prSet phldrT="[Text]"/>
      <dgm:spPr/>
      <dgm:t>
        <a:bodyPr/>
        <a:lstStyle/>
        <a:p>
          <a:r>
            <a:rPr lang="fi-FI" dirty="0" err="1" smtClean="0"/>
            <a:t>Utilitarian</a:t>
          </a:r>
          <a:r>
            <a:rPr lang="fi-FI" dirty="0" smtClean="0"/>
            <a:t/>
          </a:r>
          <a:br>
            <a:rPr lang="fi-FI" dirty="0" smtClean="0"/>
          </a:br>
          <a:r>
            <a:rPr lang="fi-FI" dirty="0" err="1" smtClean="0"/>
            <a:t>service</a:t>
          </a:r>
          <a:endParaRPr lang="en-US" dirty="0"/>
        </a:p>
      </dgm:t>
    </dgm:pt>
    <dgm:pt modelId="{94FFF0E9-37B2-418B-B247-13DC414439B5}" type="parTrans" cxnId="{C829D34D-BA79-4438-B14A-68D77FAADEDF}">
      <dgm:prSet/>
      <dgm:spPr/>
      <dgm:t>
        <a:bodyPr/>
        <a:lstStyle/>
        <a:p>
          <a:endParaRPr lang="en-US"/>
        </a:p>
      </dgm:t>
    </dgm:pt>
    <dgm:pt modelId="{A2EB18CF-C910-4433-972B-320051560C23}" type="sibTrans" cxnId="{C829D34D-BA79-4438-B14A-68D77FAADEDF}">
      <dgm:prSet/>
      <dgm:spPr/>
      <dgm:t>
        <a:bodyPr/>
        <a:lstStyle/>
        <a:p>
          <a:endParaRPr lang="en-US"/>
        </a:p>
      </dgm:t>
    </dgm:pt>
    <dgm:pt modelId="{6603E7DB-1B71-4FE0-81E7-CD6C4990368A}">
      <dgm:prSet phldrT="[Text]" custT="1"/>
      <dgm:spPr/>
      <dgm:t>
        <a:bodyPr/>
        <a:lstStyle/>
        <a:p>
          <a:r>
            <a:rPr lang="fi-FI" sz="2400" dirty="0" smtClean="0"/>
            <a:t>TAM</a:t>
          </a:r>
          <a:endParaRPr lang="en-US" sz="2400" dirty="0"/>
        </a:p>
      </dgm:t>
    </dgm:pt>
    <dgm:pt modelId="{C518C4DA-D623-4D2A-A323-F88455BCAD48}" type="parTrans" cxnId="{D356D5BB-6095-40B2-986E-47BA226DB80C}">
      <dgm:prSet/>
      <dgm:spPr/>
      <dgm:t>
        <a:bodyPr/>
        <a:lstStyle/>
        <a:p>
          <a:endParaRPr lang="en-US"/>
        </a:p>
      </dgm:t>
    </dgm:pt>
    <dgm:pt modelId="{854A6344-EDE1-4B9D-BEA0-E05F3164D2E3}" type="sibTrans" cxnId="{D356D5BB-6095-40B2-986E-47BA226DB80C}">
      <dgm:prSet/>
      <dgm:spPr/>
      <dgm:t>
        <a:bodyPr/>
        <a:lstStyle/>
        <a:p>
          <a:endParaRPr lang="en-US"/>
        </a:p>
      </dgm:t>
    </dgm:pt>
    <dgm:pt modelId="{60DA919B-4453-49C6-A232-DD8C4028957E}">
      <dgm:prSet phldrT="[Text]" custT="1"/>
      <dgm:spPr/>
      <dgm:t>
        <a:bodyPr/>
        <a:lstStyle/>
        <a:p>
          <a:r>
            <a:rPr lang="fi-FI" sz="2400" dirty="0" smtClean="0"/>
            <a:t>TAM2</a:t>
          </a:r>
          <a:endParaRPr lang="en-US" sz="2400" dirty="0"/>
        </a:p>
      </dgm:t>
    </dgm:pt>
    <dgm:pt modelId="{9583EB96-3413-4D18-8899-D79A74B6DCC4}" type="parTrans" cxnId="{48C31995-AE84-4C4B-8853-FF0EF2143705}">
      <dgm:prSet/>
      <dgm:spPr/>
      <dgm:t>
        <a:bodyPr/>
        <a:lstStyle/>
        <a:p>
          <a:endParaRPr lang="en-US"/>
        </a:p>
      </dgm:t>
    </dgm:pt>
    <dgm:pt modelId="{77D2CCA6-9860-4749-A01D-F70DEA4D52BB}" type="sibTrans" cxnId="{48C31995-AE84-4C4B-8853-FF0EF2143705}">
      <dgm:prSet/>
      <dgm:spPr/>
      <dgm:t>
        <a:bodyPr/>
        <a:lstStyle/>
        <a:p>
          <a:endParaRPr lang="en-US"/>
        </a:p>
      </dgm:t>
    </dgm:pt>
    <dgm:pt modelId="{BAA1C5DD-9269-45E1-876A-06FFAF4A755A}">
      <dgm:prSet phldrT="[Text]"/>
      <dgm:spPr/>
      <dgm:t>
        <a:bodyPr/>
        <a:lstStyle/>
        <a:p>
          <a:r>
            <a:rPr lang="fi-FI" dirty="0" err="1" smtClean="0"/>
            <a:t>Hedonic</a:t>
          </a:r>
          <a:r>
            <a:rPr lang="fi-FI" dirty="0" smtClean="0"/>
            <a:t/>
          </a:r>
          <a:br>
            <a:rPr lang="fi-FI" dirty="0" smtClean="0"/>
          </a:br>
          <a:r>
            <a:rPr lang="fi-FI" dirty="0" err="1" smtClean="0"/>
            <a:t>service</a:t>
          </a:r>
          <a:endParaRPr lang="en-US" dirty="0"/>
        </a:p>
      </dgm:t>
    </dgm:pt>
    <dgm:pt modelId="{360A1022-630C-460B-A37A-C2EE34E9231B}" type="parTrans" cxnId="{BB17601B-A0A7-4A69-91AF-10580570B2FB}">
      <dgm:prSet/>
      <dgm:spPr/>
      <dgm:t>
        <a:bodyPr/>
        <a:lstStyle/>
        <a:p>
          <a:endParaRPr lang="en-US"/>
        </a:p>
      </dgm:t>
    </dgm:pt>
    <dgm:pt modelId="{0C9430FC-8CBD-484E-B72E-E6A124140EAC}" type="sibTrans" cxnId="{BB17601B-A0A7-4A69-91AF-10580570B2FB}">
      <dgm:prSet/>
      <dgm:spPr/>
      <dgm:t>
        <a:bodyPr/>
        <a:lstStyle/>
        <a:p>
          <a:endParaRPr lang="en-US"/>
        </a:p>
      </dgm:t>
    </dgm:pt>
    <dgm:pt modelId="{BBE2086F-86F1-4714-A686-D05E9353B59D}">
      <dgm:prSet phldrT="[Text]" custT="1"/>
      <dgm:spPr/>
      <dgm:t>
        <a:bodyPr/>
        <a:lstStyle/>
        <a:p>
          <a:r>
            <a:rPr lang="fi-FI" sz="2400" dirty="0" smtClean="0"/>
            <a:t>UTAUT	       - </a:t>
          </a:r>
          <a:r>
            <a:rPr lang="fi-FI" sz="2400" dirty="0" err="1" smtClean="0"/>
            <a:t>results</a:t>
          </a:r>
          <a:endParaRPr lang="en-US" sz="2400" dirty="0"/>
        </a:p>
      </dgm:t>
    </dgm:pt>
    <dgm:pt modelId="{D5475219-5FA4-4587-906C-06355E3837EF}" type="parTrans" cxnId="{67BF87CF-274C-4A46-B924-CA5096E1F8EB}">
      <dgm:prSet/>
      <dgm:spPr/>
      <dgm:t>
        <a:bodyPr/>
        <a:lstStyle/>
        <a:p>
          <a:endParaRPr lang="en-US"/>
        </a:p>
      </dgm:t>
    </dgm:pt>
    <dgm:pt modelId="{8BA56E01-9EB8-4C7B-BB63-937A9304D944}" type="sibTrans" cxnId="{67BF87CF-274C-4A46-B924-CA5096E1F8EB}">
      <dgm:prSet/>
      <dgm:spPr/>
      <dgm:t>
        <a:bodyPr/>
        <a:lstStyle/>
        <a:p>
          <a:endParaRPr lang="en-US"/>
        </a:p>
      </dgm:t>
    </dgm:pt>
    <dgm:pt modelId="{21F09EF8-661B-455F-AF43-63F39A827C63}">
      <dgm:prSet phldrT="[Text]" custT="1"/>
      <dgm:spPr/>
      <dgm:t>
        <a:bodyPr/>
        <a:lstStyle/>
        <a:p>
          <a:r>
            <a:rPr lang="fi-FI" sz="2400" dirty="0" smtClean="0"/>
            <a:t>Kaasinen </a:t>
          </a:r>
          <a:endParaRPr lang="en-US" sz="2400" dirty="0"/>
        </a:p>
      </dgm:t>
    </dgm:pt>
    <dgm:pt modelId="{CD2FFCA5-E04D-4034-9B36-E8594A182B31}" type="parTrans" cxnId="{71AFB5BE-A956-42E5-B636-D6E8FBBCEDE7}">
      <dgm:prSet/>
      <dgm:spPr/>
      <dgm:t>
        <a:bodyPr/>
        <a:lstStyle/>
        <a:p>
          <a:endParaRPr lang="en-US"/>
        </a:p>
      </dgm:t>
    </dgm:pt>
    <dgm:pt modelId="{EC135414-9BD1-4695-BA26-D3C22CF2860A}" type="sibTrans" cxnId="{71AFB5BE-A956-42E5-B636-D6E8FBBCEDE7}">
      <dgm:prSet/>
      <dgm:spPr/>
      <dgm:t>
        <a:bodyPr/>
        <a:lstStyle/>
        <a:p>
          <a:endParaRPr lang="en-US"/>
        </a:p>
      </dgm:t>
    </dgm:pt>
    <dgm:pt modelId="{FF9C1B2A-499E-43EF-8301-EE38A90E1C5A}">
      <dgm:prSet phldrT="[Text]" custT="1"/>
      <dgm:spPr/>
      <dgm:t>
        <a:bodyPr/>
        <a:lstStyle/>
        <a:p>
          <a:r>
            <a:rPr lang="fi-FI" sz="2400" dirty="0" err="1" smtClean="0"/>
            <a:t>Pedersen</a:t>
          </a:r>
          <a:endParaRPr lang="en-US" sz="2400" dirty="0"/>
        </a:p>
      </dgm:t>
    </dgm:pt>
    <dgm:pt modelId="{FEB861A9-138B-4895-B47D-9E9308FEE67E}" type="parTrans" cxnId="{F792590E-7AEC-4FCD-84B7-C8AE6B73FE21}">
      <dgm:prSet/>
      <dgm:spPr/>
      <dgm:t>
        <a:bodyPr/>
        <a:lstStyle/>
        <a:p>
          <a:endParaRPr lang="en-US"/>
        </a:p>
      </dgm:t>
    </dgm:pt>
    <dgm:pt modelId="{CDE4269C-4279-4488-BEF5-10935C002349}" type="sibTrans" cxnId="{F792590E-7AEC-4FCD-84B7-C8AE6B73FE21}">
      <dgm:prSet/>
      <dgm:spPr/>
      <dgm:t>
        <a:bodyPr/>
        <a:lstStyle/>
        <a:p>
          <a:endParaRPr lang="en-US"/>
        </a:p>
      </dgm:t>
    </dgm:pt>
    <dgm:pt modelId="{9E27F6EF-7FDE-4B79-B15D-7ED4C4EA7DD8}">
      <dgm:prSet phldrT="[Text]" custT="1"/>
      <dgm:spPr/>
      <dgm:t>
        <a:bodyPr/>
        <a:lstStyle/>
        <a:p>
          <a:r>
            <a:rPr lang="fi-FI" sz="2400" dirty="0" smtClean="0"/>
            <a:t>TRA		      - </a:t>
          </a:r>
          <a:r>
            <a:rPr lang="fi-FI" sz="2400" dirty="0" err="1" smtClean="0"/>
            <a:t>results</a:t>
          </a:r>
          <a:endParaRPr lang="en-US" sz="2400" dirty="0"/>
        </a:p>
      </dgm:t>
    </dgm:pt>
    <dgm:pt modelId="{701574B3-03C3-4061-82CA-4AC9A224546B}" type="parTrans" cxnId="{DFD9533D-A004-47F9-AA74-35909ABDB893}">
      <dgm:prSet/>
      <dgm:spPr/>
      <dgm:t>
        <a:bodyPr/>
        <a:lstStyle/>
        <a:p>
          <a:endParaRPr lang="en-US"/>
        </a:p>
      </dgm:t>
    </dgm:pt>
    <dgm:pt modelId="{E41F60A0-72F3-4E6F-9758-EE5D5BC17183}" type="sibTrans" cxnId="{DFD9533D-A004-47F9-AA74-35909ABDB893}">
      <dgm:prSet/>
      <dgm:spPr/>
      <dgm:t>
        <a:bodyPr/>
        <a:lstStyle/>
        <a:p>
          <a:endParaRPr lang="en-US"/>
        </a:p>
      </dgm:t>
    </dgm:pt>
    <dgm:pt modelId="{2EE4A33C-54E6-4595-818E-EE3F899B6722}">
      <dgm:prSet phldrT="[Text]" custT="1"/>
      <dgm:spPr/>
      <dgm:t>
        <a:bodyPr/>
        <a:lstStyle/>
        <a:p>
          <a:r>
            <a:rPr lang="fi-FI" sz="2400" dirty="0" smtClean="0"/>
            <a:t>…</a:t>
          </a:r>
          <a:endParaRPr lang="en-US" sz="2400" dirty="0"/>
        </a:p>
      </dgm:t>
    </dgm:pt>
    <dgm:pt modelId="{A80F3755-949F-40EB-97DD-40646C9A188D}" type="parTrans" cxnId="{F55F6249-80AD-47A5-B1AA-E3479739CE53}">
      <dgm:prSet/>
      <dgm:spPr/>
    </dgm:pt>
    <dgm:pt modelId="{7B0E4F76-FE43-429D-9335-643748D86ECB}" type="sibTrans" cxnId="{F55F6249-80AD-47A5-B1AA-E3479739CE53}">
      <dgm:prSet/>
      <dgm:spPr/>
    </dgm:pt>
    <dgm:pt modelId="{0F8E8318-A9DD-45C8-B352-D6F089C63DB8}">
      <dgm:prSet phldrT="[Text]" custT="1"/>
      <dgm:spPr/>
      <dgm:t>
        <a:bodyPr/>
        <a:lstStyle/>
        <a:p>
          <a:r>
            <a:rPr lang="fi-FI" sz="2400" dirty="0" smtClean="0"/>
            <a:t>…</a:t>
          </a:r>
          <a:endParaRPr lang="en-US" sz="2400" dirty="0"/>
        </a:p>
      </dgm:t>
    </dgm:pt>
    <dgm:pt modelId="{7E9AD167-B8D7-4ACB-B52B-2F72698F614D}" type="parTrans" cxnId="{E1028F3B-8E6B-47AD-8DB3-BA1EEA4F4CEB}">
      <dgm:prSet/>
      <dgm:spPr/>
    </dgm:pt>
    <dgm:pt modelId="{90EE5F33-3DEF-415D-B064-3838F6CB7554}" type="sibTrans" cxnId="{E1028F3B-8E6B-47AD-8DB3-BA1EEA4F4CEB}">
      <dgm:prSet/>
      <dgm:spPr/>
    </dgm:pt>
    <dgm:pt modelId="{F4E4D686-2399-4D6D-8E51-2320C3C993DA}" type="pres">
      <dgm:prSet presAssocID="{0E273994-9B02-4D76-87DD-20B35DD540A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DF65D71-07CD-4FA2-989D-D742FDE5E7B7}" type="pres">
      <dgm:prSet presAssocID="{E69EE97C-1AF2-46A1-87A8-268278ED36C9}" presName="linNode" presStyleCnt="0"/>
      <dgm:spPr/>
    </dgm:pt>
    <dgm:pt modelId="{11D8C8C7-C865-4AB6-88ED-5833507C71D3}" type="pres">
      <dgm:prSet presAssocID="{E69EE97C-1AF2-46A1-87A8-268278ED36C9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A9D2EC-E89B-4A20-BFE4-D7E2CE62A960}" type="pres">
      <dgm:prSet presAssocID="{E69EE97C-1AF2-46A1-87A8-268278ED36C9}" presName="childShp" presStyleLbl="bgAccFollowNode1" presStyleIdx="0" presStyleCnt="2" custLinFactNeighborX="1085" custLinFactNeighborY="-7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D65853-7A24-4C2D-9BF2-2C84F7E2C8AF}" type="pres">
      <dgm:prSet presAssocID="{A2EB18CF-C910-4433-972B-320051560C23}" presName="spacing" presStyleCnt="0"/>
      <dgm:spPr/>
    </dgm:pt>
    <dgm:pt modelId="{CBCAE51F-C153-4EFF-8086-955A2CCFE0DB}" type="pres">
      <dgm:prSet presAssocID="{BAA1C5DD-9269-45E1-876A-06FFAF4A755A}" presName="linNode" presStyleCnt="0"/>
      <dgm:spPr/>
    </dgm:pt>
    <dgm:pt modelId="{5EE21210-EDE0-4E64-9ED1-7CCAB74B921C}" type="pres">
      <dgm:prSet presAssocID="{BAA1C5DD-9269-45E1-876A-06FFAF4A755A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0F66E4-720D-430A-8869-2BD8005288F0}" type="pres">
      <dgm:prSet presAssocID="{BAA1C5DD-9269-45E1-876A-06FFAF4A755A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028F3B-8E6B-47AD-8DB3-BA1EEA4F4CEB}" srcId="{BAA1C5DD-9269-45E1-876A-06FFAF4A755A}" destId="{0F8E8318-A9DD-45C8-B352-D6F089C63DB8}" srcOrd="3" destOrd="0" parTransId="{7E9AD167-B8D7-4ACB-B52B-2F72698F614D}" sibTransId="{90EE5F33-3DEF-415D-B064-3838F6CB7554}"/>
    <dgm:cxn modelId="{F55F6249-80AD-47A5-B1AA-E3479739CE53}" srcId="{E69EE97C-1AF2-46A1-87A8-268278ED36C9}" destId="{2EE4A33C-54E6-4595-818E-EE3F899B6722}" srcOrd="3" destOrd="0" parTransId="{A80F3755-949F-40EB-97DD-40646C9A188D}" sibTransId="{7B0E4F76-FE43-429D-9335-643748D86ECB}"/>
    <dgm:cxn modelId="{C90EDAAE-E0DD-4253-B86E-E3D4178F5527}" type="presOf" srcId="{0F8E8318-A9DD-45C8-B352-D6F089C63DB8}" destId="{AC0F66E4-720D-430A-8869-2BD8005288F0}" srcOrd="0" destOrd="3" presId="urn:microsoft.com/office/officeart/2005/8/layout/vList6"/>
    <dgm:cxn modelId="{DFD9533D-A004-47F9-AA74-35909ABDB893}" srcId="{E69EE97C-1AF2-46A1-87A8-268278ED36C9}" destId="{9E27F6EF-7FDE-4B79-B15D-7ED4C4EA7DD8}" srcOrd="0" destOrd="0" parTransId="{701574B3-03C3-4061-82CA-4AC9A224546B}" sibTransId="{E41F60A0-72F3-4E6F-9758-EE5D5BC17183}"/>
    <dgm:cxn modelId="{67BF87CF-274C-4A46-B924-CA5096E1F8EB}" srcId="{BAA1C5DD-9269-45E1-876A-06FFAF4A755A}" destId="{BBE2086F-86F1-4714-A686-D05E9353B59D}" srcOrd="0" destOrd="0" parTransId="{D5475219-5FA4-4587-906C-06355E3837EF}" sibTransId="{8BA56E01-9EB8-4C7B-BB63-937A9304D944}"/>
    <dgm:cxn modelId="{BB17601B-A0A7-4A69-91AF-10580570B2FB}" srcId="{0E273994-9B02-4D76-87DD-20B35DD540A2}" destId="{BAA1C5DD-9269-45E1-876A-06FFAF4A755A}" srcOrd="1" destOrd="0" parTransId="{360A1022-630C-460B-A37A-C2EE34E9231B}" sibTransId="{0C9430FC-8CBD-484E-B72E-E6A124140EAC}"/>
    <dgm:cxn modelId="{95D479BB-9A44-482A-BFEC-CF2C64F5AD32}" type="presOf" srcId="{9E27F6EF-7FDE-4B79-B15D-7ED4C4EA7DD8}" destId="{E9A9D2EC-E89B-4A20-BFE4-D7E2CE62A960}" srcOrd="0" destOrd="0" presId="urn:microsoft.com/office/officeart/2005/8/layout/vList6"/>
    <dgm:cxn modelId="{C829D34D-BA79-4438-B14A-68D77FAADEDF}" srcId="{0E273994-9B02-4D76-87DD-20B35DD540A2}" destId="{E69EE97C-1AF2-46A1-87A8-268278ED36C9}" srcOrd="0" destOrd="0" parTransId="{94FFF0E9-37B2-418B-B247-13DC414439B5}" sibTransId="{A2EB18CF-C910-4433-972B-320051560C23}"/>
    <dgm:cxn modelId="{48C31995-AE84-4C4B-8853-FF0EF2143705}" srcId="{E69EE97C-1AF2-46A1-87A8-268278ED36C9}" destId="{60DA919B-4453-49C6-A232-DD8C4028957E}" srcOrd="2" destOrd="0" parTransId="{9583EB96-3413-4D18-8899-D79A74B6DCC4}" sibTransId="{77D2CCA6-9860-4749-A01D-F70DEA4D52BB}"/>
    <dgm:cxn modelId="{F792590E-7AEC-4FCD-84B7-C8AE6B73FE21}" srcId="{BAA1C5DD-9269-45E1-876A-06FFAF4A755A}" destId="{FF9C1B2A-499E-43EF-8301-EE38A90E1C5A}" srcOrd="2" destOrd="0" parTransId="{FEB861A9-138B-4895-B47D-9E9308FEE67E}" sibTransId="{CDE4269C-4279-4488-BEF5-10935C002349}"/>
    <dgm:cxn modelId="{31539D1C-5D04-4BE6-A257-546B6724AD5E}" type="presOf" srcId="{0E273994-9B02-4D76-87DD-20B35DD540A2}" destId="{F4E4D686-2399-4D6D-8E51-2320C3C993DA}" srcOrd="0" destOrd="0" presId="urn:microsoft.com/office/officeart/2005/8/layout/vList6"/>
    <dgm:cxn modelId="{D356D5BB-6095-40B2-986E-47BA226DB80C}" srcId="{E69EE97C-1AF2-46A1-87A8-268278ED36C9}" destId="{6603E7DB-1B71-4FE0-81E7-CD6C4990368A}" srcOrd="1" destOrd="0" parTransId="{C518C4DA-D623-4D2A-A323-F88455BCAD48}" sibTransId="{854A6344-EDE1-4B9D-BEA0-E05F3164D2E3}"/>
    <dgm:cxn modelId="{BB9CBE24-E9BE-4307-B0E6-A2EBF840CC3E}" type="presOf" srcId="{21F09EF8-661B-455F-AF43-63F39A827C63}" destId="{AC0F66E4-720D-430A-8869-2BD8005288F0}" srcOrd="0" destOrd="1" presId="urn:microsoft.com/office/officeart/2005/8/layout/vList6"/>
    <dgm:cxn modelId="{71AFB5BE-A956-42E5-B636-D6E8FBBCEDE7}" srcId="{BAA1C5DD-9269-45E1-876A-06FFAF4A755A}" destId="{21F09EF8-661B-455F-AF43-63F39A827C63}" srcOrd="1" destOrd="0" parTransId="{CD2FFCA5-E04D-4034-9B36-E8594A182B31}" sibTransId="{EC135414-9BD1-4695-BA26-D3C22CF2860A}"/>
    <dgm:cxn modelId="{6CBA0DEB-2ECF-42D7-9AE5-6F0569F533A1}" type="presOf" srcId="{60DA919B-4453-49C6-A232-DD8C4028957E}" destId="{E9A9D2EC-E89B-4A20-BFE4-D7E2CE62A960}" srcOrd="0" destOrd="2" presId="urn:microsoft.com/office/officeart/2005/8/layout/vList6"/>
    <dgm:cxn modelId="{31FD6D26-A25B-49CE-98CF-40B5E25A6BC5}" type="presOf" srcId="{BAA1C5DD-9269-45E1-876A-06FFAF4A755A}" destId="{5EE21210-EDE0-4E64-9ED1-7CCAB74B921C}" srcOrd="0" destOrd="0" presId="urn:microsoft.com/office/officeart/2005/8/layout/vList6"/>
    <dgm:cxn modelId="{3C84D8C0-11DD-4586-BA48-65DD5A30BEE9}" type="presOf" srcId="{BBE2086F-86F1-4714-A686-D05E9353B59D}" destId="{AC0F66E4-720D-430A-8869-2BD8005288F0}" srcOrd="0" destOrd="0" presId="urn:microsoft.com/office/officeart/2005/8/layout/vList6"/>
    <dgm:cxn modelId="{8911810F-1036-4767-A368-98D889487E6A}" type="presOf" srcId="{2EE4A33C-54E6-4595-818E-EE3F899B6722}" destId="{E9A9D2EC-E89B-4A20-BFE4-D7E2CE62A960}" srcOrd="0" destOrd="3" presId="urn:microsoft.com/office/officeart/2005/8/layout/vList6"/>
    <dgm:cxn modelId="{4F0FD7CD-DAC6-42C6-B761-E9F6B08AB4DB}" type="presOf" srcId="{6603E7DB-1B71-4FE0-81E7-CD6C4990368A}" destId="{E9A9D2EC-E89B-4A20-BFE4-D7E2CE62A960}" srcOrd="0" destOrd="1" presId="urn:microsoft.com/office/officeart/2005/8/layout/vList6"/>
    <dgm:cxn modelId="{79F5BA47-038C-4955-8A25-F50D6DCE1140}" type="presOf" srcId="{FF9C1B2A-499E-43EF-8301-EE38A90E1C5A}" destId="{AC0F66E4-720D-430A-8869-2BD8005288F0}" srcOrd="0" destOrd="2" presId="urn:microsoft.com/office/officeart/2005/8/layout/vList6"/>
    <dgm:cxn modelId="{52C21BAC-D830-4DBC-9BED-AB37893D8C62}" type="presOf" srcId="{E69EE97C-1AF2-46A1-87A8-268278ED36C9}" destId="{11D8C8C7-C865-4AB6-88ED-5833507C71D3}" srcOrd="0" destOrd="0" presId="urn:microsoft.com/office/officeart/2005/8/layout/vList6"/>
    <dgm:cxn modelId="{EF46A5EC-DB15-4AC0-B36E-11417993B152}" type="presParOf" srcId="{F4E4D686-2399-4D6D-8E51-2320C3C993DA}" destId="{EDF65D71-07CD-4FA2-989D-D742FDE5E7B7}" srcOrd="0" destOrd="0" presId="urn:microsoft.com/office/officeart/2005/8/layout/vList6"/>
    <dgm:cxn modelId="{5E5E8B9F-8EAE-4FBA-B2B7-6E88BA34AD02}" type="presParOf" srcId="{EDF65D71-07CD-4FA2-989D-D742FDE5E7B7}" destId="{11D8C8C7-C865-4AB6-88ED-5833507C71D3}" srcOrd="0" destOrd="0" presId="urn:microsoft.com/office/officeart/2005/8/layout/vList6"/>
    <dgm:cxn modelId="{20519D7D-A208-428F-92FA-67EB81F909C6}" type="presParOf" srcId="{EDF65D71-07CD-4FA2-989D-D742FDE5E7B7}" destId="{E9A9D2EC-E89B-4A20-BFE4-D7E2CE62A960}" srcOrd="1" destOrd="0" presId="urn:microsoft.com/office/officeart/2005/8/layout/vList6"/>
    <dgm:cxn modelId="{AEA28712-570F-4C19-801F-EB97955EF6CD}" type="presParOf" srcId="{F4E4D686-2399-4D6D-8E51-2320C3C993DA}" destId="{E1D65853-7A24-4C2D-9BF2-2C84F7E2C8AF}" srcOrd="1" destOrd="0" presId="urn:microsoft.com/office/officeart/2005/8/layout/vList6"/>
    <dgm:cxn modelId="{1F74975B-DB1A-47F6-A902-19A4661CBE28}" type="presParOf" srcId="{F4E4D686-2399-4D6D-8E51-2320C3C993DA}" destId="{CBCAE51F-C153-4EFF-8086-955A2CCFE0DB}" srcOrd="2" destOrd="0" presId="urn:microsoft.com/office/officeart/2005/8/layout/vList6"/>
    <dgm:cxn modelId="{8F2C4C3E-442A-4546-80D9-B2C5320EF83B}" type="presParOf" srcId="{CBCAE51F-C153-4EFF-8086-955A2CCFE0DB}" destId="{5EE21210-EDE0-4E64-9ED1-7CCAB74B921C}" srcOrd="0" destOrd="0" presId="urn:microsoft.com/office/officeart/2005/8/layout/vList6"/>
    <dgm:cxn modelId="{C67D480A-67D8-48BB-97A1-F9A43189905A}" type="presParOf" srcId="{CBCAE51F-C153-4EFF-8086-955A2CCFE0DB}" destId="{AC0F66E4-720D-430A-8869-2BD8005288F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73994-9B02-4D76-87DD-20B35DD540A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9EE97C-1AF2-46A1-87A8-268278ED36C9}">
      <dgm:prSet phldrT="[Text]"/>
      <dgm:spPr/>
      <dgm:t>
        <a:bodyPr/>
        <a:lstStyle/>
        <a:p>
          <a:r>
            <a:rPr lang="fi-FI" dirty="0" err="1" smtClean="0"/>
            <a:t>Utilitarian</a:t>
          </a:r>
          <a:r>
            <a:rPr lang="fi-FI" dirty="0" smtClean="0"/>
            <a:t/>
          </a:r>
          <a:br>
            <a:rPr lang="fi-FI" dirty="0" smtClean="0"/>
          </a:br>
          <a:r>
            <a:rPr lang="fi-FI" dirty="0" err="1" smtClean="0"/>
            <a:t>service</a:t>
          </a:r>
          <a:endParaRPr lang="en-US" dirty="0"/>
        </a:p>
      </dgm:t>
    </dgm:pt>
    <dgm:pt modelId="{94FFF0E9-37B2-418B-B247-13DC414439B5}" type="parTrans" cxnId="{C829D34D-BA79-4438-B14A-68D77FAADEDF}">
      <dgm:prSet/>
      <dgm:spPr/>
      <dgm:t>
        <a:bodyPr/>
        <a:lstStyle/>
        <a:p>
          <a:endParaRPr lang="en-US"/>
        </a:p>
      </dgm:t>
    </dgm:pt>
    <dgm:pt modelId="{A2EB18CF-C910-4433-972B-320051560C23}" type="sibTrans" cxnId="{C829D34D-BA79-4438-B14A-68D77FAADEDF}">
      <dgm:prSet/>
      <dgm:spPr/>
      <dgm:t>
        <a:bodyPr/>
        <a:lstStyle/>
        <a:p>
          <a:endParaRPr lang="en-US"/>
        </a:p>
      </dgm:t>
    </dgm:pt>
    <dgm:pt modelId="{BAA1C5DD-9269-45E1-876A-06FFAF4A755A}">
      <dgm:prSet phldrT="[Text]" custT="1"/>
      <dgm:spPr/>
      <dgm:t>
        <a:bodyPr/>
        <a:lstStyle/>
        <a:p>
          <a:r>
            <a:rPr lang="fi-FI" sz="3600" dirty="0" err="1" smtClean="0"/>
            <a:t>Hedonic</a:t>
          </a:r>
          <a:r>
            <a:rPr lang="fi-FI" sz="3600" dirty="0" smtClean="0"/>
            <a:t/>
          </a:r>
          <a:br>
            <a:rPr lang="fi-FI" sz="3600" dirty="0" smtClean="0"/>
          </a:br>
          <a:r>
            <a:rPr lang="fi-FI" sz="3600" dirty="0" err="1" smtClean="0"/>
            <a:t>service</a:t>
          </a:r>
          <a:endParaRPr lang="en-US" sz="3600" dirty="0"/>
        </a:p>
      </dgm:t>
    </dgm:pt>
    <dgm:pt modelId="{360A1022-630C-460B-A37A-C2EE34E9231B}" type="parTrans" cxnId="{BB17601B-A0A7-4A69-91AF-10580570B2FB}">
      <dgm:prSet/>
      <dgm:spPr/>
      <dgm:t>
        <a:bodyPr/>
        <a:lstStyle/>
        <a:p>
          <a:endParaRPr lang="en-US"/>
        </a:p>
      </dgm:t>
    </dgm:pt>
    <dgm:pt modelId="{0C9430FC-8CBD-484E-B72E-E6A124140EAC}" type="sibTrans" cxnId="{BB17601B-A0A7-4A69-91AF-10580570B2FB}">
      <dgm:prSet/>
      <dgm:spPr/>
      <dgm:t>
        <a:bodyPr/>
        <a:lstStyle/>
        <a:p>
          <a:endParaRPr lang="en-US"/>
        </a:p>
      </dgm:t>
    </dgm:pt>
    <dgm:pt modelId="{BBE2086F-86F1-4714-A686-D05E9353B59D}">
      <dgm:prSet phldrT="[Text]" custT="1"/>
      <dgm:spPr/>
      <dgm:t>
        <a:bodyPr/>
        <a:lstStyle/>
        <a:p>
          <a:endParaRPr lang="en-US" sz="2400" dirty="0"/>
        </a:p>
      </dgm:t>
    </dgm:pt>
    <dgm:pt modelId="{D5475219-5FA4-4587-906C-06355E3837EF}" type="parTrans" cxnId="{67BF87CF-274C-4A46-B924-CA5096E1F8EB}">
      <dgm:prSet/>
      <dgm:spPr/>
      <dgm:t>
        <a:bodyPr/>
        <a:lstStyle/>
        <a:p>
          <a:endParaRPr lang="en-US"/>
        </a:p>
      </dgm:t>
    </dgm:pt>
    <dgm:pt modelId="{8BA56E01-9EB8-4C7B-BB63-937A9304D944}" type="sibTrans" cxnId="{67BF87CF-274C-4A46-B924-CA5096E1F8EB}">
      <dgm:prSet/>
      <dgm:spPr/>
      <dgm:t>
        <a:bodyPr/>
        <a:lstStyle/>
        <a:p>
          <a:endParaRPr lang="en-US"/>
        </a:p>
      </dgm:t>
    </dgm:pt>
    <dgm:pt modelId="{9E27F6EF-7FDE-4B79-B15D-7ED4C4EA7DD8}">
      <dgm:prSet phldrT="[Text]" custT="1"/>
      <dgm:spPr/>
      <dgm:t>
        <a:bodyPr/>
        <a:lstStyle/>
        <a:p>
          <a:endParaRPr lang="en-US" sz="2400" dirty="0"/>
        </a:p>
      </dgm:t>
    </dgm:pt>
    <dgm:pt modelId="{701574B3-03C3-4061-82CA-4AC9A224546B}" type="parTrans" cxnId="{DFD9533D-A004-47F9-AA74-35909ABDB893}">
      <dgm:prSet/>
      <dgm:spPr/>
      <dgm:t>
        <a:bodyPr/>
        <a:lstStyle/>
        <a:p>
          <a:endParaRPr lang="en-US"/>
        </a:p>
      </dgm:t>
    </dgm:pt>
    <dgm:pt modelId="{E41F60A0-72F3-4E6F-9758-EE5D5BC17183}" type="sibTrans" cxnId="{DFD9533D-A004-47F9-AA74-35909ABDB893}">
      <dgm:prSet/>
      <dgm:spPr/>
      <dgm:t>
        <a:bodyPr/>
        <a:lstStyle/>
        <a:p>
          <a:endParaRPr lang="en-US"/>
        </a:p>
      </dgm:t>
    </dgm:pt>
    <dgm:pt modelId="{F4E4D686-2399-4D6D-8E51-2320C3C993DA}" type="pres">
      <dgm:prSet presAssocID="{0E273994-9B02-4D76-87DD-20B35DD540A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DF65D71-07CD-4FA2-989D-D742FDE5E7B7}" type="pres">
      <dgm:prSet presAssocID="{E69EE97C-1AF2-46A1-87A8-268278ED36C9}" presName="linNode" presStyleCnt="0"/>
      <dgm:spPr/>
    </dgm:pt>
    <dgm:pt modelId="{11D8C8C7-C865-4AB6-88ED-5833507C71D3}" type="pres">
      <dgm:prSet presAssocID="{E69EE97C-1AF2-46A1-87A8-268278ED36C9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A9D2EC-E89B-4A20-BFE4-D7E2CE62A960}" type="pres">
      <dgm:prSet presAssocID="{E69EE97C-1AF2-46A1-87A8-268278ED36C9}" presName="childShp" presStyleLbl="bgAccFollowNode1" presStyleIdx="0" presStyleCnt="2" custLinFactNeighborX="1085" custLinFactNeighborY="-7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D65853-7A24-4C2D-9BF2-2C84F7E2C8AF}" type="pres">
      <dgm:prSet presAssocID="{A2EB18CF-C910-4433-972B-320051560C23}" presName="spacing" presStyleCnt="0"/>
      <dgm:spPr/>
    </dgm:pt>
    <dgm:pt modelId="{CBCAE51F-C153-4EFF-8086-955A2CCFE0DB}" type="pres">
      <dgm:prSet presAssocID="{BAA1C5DD-9269-45E1-876A-06FFAF4A755A}" presName="linNode" presStyleCnt="0"/>
      <dgm:spPr/>
    </dgm:pt>
    <dgm:pt modelId="{5EE21210-EDE0-4E64-9ED1-7CCAB74B921C}" type="pres">
      <dgm:prSet presAssocID="{BAA1C5DD-9269-45E1-876A-06FFAF4A755A}" presName="parentShp" presStyleLbl="node1" presStyleIdx="1" presStyleCnt="2" custScaleX="83270" custScaleY="63663" custLinFactNeighborX="-13751" custLinFactNeighborY="-385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0F66E4-720D-430A-8869-2BD8005288F0}" type="pres">
      <dgm:prSet presAssocID="{BAA1C5DD-9269-45E1-876A-06FFAF4A755A}" presName="childShp" presStyleLbl="bgAccFollowNode1" presStyleIdx="1" presStyleCnt="2" custScaleX="52725" custScaleY="38084" custLinFactNeighborX="-21424" custLinFactNeighborY="-633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D9533D-A004-47F9-AA74-35909ABDB893}" srcId="{E69EE97C-1AF2-46A1-87A8-268278ED36C9}" destId="{9E27F6EF-7FDE-4B79-B15D-7ED4C4EA7DD8}" srcOrd="0" destOrd="0" parTransId="{701574B3-03C3-4061-82CA-4AC9A224546B}" sibTransId="{E41F60A0-72F3-4E6F-9758-EE5D5BC17183}"/>
    <dgm:cxn modelId="{BB17601B-A0A7-4A69-91AF-10580570B2FB}" srcId="{0E273994-9B02-4D76-87DD-20B35DD540A2}" destId="{BAA1C5DD-9269-45E1-876A-06FFAF4A755A}" srcOrd="1" destOrd="0" parTransId="{360A1022-630C-460B-A37A-C2EE34E9231B}" sibTransId="{0C9430FC-8CBD-484E-B72E-E6A124140EAC}"/>
    <dgm:cxn modelId="{67BF87CF-274C-4A46-B924-CA5096E1F8EB}" srcId="{BAA1C5DD-9269-45E1-876A-06FFAF4A755A}" destId="{BBE2086F-86F1-4714-A686-D05E9353B59D}" srcOrd="0" destOrd="0" parTransId="{D5475219-5FA4-4587-906C-06355E3837EF}" sibTransId="{8BA56E01-9EB8-4C7B-BB63-937A9304D944}"/>
    <dgm:cxn modelId="{F0F4956A-6A41-4E31-B25E-AE72D97C91FD}" type="presOf" srcId="{0E273994-9B02-4D76-87DD-20B35DD540A2}" destId="{F4E4D686-2399-4D6D-8E51-2320C3C993DA}" srcOrd="0" destOrd="0" presId="urn:microsoft.com/office/officeart/2005/8/layout/vList6"/>
    <dgm:cxn modelId="{DCBB6769-DEB5-44C9-A812-0D8FDF23D927}" type="presOf" srcId="{BBE2086F-86F1-4714-A686-D05E9353B59D}" destId="{AC0F66E4-720D-430A-8869-2BD8005288F0}" srcOrd="0" destOrd="0" presId="urn:microsoft.com/office/officeart/2005/8/layout/vList6"/>
    <dgm:cxn modelId="{C340BCBB-A2FA-4BE5-9E0B-B6A75F04E97A}" type="presOf" srcId="{E69EE97C-1AF2-46A1-87A8-268278ED36C9}" destId="{11D8C8C7-C865-4AB6-88ED-5833507C71D3}" srcOrd="0" destOrd="0" presId="urn:microsoft.com/office/officeart/2005/8/layout/vList6"/>
    <dgm:cxn modelId="{C829D34D-BA79-4438-B14A-68D77FAADEDF}" srcId="{0E273994-9B02-4D76-87DD-20B35DD540A2}" destId="{E69EE97C-1AF2-46A1-87A8-268278ED36C9}" srcOrd="0" destOrd="0" parTransId="{94FFF0E9-37B2-418B-B247-13DC414439B5}" sibTransId="{A2EB18CF-C910-4433-972B-320051560C23}"/>
    <dgm:cxn modelId="{F9174D92-C478-42C0-AFC9-BF6F1CD65787}" type="presOf" srcId="{BAA1C5DD-9269-45E1-876A-06FFAF4A755A}" destId="{5EE21210-EDE0-4E64-9ED1-7CCAB74B921C}" srcOrd="0" destOrd="0" presId="urn:microsoft.com/office/officeart/2005/8/layout/vList6"/>
    <dgm:cxn modelId="{B8100039-87F4-491E-8C66-08493588C17D}" type="presOf" srcId="{9E27F6EF-7FDE-4B79-B15D-7ED4C4EA7DD8}" destId="{E9A9D2EC-E89B-4A20-BFE4-D7E2CE62A960}" srcOrd="0" destOrd="0" presId="urn:microsoft.com/office/officeart/2005/8/layout/vList6"/>
    <dgm:cxn modelId="{5288B85B-E10F-4494-818A-75B92B459772}" type="presParOf" srcId="{F4E4D686-2399-4D6D-8E51-2320C3C993DA}" destId="{EDF65D71-07CD-4FA2-989D-D742FDE5E7B7}" srcOrd="0" destOrd="0" presId="urn:microsoft.com/office/officeart/2005/8/layout/vList6"/>
    <dgm:cxn modelId="{8299CDAB-3F71-4A39-8710-38F86476FD13}" type="presParOf" srcId="{EDF65D71-07CD-4FA2-989D-D742FDE5E7B7}" destId="{11D8C8C7-C865-4AB6-88ED-5833507C71D3}" srcOrd="0" destOrd="0" presId="urn:microsoft.com/office/officeart/2005/8/layout/vList6"/>
    <dgm:cxn modelId="{198FFDF0-0E3C-4DF1-9109-071F0BF7AB9F}" type="presParOf" srcId="{EDF65D71-07CD-4FA2-989D-D742FDE5E7B7}" destId="{E9A9D2EC-E89B-4A20-BFE4-D7E2CE62A960}" srcOrd="1" destOrd="0" presId="urn:microsoft.com/office/officeart/2005/8/layout/vList6"/>
    <dgm:cxn modelId="{D024A5EA-AF3B-43E4-85F1-17798C7E892C}" type="presParOf" srcId="{F4E4D686-2399-4D6D-8E51-2320C3C993DA}" destId="{E1D65853-7A24-4C2D-9BF2-2C84F7E2C8AF}" srcOrd="1" destOrd="0" presId="urn:microsoft.com/office/officeart/2005/8/layout/vList6"/>
    <dgm:cxn modelId="{55FA3510-1714-4245-96E2-FE88A3373F2E}" type="presParOf" srcId="{F4E4D686-2399-4D6D-8E51-2320C3C993DA}" destId="{CBCAE51F-C153-4EFF-8086-955A2CCFE0DB}" srcOrd="2" destOrd="0" presId="urn:microsoft.com/office/officeart/2005/8/layout/vList6"/>
    <dgm:cxn modelId="{2CECA94F-76A6-4869-9817-FDDE15DD4723}" type="presParOf" srcId="{CBCAE51F-C153-4EFF-8086-955A2CCFE0DB}" destId="{5EE21210-EDE0-4E64-9ED1-7CCAB74B921C}" srcOrd="0" destOrd="0" presId="urn:microsoft.com/office/officeart/2005/8/layout/vList6"/>
    <dgm:cxn modelId="{FD6E977A-CF99-4710-8A10-0AD6F7BC76C5}" type="presParOf" srcId="{CBCAE51F-C153-4EFF-8086-955A2CCFE0DB}" destId="{AC0F66E4-720D-430A-8869-2BD8005288F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1B453C-E6AD-497A-AA48-804B00F568C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3E4F8E-4A66-440E-8E51-8B4131347B1C}">
      <dgm:prSet phldrT="[Text]"/>
      <dgm:spPr>
        <a:solidFill>
          <a:schemeClr val="accent3">
            <a:lumMod val="85000"/>
          </a:schemeClr>
        </a:solidFill>
      </dgm:spPr>
      <dgm:t>
        <a:bodyPr/>
        <a:lstStyle/>
        <a:p>
          <a:r>
            <a:rPr lang="fi-FI" smtClean="0"/>
            <a:t>Application A</a:t>
          </a:r>
          <a:endParaRPr lang="en-US" dirty="0"/>
        </a:p>
      </dgm:t>
    </dgm:pt>
    <dgm:pt modelId="{231E2424-8AAD-42DB-B123-44E095F4EB0D}" type="parTrans" cxnId="{C3C486AA-E056-4F2D-9F21-9798DF7D0D70}">
      <dgm:prSet/>
      <dgm:spPr/>
      <dgm:t>
        <a:bodyPr/>
        <a:lstStyle/>
        <a:p>
          <a:endParaRPr lang="en-US"/>
        </a:p>
      </dgm:t>
    </dgm:pt>
    <dgm:pt modelId="{102E3923-49F7-440F-96DD-8F96DDCEF60C}" type="sibTrans" cxnId="{C3C486AA-E056-4F2D-9F21-9798DF7D0D70}">
      <dgm:prSet/>
      <dgm:spPr/>
      <dgm:t>
        <a:bodyPr/>
        <a:lstStyle/>
        <a:p>
          <a:endParaRPr lang="en-US"/>
        </a:p>
      </dgm:t>
    </dgm:pt>
    <dgm:pt modelId="{72220106-9757-44E1-AB3E-8ABE6238FDE7}">
      <dgm:prSet phldrT="[Text]"/>
      <dgm:spPr>
        <a:solidFill>
          <a:srgbClr val="7030A0"/>
        </a:solidFill>
      </dgm:spPr>
      <dgm:t>
        <a:bodyPr/>
        <a:lstStyle/>
        <a:p>
          <a:r>
            <a:rPr lang="fi-FI" dirty="0" err="1" smtClean="0"/>
            <a:t>Application</a:t>
          </a:r>
          <a:r>
            <a:rPr lang="fi-FI" dirty="0" smtClean="0"/>
            <a:t> B</a:t>
          </a:r>
        </a:p>
      </dgm:t>
    </dgm:pt>
    <dgm:pt modelId="{987703F2-2E19-48C8-A39F-C7DB788BA585}" type="parTrans" cxnId="{75949B3C-2663-4528-BEA3-2827322C0E6C}">
      <dgm:prSet/>
      <dgm:spPr/>
      <dgm:t>
        <a:bodyPr/>
        <a:lstStyle/>
        <a:p>
          <a:endParaRPr lang="en-US"/>
        </a:p>
      </dgm:t>
    </dgm:pt>
    <dgm:pt modelId="{212B43E5-037D-4599-AF41-9CCC8595C01E}" type="sibTrans" cxnId="{75949B3C-2663-4528-BEA3-2827322C0E6C}">
      <dgm:prSet/>
      <dgm:spPr/>
      <dgm:t>
        <a:bodyPr/>
        <a:lstStyle/>
        <a:p>
          <a:endParaRPr lang="en-US"/>
        </a:p>
      </dgm:t>
    </dgm:pt>
    <dgm:pt modelId="{A928C26E-D90C-44D4-9495-BA37F0CAAD1E}">
      <dgm:prSet phldrT="[Text]"/>
      <dgm:spPr>
        <a:solidFill>
          <a:srgbClr val="FFC000"/>
        </a:solidFill>
      </dgm:spPr>
      <dgm:t>
        <a:bodyPr/>
        <a:lstStyle/>
        <a:p>
          <a:r>
            <a:rPr lang="fi-FI" dirty="0" err="1" smtClean="0"/>
            <a:t>Application</a:t>
          </a:r>
          <a:r>
            <a:rPr lang="fi-FI" dirty="0" smtClean="0"/>
            <a:t> C</a:t>
          </a:r>
        </a:p>
      </dgm:t>
    </dgm:pt>
    <dgm:pt modelId="{B677CAE0-8565-4173-867A-82BB99EB34C1}" type="parTrans" cxnId="{B1253D8F-37C1-48F1-AA74-DFC17B379FAC}">
      <dgm:prSet/>
      <dgm:spPr/>
      <dgm:t>
        <a:bodyPr/>
        <a:lstStyle/>
        <a:p>
          <a:endParaRPr lang="en-US"/>
        </a:p>
      </dgm:t>
    </dgm:pt>
    <dgm:pt modelId="{23E0BF9B-B14E-41C5-A514-0C072996F088}" type="sibTrans" cxnId="{B1253D8F-37C1-48F1-AA74-DFC17B379FAC}">
      <dgm:prSet/>
      <dgm:spPr/>
      <dgm:t>
        <a:bodyPr/>
        <a:lstStyle/>
        <a:p>
          <a:endParaRPr lang="en-US"/>
        </a:p>
      </dgm:t>
    </dgm:pt>
    <dgm:pt modelId="{A9B269A7-5D2E-49B0-AB50-CD69D31682FE}">
      <dgm:prSet phldrT="[Text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fi-FI" dirty="0" err="1" smtClean="0"/>
            <a:t>Application</a:t>
          </a:r>
          <a:r>
            <a:rPr lang="fi-FI" dirty="0" smtClean="0"/>
            <a:t> D</a:t>
          </a:r>
        </a:p>
      </dgm:t>
    </dgm:pt>
    <dgm:pt modelId="{CD2106D6-3666-4DAE-9DF2-10F0687BC417}" type="parTrans" cxnId="{F5900D22-7B7E-4DEC-B202-37FAE0C37B9E}">
      <dgm:prSet/>
      <dgm:spPr/>
      <dgm:t>
        <a:bodyPr/>
        <a:lstStyle/>
        <a:p>
          <a:endParaRPr lang="en-US"/>
        </a:p>
      </dgm:t>
    </dgm:pt>
    <dgm:pt modelId="{C71E2D80-BF1B-4E06-93CE-4317B62AF221}" type="sibTrans" cxnId="{F5900D22-7B7E-4DEC-B202-37FAE0C37B9E}">
      <dgm:prSet/>
      <dgm:spPr/>
      <dgm:t>
        <a:bodyPr/>
        <a:lstStyle/>
        <a:p>
          <a:endParaRPr lang="en-US"/>
        </a:p>
      </dgm:t>
    </dgm:pt>
    <dgm:pt modelId="{D11D7C60-95D4-4161-B940-6C38AF7CF30A}" type="pres">
      <dgm:prSet presAssocID="{741B453C-E6AD-497A-AA48-804B00F568C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50870BA-484A-41F6-8C53-D82FFB14A746}" type="pres">
      <dgm:prSet presAssocID="{693E4F8E-4A66-440E-8E51-8B4131347B1C}" presName="linNode" presStyleCnt="0"/>
      <dgm:spPr/>
    </dgm:pt>
    <dgm:pt modelId="{C3F3DD0B-C121-4808-B281-13D8DBE21ECD}" type="pres">
      <dgm:prSet presAssocID="{693E4F8E-4A66-440E-8E51-8B4131347B1C}" presName="parentShp" presStyleLbl="node1" presStyleIdx="0" presStyleCnt="4" custScaleX="426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E4D96C-5DF0-498D-AD04-2BEE040D75A8}" type="pres">
      <dgm:prSet presAssocID="{693E4F8E-4A66-440E-8E51-8B4131347B1C}" presName="childShp" presStyleLbl="bgAccFollowNode1" presStyleIdx="0" presStyleCnt="4" custScaleX="1351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D2FF4-CFC2-41E4-A7D6-034F2BC893C9}" type="pres">
      <dgm:prSet presAssocID="{102E3923-49F7-440F-96DD-8F96DDCEF60C}" presName="spacing" presStyleCnt="0"/>
      <dgm:spPr/>
    </dgm:pt>
    <dgm:pt modelId="{04834C90-B828-48DE-906F-10E94E0BD736}" type="pres">
      <dgm:prSet presAssocID="{72220106-9757-44E1-AB3E-8ABE6238FDE7}" presName="linNode" presStyleCnt="0"/>
      <dgm:spPr/>
    </dgm:pt>
    <dgm:pt modelId="{B20089F0-C526-4277-B311-91DEE18DA921}" type="pres">
      <dgm:prSet presAssocID="{72220106-9757-44E1-AB3E-8ABE6238FDE7}" presName="parentShp" presStyleLbl="node1" presStyleIdx="1" presStyleCnt="4" custScaleX="426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A1E0E5-D013-46F6-AB4C-4B7F7EAC0576}" type="pres">
      <dgm:prSet presAssocID="{72220106-9757-44E1-AB3E-8ABE6238FDE7}" presName="childShp" presStyleLbl="bgAccFollowNode1" presStyleIdx="1" presStyleCnt="4" custScaleX="1351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A6E104-7ACA-499F-A7B5-C2659402F873}" type="pres">
      <dgm:prSet presAssocID="{212B43E5-037D-4599-AF41-9CCC8595C01E}" presName="spacing" presStyleCnt="0"/>
      <dgm:spPr/>
    </dgm:pt>
    <dgm:pt modelId="{63CD1DAA-5590-4635-882D-4F91204E2EED}" type="pres">
      <dgm:prSet presAssocID="{A928C26E-D90C-44D4-9495-BA37F0CAAD1E}" presName="linNode" presStyleCnt="0"/>
      <dgm:spPr/>
    </dgm:pt>
    <dgm:pt modelId="{5C209C95-5E23-4C4C-B1F3-19A7E8647B6D}" type="pres">
      <dgm:prSet presAssocID="{A928C26E-D90C-44D4-9495-BA37F0CAAD1E}" presName="parentShp" presStyleLbl="node1" presStyleIdx="2" presStyleCnt="4" custScaleX="426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0CBC11-6A53-4C54-B8D0-4A0CBD23275A}" type="pres">
      <dgm:prSet presAssocID="{A928C26E-D90C-44D4-9495-BA37F0CAAD1E}" presName="childShp" presStyleLbl="bgAccFollowNode1" presStyleIdx="2" presStyleCnt="4" custScaleX="135197">
        <dgm:presLayoutVars>
          <dgm:bulletEnabled val="1"/>
        </dgm:presLayoutVars>
      </dgm:prSet>
      <dgm:spPr/>
    </dgm:pt>
    <dgm:pt modelId="{BA611F3D-DDDC-4CDD-9B7E-947EA9062B9A}" type="pres">
      <dgm:prSet presAssocID="{23E0BF9B-B14E-41C5-A514-0C072996F088}" presName="spacing" presStyleCnt="0"/>
      <dgm:spPr/>
    </dgm:pt>
    <dgm:pt modelId="{C6C7AB8C-CA2F-4C9D-8213-5821159498E8}" type="pres">
      <dgm:prSet presAssocID="{A9B269A7-5D2E-49B0-AB50-CD69D31682FE}" presName="linNode" presStyleCnt="0"/>
      <dgm:spPr/>
    </dgm:pt>
    <dgm:pt modelId="{899CCBF0-28B5-48BF-8F3B-20D207B9E066}" type="pres">
      <dgm:prSet presAssocID="{A9B269A7-5D2E-49B0-AB50-CD69D31682FE}" presName="parentShp" presStyleLbl="node1" presStyleIdx="3" presStyleCnt="4" custScaleX="426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B5CD8F-D0F4-4639-B2BB-0AA5DD2F5186}" type="pres">
      <dgm:prSet presAssocID="{A9B269A7-5D2E-49B0-AB50-CD69D31682FE}" presName="childShp" presStyleLbl="bgAccFollowNode1" presStyleIdx="3" presStyleCnt="4" custScaleX="135197">
        <dgm:presLayoutVars>
          <dgm:bulletEnabled val="1"/>
        </dgm:presLayoutVars>
      </dgm:prSet>
      <dgm:spPr/>
    </dgm:pt>
  </dgm:ptLst>
  <dgm:cxnLst>
    <dgm:cxn modelId="{950290A7-E7E0-48E5-8F01-48074EA8D4DA}" type="presOf" srcId="{741B453C-E6AD-497A-AA48-804B00F568CD}" destId="{D11D7C60-95D4-4161-B940-6C38AF7CF30A}" srcOrd="0" destOrd="0" presId="urn:microsoft.com/office/officeart/2005/8/layout/vList6"/>
    <dgm:cxn modelId="{663A0691-1A96-4997-80D2-76DE9DE7F8CE}" type="presOf" srcId="{693E4F8E-4A66-440E-8E51-8B4131347B1C}" destId="{C3F3DD0B-C121-4808-B281-13D8DBE21ECD}" srcOrd="0" destOrd="0" presId="urn:microsoft.com/office/officeart/2005/8/layout/vList6"/>
    <dgm:cxn modelId="{B0150C4B-A79B-47BB-8F99-04A0B4AB233F}" type="presOf" srcId="{A9B269A7-5D2E-49B0-AB50-CD69D31682FE}" destId="{899CCBF0-28B5-48BF-8F3B-20D207B9E066}" srcOrd="0" destOrd="0" presId="urn:microsoft.com/office/officeart/2005/8/layout/vList6"/>
    <dgm:cxn modelId="{B1253D8F-37C1-48F1-AA74-DFC17B379FAC}" srcId="{741B453C-E6AD-497A-AA48-804B00F568CD}" destId="{A928C26E-D90C-44D4-9495-BA37F0CAAD1E}" srcOrd="2" destOrd="0" parTransId="{B677CAE0-8565-4173-867A-82BB99EB34C1}" sibTransId="{23E0BF9B-B14E-41C5-A514-0C072996F088}"/>
    <dgm:cxn modelId="{E2E0BF93-477F-4E05-8F52-93BC009290B1}" type="presOf" srcId="{72220106-9757-44E1-AB3E-8ABE6238FDE7}" destId="{B20089F0-C526-4277-B311-91DEE18DA921}" srcOrd="0" destOrd="0" presId="urn:microsoft.com/office/officeart/2005/8/layout/vList6"/>
    <dgm:cxn modelId="{5BB736C5-C25A-4A75-9495-58732E9E9EE2}" type="presOf" srcId="{A928C26E-D90C-44D4-9495-BA37F0CAAD1E}" destId="{5C209C95-5E23-4C4C-B1F3-19A7E8647B6D}" srcOrd="0" destOrd="0" presId="urn:microsoft.com/office/officeart/2005/8/layout/vList6"/>
    <dgm:cxn modelId="{F5900D22-7B7E-4DEC-B202-37FAE0C37B9E}" srcId="{741B453C-E6AD-497A-AA48-804B00F568CD}" destId="{A9B269A7-5D2E-49B0-AB50-CD69D31682FE}" srcOrd="3" destOrd="0" parTransId="{CD2106D6-3666-4DAE-9DF2-10F0687BC417}" sibTransId="{C71E2D80-BF1B-4E06-93CE-4317B62AF221}"/>
    <dgm:cxn modelId="{75949B3C-2663-4528-BEA3-2827322C0E6C}" srcId="{741B453C-E6AD-497A-AA48-804B00F568CD}" destId="{72220106-9757-44E1-AB3E-8ABE6238FDE7}" srcOrd="1" destOrd="0" parTransId="{987703F2-2E19-48C8-A39F-C7DB788BA585}" sibTransId="{212B43E5-037D-4599-AF41-9CCC8595C01E}"/>
    <dgm:cxn modelId="{C3C486AA-E056-4F2D-9F21-9798DF7D0D70}" srcId="{741B453C-E6AD-497A-AA48-804B00F568CD}" destId="{693E4F8E-4A66-440E-8E51-8B4131347B1C}" srcOrd="0" destOrd="0" parTransId="{231E2424-8AAD-42DB-B123-44E095F4EB0D}" sibTransId="{102E3923-49F7-440F-96DD-8F96DDCEF60C}"/>
    <dgm:cxn modelId="{803699C8-3AF6-44DB-ABDF-B8682B766F30}" type="presParOf" srcId="{D11D7C60-95D4-4161-B940-6C38AF7CF30A}" destId="{C50870BA-484A-41F6-8C53-D82FFB14A746}" srcOrd="0" destOrd="0" presId="urn:microsoft.com/office/officeart/2005/8/layout/vList6"/>
    <dgm:cxn modelId="{A0B3B573-42DC-42C9-A11D-7D9C8E99B1C6}" type="presParOf" srcId="{C50870BA-484A-41F6-8C53-D82FFB14A746}" destId="{C3F3DD0B-C121-4808-B281-13D8DBE21ECD}" srcOrd="0" destOrd="0" presId="urn:microsoft.com/office/officeart/2005/8/layout/vList6"/>
    <dgm:cxn modelId="{DE73ABC9-1C75-4C0F-A374-E6BD66106325}" type="presParOf" srcId="{C50870BA-484A-41F6-8C53-D82FFB14A746}" destId="{F9E4D96C-5DF0-498D-AD04-2BEE040D75A8}" srcOrd="1" destOrd="0" presId="urn:microsoft.com/office/officeart/2005/8/layout/vList6"/>
    <dgm:cxn modelId="{30F9FDBC-83D9-453A-A1BC-62DEE31DB10E}" type="presParOf" srcId="{D11D7C60-95D4-4161-B940-6C38AF7CF30A}" destId="{936D2FF4-CFC2-41E4-A7D6-034F2BC893C9}" srcOrd="1" destOrd="0" presId="urn:microsoft.com/office/officeart/2005/8/layout/vList6"/>
    <dgm:cxn modelId="{A29FC1F6-0FAE-4868-BD19-6063D75BB6FB}" type="presParOf" srcId="{D11D7C60-95D4-4161-B940-6C38AF7CF30A}" destId="{04834C90-B828-48DE-906F-10E94E0BD736}" srcOrd="2" destOrd="0" presId="urn:microsoft.com/office/officeart/2005/8/layout/vList6"/>
    <dgm:cxn modelId="{A074C0EA-3D2C-4C38-9581-8A78E841D2D5}" type="presParOf" srcId="{04834C90-B828-48DE-906F-10E94E0BD736}" destId="{B20089F0-C526-4277-B311-91DEE18DA921}" srcOrd="0" destOrd="0" presId="urn:microsoft.com/office/officeart/2005/8/layout/vList6"/>
    <dgm:cxn modelId="{68705CD8-211F-4629-AD52-50769B6606C2}" type="presParOf" srcId="{04834C90-B828-48DE-906F-10E94E0BD736}" destId="{AEA1E0E5-D013-46F6-AB4C-4B7F7EAC0576}" srcOrd="1" destOrd="0" presId="urn:microsoft.com/office/officeart/2005/8/layout/vList6"/>
    <dgm:cxn modelId="{15AD060D-2BCD-4A40-9EF0-4987935AAF9B}" type="presParOf" srcId="{D11D7C60-95D4-4161-B940-6C38AF7CF30A}" destId="{3BA6E104-7ACA-499F-A7B5-C2659402F873}" srcOrd="3" destOrd="0" presId="urn:microsoft.com/office/officeart/2005/8/layout/vList6"/>
    <dgm:cxn modelId="{0F302185-6F19-4F79-A976-3928EF4081BE}" type="presParOf" srcId="{D11D7C60-95D4-4161-B940-6C38AF7CF30A}" destId="{63CD1DAA-5590-4635-882D-4F91204E2EED}" srcOrd="4" destOrd="0" presId="urn:microsoft.com/office/officeart/2005/8/layout/vList6"/>
    <dgm:cxn modelId="{3E95AEF5-E6D3-4B20-BC24-2BAFF41EDC35}" type="presParOf" srcId="{63CD1DAA-5590-4635-882D-4F91204E2EED}" destId="{5C209C95-5E23-4C4C-B1F3-19A7E8647B6D}" srcOrd="0" destOrd="0" presId="urn:microsoft.com/office/officeart/2005/8/layout/vList6"/>
    <dgm:cxn modelId="{2C33CCDE-6CAC-46E7-BA0B-E333A644A447}" type="presParOf" srcId="{63CD1DAA-5590-4635-882D-4F91204E2EED}" destId="{360CBC11-6A53-4C54-B8D0-4A0CBD23275A}" srcOrd="1" destOrd="0" presId="urn:microsoft.com/office/officeart/2005/8/layout/vList6"/>
    <dgm:cxn modelId="{0922591B-D8A7-4CF5-8EE1-A1EE6507E95F}" type="presParOf" srcId="{D11D7C60-95D4-4161-B940-6C38AF7CF30A}" destId="{BA611F3D-DDDC-4CDD-9B7E-947EA9062B9A}" srcOrd="5" destOrd="0" presId="urn:microsoft.com/office/officeart/2005/8/layout/vList6"/>
    <dgm:cxn modelId="{CB190438-D9E7-440C-A913-57E60C52D627}" type="presParOf" srcId="{D11D7C60-95D4-4161-B940-6C38AF7CF30A}" destId="{C6C7AB8C-CA2F-4C9D-8213-5821159498E8}" srcOrd="6" destOrd="0" presId="urn:microsoft.com/office/officeart/2005/8/layout/vList6"/>
    <dgm:cxn modelId="{4DBAC4C8-61A0-4A9D-9582-E0DC3CFEB165}" type="presParOf" srcId="{C6C7AB8C-CA2F-4C9D-8213-5821159498E8}" destId="{899CCBF0-28B5-48BF-8F3B-20D207B9E066}" srcOrd="0" destOrd="0" presId="urn:microsoft.com/office/officeart/2005/8/layout/vList6"/>
    <dgm:cxn modelId="{871D725C-317A-49DB-8AE8-B0621F97BC9F}" type="presParOf" srcId="{C6C7AB8C-CA2F-4C9D-8213-5821159498E8}" destId="{33B5CD8F-D0F4-4639-B2BB-0AA5DD2F518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A9D2EC-E89B-4A20-BFE4-D7E2CE62A960}">
      <dsp:nvSpPr>
        <dsp:cNvPr id="0" name=""/>
        <dsp:cNvSpPr/>
      </dsp:nvSpPr>
      <dsp:spPr>
        <a:xfrm>
          <a:off x="3143249" y="0"/>
          <a:ext cx="4714875" cy="198162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2400" kern="1200" dirty="0" smtClean="0"/>
            <a:t>TRA		      - </a:t>
          </a:r>
          <a:r>
            <a:rPr lang="fi-FI" sz="2400" kern="1200" dirty="0" err="1" smtClean="0"/>
            <a:t>results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2400" kern="1200" dirty="0" smtClean="0"/>
            <a:t>TAM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2400" kern="1200" dirty="0" smtClean="0"/>
            <a:t>TAM2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2400" kern="1200" dirty="0" smtClean="0"/>
            <a:t>…</a:t>
          </a:r>
          <a:endParaRPr lang="en-US" sz="2400" kern="1200" dirty="0"/>
        </a:p>
      </dsp:txBody>
      <dsp:txXfrm>
        <a:off x="3143249" y="0"/>
        <a:ext cx="4714875" cy="1981623"/>
      </dsp:txXfrm>
    </dsp:sp>
    <dsp:sp modelId="{11D8C8C7-C865-4AB6-88ED-5833507C71D3}">
      <dsp:nvSpPr>
        <dsp:cNvPr id="0" name=""/>
        <dsp:cNvSpPr/>
      </dsp:nvSpPr>
      <dsp:spPr>
        <a:xfrm>
          <a:off x="0" y="508"/>
          <a:ext cx="3143250" cy="19816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600" kern="1200" dirty="0" err="1" smtClean="0"/>
            <a:t>Utilitarian</a:t>
          </a:r>
          <a:r>
            <a:rPr lang="fi-FI" sz="4600" kern="1200" dirty="0" smtClean="0"/>
            <a:t/>
          </a:r>
          <a:br>
            <a:rPr lang="fi-FI" sz="4600" kern="1200" dirty="0" smtClean="0"/>
          </a:br>
          <a:r>
            <a:rPr lang="fi-FI" sz="4600" kern="1200" dirty="0" err="1" smtClean="0"/>
            <a:t>service</a:t>
          </a:r>
          <a:endParaRPr lang="en-US" sz="4600" kern="1200" dirty="0"/>
        </a:p>
      </dsp:txBody>
      <dsp:txXfrm>
        <a:off x="0" y="508"/>
        <a:ext cx="3143250" cy="1981623"/>
      </dsp:txXfrm>
    </dsp:sp>
    <dsp:sp modelId="{AC0F66E4-720D-430A-8869-2BD8005288F0}">
      <dsp:nvSpPr>
        <dsp:cNvPr id="0" name=""/>
        <dsp:cNvSpPr/>
      </dsp:nvSpPr>
      <dsp:spPr>
        <a:xfrm>
          <a:off x="3143249" y="2180293"/>
          <a:ext cx="4714875" cy="198162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2400" kern="1200" dirty="0" smtClean="0"/>
            <a:t>UTAUT	       - </a:t>
          </a:r>
          <a:r>
            <a:rPr lang="fi-FI" sz="2400" kern="1200" dirty="0" err="1" smtClean="0"/>
            <a:t>results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2400" kern="1200" dirty="0" smtClean="0"/>
            <a:t>Kaasinen 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2400" kern="1200" dirty="0" err="1" smtClean="0"/>
            <a:t>Pedersen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2400" kern="1200" dirty="0" smtClean="0"/>
            <a:t>…</a:t>
          </a:r>
          <a:endParaRPr lang="en-US" sz="2400" kern="1200" dirty="0"/>
        </a:p>
      </dsp:txBody>
      <dsp:txXfrm>
        <a:off x="3143249" y="2180293"/>
        <a:ext cx="4714875" cy="1981623"/>
      </dsp:txXfrm>
    </dsp:sp>
    <dsp:sp modelId="{5EE21210-EDE0-4E64-9ED1-7CCAB74B921C}">
      <dsp:nvSpPr>
        <dsp:cNvPr id="0" name=""/>
        <dsp:cNvSpPr/>
      </dsp:nvSpPr>
      <dsp:spPr>
        <a:xfrm>
          <a:off x="0" y="2180293"/>
          <a:ext cx="3143250" cy="19816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600" kern="1200" dirty="0" err="1" smtClean="0"/>
            <a:t>Hedonic</a:t>
          </a:r>
          <a:r>
            <a:rPr lang="fi-FI" sz="4600" kern="1200" dirty="0" smtClean="0"/>
            <a:t/>
          </a:r>
          <a:br>
            <a:rPr lang="fi-FI" sz="4600" kern="1200" dirty="0" smtClean="0"/>
          </a:br>
          <a:r>
            <a:rPr lang="fi-FI" sz="4600" kern="1200" dirty="0" err="1" smtClean="0"/>
            <a:t>service</a:t>
          </a:r>
          <a:endParaRPr lang="en-US" sz="4600" kern="1200" dirty="0"/>
        </a:p>
      </dsp:txBody>
      <dsp:txXfrm>
        <a:off x="0" y="2180293"/>
        <a:ext cx="3143250" cy="198162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A9D2EC-E89B-4A20-BFE4-D7E2CE62A960}">
      <dsp:nvSpPr>
        <dsp:cNvPr id="0" name=""/>
        <dsp:cNvSpPr/>
      </dsp:nvSpPr>
      <dsp:spPr>
        <a:xfrm>
          <a:off x="3355369" y="0"/>
          <a:ext cx="5033054" cy="239420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/>
        </a:p>
      </dsp:txBody>
      <dsp:txXfrm>
        <a:off x="3355369" y="0"/>
        <a:ext cx="5033054" cy="2394207"/>
      </dsp:txXfrm>
    </dsp:sp>
    <dsp:sp modelId="{11D8C8C7-C865-4AB6-88ED-5833507C71D3}">
      <dsp:nvSpPr>
        <dsp:cNvPr id="0" name=""/>
        <dsp:cNvSpPr/>
      </dsp:nvSpPr>
      <dsp:spPr>
        <a:xfrm>
          <a:off x="0" y="2286"/>
          <a:ext cx="3355369" cy="23942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err="1" smtClean="0"/>
            <a:t>Utilitarian</a:t>
          </a:r>
          <a:r>
            <a:rPr lang="fi-FI" sz="4900" kern="1200" dirty="0" smtClean="0"/>
            <a:t/>
          </a:r>
          <a:br>
            <a:rPr lang="fi-FI" sz="4900" kern="1200" dirty="0" smtClean="0"/>
          </a:br>
          <a:r>
            <a:rPr lang="fi-FI" sz="4900" kern="1200" dirty="0" err="1" smtClean="0"/>
            <a:t>service</a:t>
          </a:r>
          <a:endParaRPr lang="en-US" sz="4900" kern="1200" dirty="0"/>
        </a:p>
      </dsp:txBody>
      <dsp:txXfrm>
        <a:off x="0" y="2286"/>
        <a:ext cx="3355369" cy="2394207"/>
      </dsp:txXfrm>
    </dsp:sp>
    <dsp:sp modelId="{AC0F66E4-720D-430A-8869-2BD8005288F0}">
      <dsp:nvSpPr>
        <dsp:cNvPr id="0" name=""/>
        <dsp:cNvSpPr/>
      </dsp:nvSpPr>
      <dsp:spPr>
        <a:xfrm>
          <a:off x="3545526" y="1425894"/>
          <a:ext cx="2653677" cy="91180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/>
        </a:p>
      </dsp:txBody>
      <dsp:txXfrm>
        <a:off x="3545526" y="1425894"/>
        <a:ext cx="2653677" cy="911809"/>
      </dsp:txXfrm>
    </dsp:sp>
    <dsp:sp modelId="{5EE21210-EDE0-4E64-9ED1-7CCAB74B921C}">
      <dsp:nvSpPr>
        <dsp:cNvPr id="0" name=""/>
        <dsp:cNvSpPr/>
      </dsp:nvSpPr>
      <dsp:spPr>
        <a:xfrm>
          <a:off x="778269" y="1713929"/>
          <a:ext cx="2794016" cy="1524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600" kern="1200" dirty="0" err="1" smtClean="0"/>
            <a:t>Hedonic</a:t>
          </a:r>
          <a:r>
            <a:rPr lang="fi-FI" sz="3600" kern="1200" dirty="0" smtClean="0"/>
            <a:t/>
          </a:r>
          <a:br>
            <a:rPr lang="fi-FI" sz="3600" kern="1200" dirty="0" smtClean="0"/>
          </a:br>
          <a:r>
            <a:rPr lang="fi-FI" sz="3600" kern="1200" dirty="0" err="1" smtClean="0"/>
            <a:t>service</a:t>
          </a:r>
          <a:endParaRPr lang="en-US" sz="3600" kern="1200" dirty="0"/>
        </a:p>
      </dsp:txBody>
      <dsp:txXfrm>
        <a:off x="778269" y="1713929"/>
        <a:ext cx="2794016" cy="152422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E4D96C-5DF0-498D-AD04-2BEE040D75A8}">
      <dsp:nvSpPr>
        <dsp:cNvPr id="0" name=""/>
        <dsp:cNvSpPr/>
      </dsp:nvSpPr>
      <dsp:spPr>
        <a:xfrm>
          <a:off x="1411499" y="1219"/>
          <a:ext cx="6374369" cy="96743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F3DD0B-C121-4808-B281-13D8DBE21ECD}">
      <dsp:nvSpPr>
        <dsp:cNvPr id="0" name=""/>
        <dsp:cNvSpPr/>
      </dsp:nvSpPr>
      <dsp:spPr>
        <a:xfrm>
          <a:off x="72255" y="1219"/>
          <a:ext cx="1339244" cy="967438"/>
        </a:xfrm>
        <a:prstGeom prst="roundRect">
          <a:avLst/>
        </a:prstGeom>
        <a:solidFill>
          <a:schemeClr val="accent3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kern="1200" smtClean="0"/>
            <a:t>Application A</a:t>
          </a:r>
          <a:endParaRPr lang="en-US" sz="1700" kern="1200" dirty="0"/>
        </a:p>
      </dsp:txBody>
      <dsp:txXfrm>
        <a:off x="72255" y="1219"/>
        <a:ext cx="1339244" cy="967438"/>
      </dsp:txXfrm>
    </dsp:sp>
    <dsp:sp modelId="{AEA1E0E5-D013-46F6-AB4C-4B7F7EAC0576}">
      <dsp:nvSpPr>
        <dsp:cNvPr id="0" name=""/>
        <dsp:cNvSpPr/>
      </dsp:nvSpPr>
      <dsp:spPr>
        <a:xfrm>
          <a:off x="1411499" y="1065401"/>
          <a:ext cx="6374369" cy="96743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0089F0-C526-4277-B311-91DEE18DA921}">
      <dsp:nvSpPr>
        <dsp:cNvPr id="0" name=""/>
        <dsp:cNvSpPr/>
      </dsp:nvSpPr>
      <dsp:spPr>
        <a:xfrm>
          <a:off x="72255" y="1065401"/>
          <a:ext cx="1339244" cy="967438"/>
        </a:xfrm>
        <a:prstGeom prst="round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kern="1200" dirty="0" err="1" smtClean="0"/>
            <a:t>Application</a:t>
          </a:r>
          <a:r>
            <a:rPr lang="fi-FI" sz="1700" kern="1200" dirty="0" smtClean="0"/>
            <a:t> B</a:t>
          </a:r>
        </a:p>
      </dsp:txBody>
      <dsp:txXfrm>
        <a:off x="72255" y="1065401"/>
        <a:ext cx="1339244" cy="967438"/>
      </dsp:txXfrm>
    </dsp:sp>
    <dsp:sp modelId="{360CBC11-6A53-4C54-B8D0-4A0CBD23275A}">
      <dsp:nvSpPr>
        <dsp:cNvPr id="0" name=""/>
        <dsp:cNvSpPr/>
      </dsp:nvSpPr>
      <dsp:spPr>
        <a:xfrm>
          <a:off x="1411499" y="2129584"/>
          <a:ext cx="6374369" cy="96743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209C95-5E23-4C4C-B1F3-19A7E8647B6D}">
      <dsp:nvSpPr>
        <dsp:cNvPr id="0" name=""/>
        <dsp:cNvSpPr/>
      </dsp:nvSpPr>
      <dsp:spPr>
        <a:xfrm>
          <a:off x="72255" y="2129584"/>
          <a:ext cx="1339244" cy="967438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kern="1200" dirty="0" err="1" smtClean="0"/>
            <a:t>Application</a:t>
          </a:r>
          <a:r>
            <a:rPr lang="fi-FI" sz="1700" kern="1200" dirty="0" smtClean="0"/>
            <a:t> C</a:t>
          </a:r>
        </a:p>
      </dsp:txBody>
      <dsp:txXfrm>
        <a:off x="72255" y="2129584"/>
        <a:ext cx="1339244" cy="967438"/>
      </dsp:txXfrm>
    </dsp:sp>
    <dsp:sp modelId="{33B5CD8F-D0F4-4639-B2BB-0AA5DD2F5186}">
      <dsp:nvSpPr>
        <dsp:cNvPr id="0" name=""/>
        <dsp:cNvSpPr/>
      </dsp:nvSpPr>
      <dsp:spPr>
        <a:xfrm>
          <a:off x="1411499" y="3193766"/>
          <a:ext cx="6374369" cy="96743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9CCBF0-28B5-48BF-8F3B-20D207B9E066}">
      <dsp:nvSpPr>
        <dsp:cNvPr id="0" name=""/>
        <dsp:cNvSpPr/>
      </dsp:nvSpPr>
      <dsp:spPr>
        <a:xfrm>
          <a:off x="72255" y="3193766"/>
          <a:ext cx="1339244" cy="967438"/>
        </a:xfrm>
        <a:prstGeom prst="round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700" kern="1200" dirty="0" err="1" smtClean="0"/>
            <a:t>Application</a:t>
          </a:r>
          <a:r>
            <a:rPr lang="fi-FI" sz="1700" kern="1200" dirty="0" smtClean="0"/>
            <a:t> D</a:t>
          </a:r>
        </a:p>
      </dsp:txBody>
      <dsp:txXfrm>
        <a:off x="72255" y="3193766"/>
        <a:ext cx="1339244" cy="9674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F27920-08CD-4B50-A2B5-8B1B70976BF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27920-08CD-4B50-A2B5-8B1B70976BF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27920-08CD-4B50-A2B5-8B1B70976BF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3" name="Picture 11" descr="Yläkulma 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</p:spPr>
      </p:pic>
      <p:sp>
        <p:nvSpPr>
          <p:cNvPr id="3084" name="Rectangle 12"/>
          <p:cNvSpPr>
            <a:spLocks noGrp="1" noChangeArrowheads="1"/>
          </p:cNvSpPr>
          <p:nvPr>
            <p:ph type="dt" sz="half" idx="2"/>
          </p:nvPr>
        </p:nvSpPr>
        <p:spPr>
          <a:xfrm>
            <a:off x="493713" y="6192838"/>
            <a:ext cx="2133600" cy="331787"/>
          </a:xfrm>
        </p:spPr>
        <p:txBody>
          <a:bodyPr/>
          <a:lstStyle>
            <a:lvl1pPr>
              <a:defRPr/>
            </a:lvl1pPr>
          </a:lstStyle>
          <a:p>
            <a:fld id="{B328FC15-C406-4FDB-8A94-BF2871F2FB61}" type="datetime1">
              <a:rPr lang="fi-FI"/>
              <a:pPr/>
              <a:t>17.10.2010</a:t>
            </a:fld>
            <a:endParaRPr 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ftr" sz="quarter" idx="3"/>
          </p:nvPr>
        </p:nvSpPr>
        <p:spPr>
          <a:xfrm>
            <a:off x="2916238" y="6192838"/>
            <a:ext cx="2895600" cy="33178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E4ED132-4E8C-45A9-8DAF-4471A4815953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89" name="Picture 17" descr="jyu-logo cmyk_kaksikielinen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4250" y="5397500"/>
            <a:ext cx="1741488" cy="1154113"/>
          </a:xfrm>
          <a:prstGeom prst="rect">
            <a:avLst/>
          </a:prstGeom>
          <a:noFill/>
        </p:spPr>
      </p:pic>
      <p:sp>
        <p:nvSpPr>
          <p:cNvPr id="3092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1547813" y="2130425"/>
            <a:ext cx="6911975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4149725"/>
            <a:ext cx="6985000" cy="1008063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20877F-9D40-4E35-BB0B-9308EB8B2CB5}" type="datetime1">
              <a:rPr lang="fi-FI"/>
              <a:pPr/>
              <a:t>17.10.2010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CDC196-D0E7-4A5A-840F-DAC4B2E29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784975" y="269875"/>
            <a:ext cx="1963738" cy="5535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90588" y="269875"/>
            <a:ext cx="5741987" cy="5535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1CC89E-EE93-4766-B123-5F96BB56A494}" type="datetime1">
              <a:rPr lang="fi-FI"/>
              <a:pPr/>
              <a:t>17.10.2010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F8F84-18C3-4CE1-9B99-E57B11E42F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0D21A6-937E-4097-A4DF-C81B97B72A82}" type="datetime1">
              <a:rPr lang="fi-FI"/>
              <a:pPr/>
              <a:t>17.10.2010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9586C-12EF-47D5-9599-380D2E4F25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31D72D-C3C9-4E74-83E4-564BB329468C}" type="datetime1">
              <a:rPr lang="fi-FI"/>
              <a:pPr/>
              <a:t>17.10.2010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13F8E-C304-451B-86A7-4A1E5851C3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90588" y="1643063"/>
            <a:ext cx="3852862" cy="4162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895850" y="1643063"/>
            <a:ext cx="3852863" cy="4162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3AC748-DFCA-4012-87BB-8D566E2ECBB8}" type="datetime1">
              <a:rPr lang="fi-FI"/>
              <a:pPr/>
              <a:t>17.10.2010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6A5D7-6B67-46EE-9C7B-259BE90B89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5143F5-E2E0-4B5C-A278-BB40F436F414}" type="datetime1">
              <a:rPr lang="fi-FI"/>
              <a:pPr/>
              <a:t>17.10.2010</a:t>
            </a:fld>
            <a:endParaRPr lang="en-US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6D3C82-5D54-4E79-829F-FDEB1D59B4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685228-ECEB-4C29-9050-E702FF92E499}" type="datetime1">
              <a:rPr lang="fi-FI"/>
              <a:pPr/>
              <a:t>17.10.2010</a:t>
            </a:fld>
            <a:endParaRPr lang="en-US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E984D-7EF2-4B00-9BFD-EBF67B03B2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5E1F1F-D5D2-4C5B-9800-7158FF4F61E1}" type="datetime1">
              <a:rPr lang="fi-FI"/>
              <a:pPr/>
              <a:t>17.10.2010</a:t>
            </a:fld>
            <a:endParaRPr lang="en-US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B05D4-95A6-4AE7-A495-0BD71D66B8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34456E-4EFF-40B9-ACA3-ACCA4E5AEB1D}" type="datetime1">
              <a:rPr lang="fi-FI"/>
              <a:pPr/>
              <a:t>17.10.2010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EB367-758E-4CA2-AF68-73831940BF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654E5F-C6C8-4C46-ADB9-43CEE682D3DD}" type="datetime1">
              <a:rPr lang="fi-FI"/>
              <a:pPr/>
              <a:t>17.10.2010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B9F352-4860-4CD4-A699-2078800DE9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Pystypalkki 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3713" y="6237288"/>
            <a:ext cx="21336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67C7BC4F-0FCC-47E4-95EB-B96ED2E2B80B}" type="datetime1">
              <a:rPr lang="fi-FI"/>
              <a:pPr/>
              <a:t>17.10.2010</a:t>
            </a:fld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16238" y="6237288"/>
            <a:ext cx="28956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2675" y="44450"/>
            <a:ext cx="406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7FF81FB-1CF3-49FC-A70D-8D568A670DD4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9" name="Picture 15" descr="jyu-logo cmyk_kaksikielinen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34250" y="5397500"/>
            <a:ext cx="1741488" cy="1154113"/>
          </a:xfrm>
          <a:prstGeom prst="rect">
            <a:avLst/>
          </a:prstGeom>
          <a:noFill/>
        </p:spPr>
      </p:pic>
      <p:sp>
        <p:nvSpPr>
          <p:cNvPr id="1041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890588" y="269875"/>
            <a:ext cx="7858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  <a:endParaRPr lang="en-US" smtClean="0"/>
          </a:p>
        </p:txBody>
      </p:sp>
      <p:sp>
        <p:nvSpPr>
          <p:cNvPr id="104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0588" y="1643063"/>
            <a:ext cx="7858125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0"/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85000"/>
        <a:buFont typeface="Wingdings" pitchFamily="2" charset="2"/>
        <a:buBlip>
          <a:blip r:embed="rId15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rkki.l.kurkinen@jyu.f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619250" y="2130425"/>
            <a:ext cx="6769100" cy="1470025"/>
          </a:xfrm>
        </p:spPr>
        <p:txBody>
          <a:bodyPr/>
          <a:lstStyle/>
          <a:p>
            <a:r>
              <a:rPr lang="en-US" sz="2800" b="1" dirty="0" smtClean="0"/>
              <a:t>Influence of human factors and affective technology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/>
              <a:t>in utilitarian mobile applications</a:t>
            </a:r>
            <a:br>
              <a:rPr lang="en-US" sz="2800" b="1" dirty="0" smtClean="0"/>
            </a:br>
            <a:r>
              <a:rPr lang="en-US" sz="1100" b="1" dirty="0" smtClean="0"/>
              <a:t/>
            </a:r>
            <a:br>
              <a:rPr lang="en-US" sz="1100" b="1" dirty="0" smtClean="0"/>
            </a:b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fi-FI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4149725"/>
            <a:ext cx="6769100" cy="1008063"/>
          </a:xfrm>
        </p:spPr>
        <p:txBody>
          <a:bodyPr/>
          <a:lstStyle/>
          <a:p>
            <a:r>
              <a:rPr lang="fi-FI" dirty="0" smtClean="0"/>
              <a:t>Erkki Kurkinen</a:t>
            </a:r>
          </a:p>
          <a:p>
            <a:r>
              <a:rPr lang="fi-FI" dirty="0" err="1" smtClean="0">
                <a:hlinkClick r:id="rId3"/>
              </a:rPr>
              <a:t>erkki.l.kurkinen@jyu.fi</a:t>
            </a:r>
            <a:endParaRPr lang="fi-FI" dirty="0" smtClean="0"/>
          </a:p>
          <a:p>
            <a:r>
              <a:rPr lang="fi-FI" dirty="0" smtClean="0"/>
              <a:t>+358400247680</a:t>
            </a:r>
            <a:endParaRPr lang="fi-FI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5733256"/>
            <a:ext cx="3897221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- </a:t>
            </a:r>
            <a:r>
              <a:rPr lang="en-US" sz="1000" b="1" dirty="0" smtClean="0"/>
              <a:t>dissertation supervisor: 	</a:t>
            </a:r>
            <a:r>
              <a:rPr lang="en-US" sz="1000" b="1" dirty="0" err="1" smtClean="0"/>
              <a:t>prof</a:t>
            </a:r>
            <a:r>
              <a:rPr lang="en-US" sz="1000" b="1" dirty="0" smtClean="0"/>
              <a:t>  Pekka Neittaanmäki</a:t>
            </a:r>
            <a:br>
              <a:rPr lang="en-US" sz="1000" b="1" dirty="0" smtClean="0"/>
            </a:br>
            <a:r>
              <a:rPr lang="en-US" sz="1000" b="1" dirty="0" smtClean="0"/>
              <a:t>- format: 		collection of papers</a:t>
            </a:r>
            <a:br>
              <a:rPr lang="en-US" sz="1000" b="1" dirty="0" smtClean="0"/>
            </a:br>
            <a:r>
              <a:rPr lang="en-US" sz="1000" b="1" dirty="0" smtClean="0"/>
              <a:t>- status of this plan:	draft research plan</a:t>
            </a:r>
            <a:br>
              <a:rPr lang="en-US" sz="1000" b="1" dirty="0" smtClean="0"/>
            </a:br>
            <a:r>
              <a:rPr lang="en-US" sz="1000" b="1" dirty="0" smtClean="0"/>
              <a:t>- time schedule: 	started Jan 2010, final  ~2012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User</a:t>
            </a:r>
            <a:r>
              <a:rPr lang="fi-FI" dirty="0" smtClean="0"/>
              <a:t> </a:t>
            </a:r>
            <a:r>
              <a:rPr lang="fi-FI" dirty="0" err="1" smtClean="0"/>
              <a:t>studies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90588" y="1643063"/>
          <a:ext cx="7858125" cy="4162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2627784" y="1484784"/>
            <a:ext cx="1296144" cy="4608512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Pre</a:t>
            </a:r>
            <a:endParaRPr lang="fi-FI" dirty="0" smtClean="0"/>
          </a:p>
          <a:p>
            <a:pPr algn="ctr"/>
            <a:r>
              <a:rPr lang="fi-FI" dirty="0" err="1" smtClean="0"/>
              <a:t>Interview</a:t>
            </a:r>
            <a:r>
              <a:rPr lang="fi-FI" dirty="0" smtClean="0"/>
              <a:t/>
            </a:r>
            <a:br>
              <a:rPr lang="fi-FI" dirty="0" smtClean="0"/>
            </a:br>
            <a:endParaRPr lang="fi-FI" dirty="0" smtClean="0"/>
          </a:p>
        </p:txBody>
      </p:sp>
      <p:sp>
        <p:nvSpPr>
          <p:cNvPr id="9" name="Rounded Rectangle 8"/>
          <p:cNvSpPr/>
          <p:nvPr/>
        </p:nvSpPr>
        <p:spPr>
          <a:xfrm>
            <a:off x="4067944" y="2780928"/>
            <a:ext cx="1080120" cy="302433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System in </a:t>
            </a:r>
            <a:r>
              <a:rPr lang="fi-FI" dirty="0" err="1" smtClean="0"/>
              <a:t>use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5364088" y="1484784"/>
            <a:ext cx="1296144" cy="4608512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Interview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804248" y="2132856"/>
            <a:ext cx="1584176" cy="302433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Results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&amp;</a:t>
            </a:r>
            <a:br>
              <a:rPr lang="fi-FI" dirty="0" smtClean="0"/>
            </a:br>
            <a:r>
              <a:rPr lang="fi-FI" dirty="0" err="1" smtClean="0"/>
              <a:t>Conclusions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2339752" y="1556792"/>
            <a:ext cx="216024" cy="44644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>
                <a:solidFill>
                  <a:schemeClr val="accent6">
                    <a:lumMod val="75000"/>
                  </a:schemeClr>
                </a:solidFill>
              </a:rPr>
              <a:t>introductions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User</a:t>
            </a:r>
            <a:r>
              <a:rPr lang="fi-FI" dirty="0" smtClean="0"/>
              <a:t> </a:t>
            </a:r>
            <a:r>
              <a:rPr lang="fi-FI" dirty="0" err="1" smtClean="0"/>
              <a:t>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fi-FI" dirty="0" smtClean="0"/>
              <a:t>Police </a:t>
            </a:r>
            <a:r>
              <a:rPr lang="fi-FI" dirty="0" err="1" smtClean="0"/>
              <a:t>users</a:t>
            </a:r>
            <a:endParaRPr lang="fi-FI" dirty="0" smtClean="0"/>
          </a:p>
          <a:p>
            <a:pPr lvl="3"/>
            <a:r>
              <a:rPr lang="fi-FI" dirty="0" smtClean="0"/>
              <a:t>Finland (Vaasa </a:t>
            </a:r>
            <a:r>
              <a:rPr lang="fi-FI" dirty="0" err="1" smtClean="0"/>
              <a:t>police</a:t>
            </a:r>
            <a:r>
              <a:rPr lang="fi-FI" dirty="0" smtClean="0"/>
              <a:t>, Police College in </a:t>
            </a:r>
            <a:r>
              <a:rPr lang="fi-FI" smtClean="0"/>
              <a:t>Tampere,Jkl)</a:t>
            </a:r>
            <a:endParaRPr lang="fi-FI" dirty="0" smtClean="0"/>
          </a:p>
          <a:p>
            <a:pPr lvl="3"/>
            <a:r>
              <a:rPr lang="fi-FI" dirty="0" smtClean="0"/>
              <a:t>UK (</a:t>
            </a:r>
            <a:r>
              <a:rPr lang="fi-FI" dirty="0" err="1" smtClean="0"/>
              <a:t>Wiltshire</a:t>
            </a:r>
            <a:r>
              <a:rPr lang="fi-FI" dirty="0" smtClean="0"/>
              <a:t>, </a:t>
            </a:r>
            <a:r>
              <a:rPr lang="fi-FI" dirty="0" err="1" smtClean="0"/>
              <a:t>Hertfordshire</a:t>
            </a:r>
            <a:r>
              <a:rPr lang="fi-FI" dirty="0" smtClean="0"/>
              <a:t>)</a:t>
            </a:r>
          </a:p>
          <a:p>
            <a:pPr lvl="2"/>
            <a:r>
              <a:rPr lang="fi-FI" dirty="0" err="1" smtClean="0"/>
              <a:t>Fire</a:t>
            </a:r>
            <a:r>
              <a:rPr lang="fi-FI" dirty="0" smtClean="0"/>
              <a:t> </a:t>
            </a:r>
            <a:r>
              <a:rPr lang="fi-FI" dirty="0" err="1" smtClean="0"/>
              <a:t>departments</a:t>
            </a:r>
            <a:endParaRPr lang="fi-FI" dirty="0" smtClean="0"/>
          </a:p>
          <a:p>
            <a:pPr lvl="3"/>
            <a:r>
              <a:rPr lang="fi-FI" dirty="0" smtClean="0"/>
              <a:t>Emergency Service College (Pelastusopisto) in Kuopio</a:t>
            </a:r>
          </a:p>
          <a:p>
            <a:pPr lvl="3"/>
            <a:r>
              <a:rPr lang="fi-FI" dirty="0" smtClean="0"/>
              <a:t>Los Angeles </a:t>
            </a:r>
            <a:r>
              <a:rPr lang="fi-FI" dirty="0" err="1" smtClean="0"/>
              <a:t>Fire</a:t>
            </a:r>
            <a:r>
              <a:rPr lang="fi-FI" dirty="0" smtClean="0"/>
              <a:t> </a:t>
            </a:r>
            <a:r>
              <a:rPr lang="fi-FI" dirty="0" err="1" smtClean="0"/>
              <a:t>department</a:t>
            </a:r>
            <a:endParaRPr lang="fi-FI" dirty="0" smtClean="0"/>
          </a:p>
          <a:p>
            <a:pPr lvl="2"/>
            <a:endParaRPr lang="fi-FI" dirty="0" smtClean="0"/>
          </a:p>
          <a:p>
            <a:pPr lvl="2"/>
            <a:endParaRPr 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Current</a:t>
            </a:r>
            <a:r>
              <a:rPr lang="fi-FI" dirty="0" smtClean="0"/>
              <a:t> </a:t>
            </a:r>
            <a:r>
              <a:rPr lang="fi-FI" dirty="0" err="1" smtClean="0"/>
              <a:t>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210791"/>
            <a:ext cx="7858125" cy="4162425"/>
          </a:xfrm>
        </p:spPr>
        <p:txBody>
          <a:bodyPr/>
          <a:lstStyle/>
          <a:p>
            <a:r>
              <a:rPr lang="fi-FI" sz="1800" dirty="0" smtClean="0"/>
              <a:t>2 </a:t>
            </a:r>
            <a:r>
              <a:rPr lang="fi-FI" sz="1800" dirty="0" err="1" smtClean="0"/>
              <a:t>conference</a:t>
            </a:r>
            <a:r>
              <a:rPr lang="fi-FI" sz="1800" dirty="0" smtClean="0"/>
              <a:t> </a:t>
            </a:r>
            <a:r>
              <a:rPr lang="fi-FI" sz="1800" dirty="0" err="1" smtClean="0"/>
              <a:t>papers</a:t>
            </a:r>
            <a:r>
              <a:rPr lang="fi-FI" sz="1800" dirty="0" smtClean="0"/>
              <a:t> in 2 </a:t>
            </a:r>
            <a:r>
              <a:rPr lang="fi-FI" sz="1800" dirty="0" err="1" smtClean="0"/>
              <a:t>conferences</a:t>
            </a:r>
            <a:r>
              <a:rPr lang="fi-FI" sz="1800" dirty="0" smtClean="0"/>
              <a:t> (ISCRAM, IDRC) </a:t>
            </a:r>
            <a:r>
              <a:rPr lang="fi-FI" sz="1800" dirty="0" err="1" smtClean="0"/>
              <a:t>preseted</a:t>
            </a:r>
            <a:endParaRPr lang="fi-FI" sz="1800" dirty="0" smtClean="0"/>
          </a:p>
          <a:p>
            <a:r>
              <a:rPr lang="fi-FI" sz="1800" dirty="0" err="1" smtClean="0"/>
              <a:t>First</a:t>
            </a:r>
            <a:r>
              <a:rPr lang="fi-FI" sz="1800" dirty="0" smtClean="0"/>
              <a:t> </a:t>
            </a:r>
            <a:r>
              <a:rPr lang="fi-FI" sz="1800" dirty="0" err="1" smtClean="0"/>
              <a:t>user</a:t>
            </a:r>
            <a:r>
              <a:rPr lang="fi-FI" sz="1800" dirty="0" smtClean="0"/>
              <a:t> </a:t>
            </a:r>
            <a:r>
              <a:rPr lang="fi-FI" sz="1800" dirty="0" err="1" smtClean="0"/>
              <a:t>study</a:t>
            </a:r>
            <a:r>
              <a:rPr lang="fi-FI" sz="1800" dirty="0" smtClean="0"/>
              <a:t> on </a:t>
            </a:r>
            <a:r>
              <a:rPr lang="fi-FI" sz="1800" dirty="0" err="1" smtClean="0"/>
              <a:t>going</a:t>
            </a:r>
            <a:endParaRPr lang="fi-FI" sz="1800" dirty="0" smtClean="0"/>
          </a:p>
          <a:p>
            <a:pPr lvl="1"/>
            <a:r>
              <a:rPr lang="fi-FI" sz="1800" dirty="0" smtClean="0"/>
              <a:t> Vaasa </a:t>
            </a:r>
            <a:r>
              <a:rPr lang="fi-FI" sz="1800" dirty="0" err="1" smtClean="0"/>
              <a:t>police</a:t>
            </a:r>
            <a:endParaRPr lang="fi-FI" sz="1800" dirty="0" smtClean="0"/>
          </a:p>
          <a:p>
            <a:pPr lvl="1"/>
            <a:r>
              <a:rPr lang="fi-FI" sz="1800" dirty="0" smtClean="0"/>
              <a:t>1st </a:t>
            </a:r>
            <a:r>
              <a:rPr lang="fi-FI" sz="1800" dirty="0" err="1" smtClean="0"/>
              <a:t>system</a:t>
            </a:r>
            <a:r>
              <a:rPr lang="fi-FI" sz="1800" dirty="0" smtClean="0"/>
              <a:t> </a:t>
            </a:r>
            <a:r>
              <a:rPr lang="fi-FI" sz="1800" dirty="0" err="1" smtClean="0"/>
              <a:t>under</a:t>
            </a:r>
            <a:r>
              <a:rPr lang="fi-FI" sz="1800" dirty="0" smtClean="0"/>
              <a:t> </a:t>
            </a:r>
            <a:r>
              <a:rPr lang="fi-FI" sz="1800" dirty="0" err="1" smtClean="0"/>
              <a:t>test</a:t>
            </a:r>
            <a:r>
              <a:rPr lang="fi-FI" sz="1800" dirty="0" smtClean="0"/>
              <a:t>: </a:t>
            </a:r>
            <a:r>
              <a:rPr lang="fi-FI" sz="1800" dirty="0" err="1" smtClean="0"/>
              <a:t>bar</a:t>
            </a:r>
            <a:r>
              <a:rPr lang="fi-FI" sz="1800" dirty="0" smtClean="0"/>
              <a:t> </a:t>
            </a:r>
            <a:r>
              <a:rPr lang="fi-FI" sz="1800" dirty="0" err="1" smtClean="0"/>
              <a:t>code</a:t>
            </a:r>
            <a:r>
              <a:rPr lang="fi-FI" sz="1800" dirty="0" smtClean="0"/>
              <a:t> </a:t>
            </a:r>
            <a:r>
              <a:rPr lang="fi-FI" sz="1800" dirty="0" err="1" smtClean="0"/>
              <a:t>based</a:t>
            </a:r>
            <a:r>
              <a:rPr lang="fi-FI" sz="1800" dirty="0" smtClean="0"/>
              <a:t> </a:t>
            </a:r>
            <a:r>
              <a:rPr lang="fi-FI" sz="1800" dirty="0" err="1" smtClean="0"/>
              <a:t>work</a:t>
            </a:r>
            <a:r>
              <a:rPr lang="fi-FI" sz="1800" dirty="0" smtClean="0"/>
              <a:t> </a:t>
            </a:r>
            <a:r>
              <a:rPr lang="fi-FI" sz="1800" dirty="0" err="1" smtClean="0"/>
              <a:t>flow</a:t>
            </a:r>
            <a:r>
              <a:rPr lang="fi-FI" sz="1800" dirty="0" smtClean="0"/>
              <a:t> and </a:t>
            </a:r>
            <a:r>
              <a:rPr lang="fi-FI" sz="1800" dirty="0" err="1" smtClean="0"/>
              <a:t>work</a:t>
            </a:r>
            <a:r>
              <a:rPr lang="fi-FI" sz="1800" dirty="0" smtClean="0"/>
              <a:t> </a:t>
            </a:r>
            <a:r>
              <a:rPr lang="fi-FI" sz="1800" dirty="0" err="1" smtClean="0"/>
              <a:t>allocation</a:t>
            </a:r>
            <a:r>
              <a:rPr lang="fi-FI" sz="1800" dirty="0" smtClean="0"/>
              <a:t> </a:t>
            </a:r>
            <a:r>
              <a:rPr lang="fi-FI" sz="1800" dirty="0" err="1" smtClean="0"/>
              <a:t>system</a:t>
            </a:r>
            <a:r>
              <a:rPr lang="fi-FI" sz="1800" dirty="0" smtClean="0"/>
              <a:t> (</a:t>
            </a:r>
            <a:r>
              <a:rPr lang="fi-FI" sz="1800" dirty="0" err="1" smtClean="0"/>
              <a:t>Upcode</a:t>
            </a:r>
            <a:r>
              <a:rPr lang="fi-FI" sz="1800" dirty="0" smtClean="0"/>
              <a:t> Oy </a:t>
            </a:r>
            <a:r>
              <a:rPr lang="fi-FI" sz="1800" dirty="0" err="1" smtClean="0"/>
              <a:t>application</a:t>
            </a:r>
            <a:r>
              <a:rPr lang="fi-FI" sz="1800" dirty="0" smtClean="0"/>
              <a:t> + Nokia E75)</a:t>
            </a:r>
          </a:p>
          <a:p>
            <a:pPr lvl="1"/>
            <a:r>
              <a:rPr lang="fi-FI" sz="1800" dirty="0" smtClean="0"/>
              <a:t>3 x 3 </a:t>
            </a:r>
            <a:r>
              <a:rPr lang="fi-FI" sz="1800" dirty="0" err="1" smtClean="0"/>
              <a:t>weeks</a:t>
            </a:r>
            <a:r>
              <a:rPr lang="fi-FI" sz="1800" dirty="0" smtClean="0"/>
              <a:t> </a:t>
            </a:r>
            <a:r>
              <a:rPr lang="fi-FI" sz="1800" dirty="0" err="1" smtClean="0"/>
              <a:t>sessions</a:t>
            </a:r>
            <a:r>
              <a:rPr lang="fi-FI" sz="1800" dirty="0" smtClean="0"/>
              <a:t>, </a:t>
            </a:r>
            <a:r>
              <a:rPr lang="fi-FI" sz="1800" dirty="0" err="1" smtClean="0"/>
              <a:t>each</a:t>
            </a:r>
            <a:r>
              <a:rPr lang="fi-FI" sz="1800" dirty="0" smtClean="0"/>
              <a:t> </a:t>
            </a:r>
            <a:r>
              <a:rPr lang="fi-FI" sz="1800" dirty="0" err="1" smtClean="0"/>
              <a:t>with</a:t>
            </a:r>
            <a:r>
              <a:rPr lang="fi-FI" sz="1800" dirty="0" smtClean="0"/>
              <a:t> </a:t>
            </a:r>
            <a:r>
              <a:rPr lang="fi-FI" sz="1800" dirty="0" err="1" smtClean="0"/>
              <a:t>separate</a:t>
            </a:r>
            <a:r>
              <a:rPr lang="fi-FI" sz="1800" dirty="0" smtClean="0"/>
              <a:t> </a:t>
            </a:r>
            <a:r>
              <a:rPr lang="fi-FI" sz="1800" dirty="0" err="1" smtClean="0"/>
              <a:t>applications</a:t>
            </a:r>
            <a:endParaRPr lang="fi-FI" sz="1800" dirty="0" smtClean="0"/>
          </a:p>
          <a:p>
            <a:r>
              <a:rPr lang="fi-FI" sz="1800" dirty="0" err="1" smtClean="0"/>
              <a:t>Our</a:t>
            </a:r>
            <a:r>
              <a:rPr lang="fi-FI" sz="1800" dirty="0" smtClean="0"/>
              <a:t> </a:t>
            </a:r>
            <a:r>
              <a:rPr lang="fi-FI" sz="1800" dirty="0" err="1" smtClean="0"/>
              <a:t>own</a:t>
            </a:r>
            <a:r>
              <a:rPr lang="fi-FI" sz="1800" dirty="0" smtClean="0"/>
              <a:t> Scope </a:t>
            </a:r>
            <a:r>
              <a:rPr lang="fi-FI" sz="1800" dirty="0" err="1" smtClean="0"/>
              <a:t>applications</a:t>
            </a:r>
            <a:r>
              <a:rPr lang="fi-FI" sz="1800" dirty="0" smtClean="0"/>
              <a:t> </a:t>
            </a:r>
            <a:r>
              <a:rPr lang="fi-FI" sz="1800" dirty="0" err="1" smtClean="0"/>
              <a:t>development</a:t>
            </a:r>
            <a:r>
              <a:rPr lang="fi-FI" sz="1800" dirty="0" smtClean="0"/>
              <a:t> </a:t>
            </a:r>
            <a:r>
              <a:rPr lang="fi-FI" sz="1800" dirty="0" err="1" smtClean="0"/>
              <a:t>ongoing</a:t>
            </a:r>
            <a:r>
              <a:rPr lang="fi-FI" sz="1800" dirty="0" smtClean="0"/>
              <a:t>, </a:t>
            </a:r>
            <a:r>
              <a:rPr lang="fi-FI" sz="1800" dirty="0" err="1" smtClean="0"/>
              <a:t>user</a:t>
            </a:r>
            <a:r>
              <a:rPr lang="fi-FI" sz="1800" dirty="0" smtClean="0"/>
              <a:t> </a:t>
            </a:r>
            <a:r>
              <a:rPr lang="fi-FI" sz="1800" dirty="0" err="1" smtClean="0"/>
              <a:t>studies</a:t>
            </a:r>
            <a:r>
              <a:rPr lang="fi-FI" sz="1800" dirty="0" smtClean="0"/>
              <a:t> to </a:t>
            </a:r>
            <a:r>
              <a:rPr lang="fi-FI" sz="1800" dirty="0" err="1" smtClean="0"/>
              <a:t>start</a:t>
            </a:r>
            <a:r>
              <a:rPr lang="fi-FI" sz="1800" dirty="0" smtClean="0"/>
              <a:t> </a:t>
            </a:r>
            <a:r>
              <a:rPr lang="fi-FI" sz="1800" dirty="0" err="1" smtClean="0"/>
              <a:t>soon</a:t>
            </a:r>
            <a:endParaRPr lang="fi-FI" sz="1800" dirty="0" smtClean="0"/>
          </a:p>
          <a:p>
            <a:pPr lvl="1"/>
            <a:r>
              <a:rPr lang="fi-FI" sz="1800" dirty="0" err="1" smtClean="0"/>
              <a:t>User</a:t>
            </a:r>
            <a:r>
              <a:rPr lang="fi-FI" sz="1800" dirty="0" smtClean="0"/>
              <a:t> </a:t>
            </a:r>
            <a:r>
              <a:rPr lang="fi-FI" sz="1800" dirty="0" err="1" smtClean="0"/>
              <a:t>experience</a:t>
            </a:r>
            <a:r>
              <a:rPr lang="fi-FI" sz="1800" dirty="0" smtClean="0"/>
              <a:t> </a:t>
            </a:r>
            <a:r>
              <a:rPr lang="fi-FI" sz="1800" dirty="0" err="1" smtClean="0"/>
              <a:t>demonstrators</a:t>
            </a:r>
            <a:endParaRPr lang="fi-FI" sz="1800" dirty="0" smtClean="0"/>
          </a:p>
          <a:p>
            <a:pPr lvl="2"/>
            <a:r>
              <a:rPr lang="fi-FI" sz="1800" dirty="0" smtClean="0"/>
              <a:t>Mobile </a:t>
            </a:r>
            <a:r>
              <a:rPr lang="fi-FI" sz="1800" dirty="0" err="1" smtClean="0"/>
              <a:t>police</a:t>
            </a:r>
            <a:r>
              <a:rPr lang="fi-FI" sz="1800" dirty="0" smtClean="0"/>
              <a:t> </a:t>
            </a:r>
            <a:r>
              <a:rPr lang="fi-FI" sz="1800" dirty="0" err="1" smtClean="0"/>
              <a:t>station</a:t>
            </a:r>
            <a:r>
              <a:rPr lang="fi-FI" sz="1800" dirty="0" smtClean="0"/>
              <a:t> in a </a:t>
            </a:r>
            <a:r>
              <a:rPr lang="fi-FI" sz="1800" dirty="0" err="1" smtClean="0"/>
              <a:t>vehicle</a:t>
            </a:r>
            <a:r>
              <a:rPr lang="fi-FI" sz="1800" dirty="0" smtClean="0"/>
              <a:t> + multimedia </a:t>
            </a:r>
            <a:r>
              <a:rPr lang="fi-FI" sz="1800" dirty="0" err="1" smtClean="0"/>
              <a:t>device</a:t>
            </a:r>
            <a:endParaRPr lang="fi-FI" sz="1800" dirty="0" smtClean="0"/>
          </a:p>
          <a:p>
            <a:pPr lvl="2"/>
            <a:r>
              <a:rPr lang="fi-FI" sz="1800" dirty="0" err="1" smtClean="0"/>
              <a:t>Use</a:t>
            </a:r>
            <a:r>
              <a:rPr lang="fi-FI" sz="1800" dirty="0" smtClean="0"/>
              <a:t> of </a:t>
            </a:r>
            <a:r>
              <a:rPr lang="fi-FI" sz="1800" dirty="0" err="1" smtClean="0"/>
              <a:t>semantic</a:t>
            </a:r>
            <a:r>
              <a:rPr lang="fi-FI" sz="1800" dirty="0" smtClean="0"/>
              <a:t> </a:t>
            </a:r>
            <a:r>
              <a:rPr lang="fi-FI" sz="1800" dirty="0" err="1" smtClean="0"/>
              <a:t>content</a:t>
            </a:r>
            <a:endParaRPr lang="fi-FI" sz="1800" dirty="0" smtClean="0"/>
          </a:p>
          <a:p>
            <a:pPr lvl="2"/>
            <a:r>
              <a:rPr lang="fi-FI" sz="1800" dirty="0" err="1" smtClean="0"/>
              <a:t>Use</a:t>
            </a:r>
            <a:r>
              <a:rPr lang="fi-FI" sz="1800" dirty="0" smtClean="0"/>
              <a:t> of mobile </a:t>
            </a:r>
            <a:r>
              <a:rPr lang="fi-FI" sz="1800" dirty="0" err="1" smtClean="0"/>
              <a:t>agents</a:t>
            </a:r>
            <a:endParaRPr lang="fi-FI" sz="1800" dirty="0" smtClean="0"/>
          </a:p>
          <a:p>
            <a:pPr lvl="1"/>
            <a:r>
              <a:rPr lang="fi-FI" sz="1800" dirty="0" err="1" smtClean="0"/>
              <a:t>Sumo</a:t>
            </a:r>
            <a:r>
              <a:rPr lang="fi-FI" sz="1800" dirty="0" smtClean="0"/>
              <a:t> </a:t>
            </a:r>
            <a:r>
              <a:rPr lang="fi-FI" sz="1800" dirty="0" err="1" smtClean="0"/>
              <a:t>server</a:t>
            </a:r>
            <a:r>
              <a:rPr lang="fi-FI" sz="1800" dirty="0" smtClean="0"/>
              <a:t> + </a:t>
            </a:r>
            <a:r>
              <a:rPr lang="fi-FI" sz="1800" smtClean="0"/>
              <a:t>mobile </a:t>
            </a:r>
            <a:r>
              <a:rPr lang="fi-FI" sz="1800" smtClean="0"/>
              <a:t>clients</a:t>
            </a:r>
            <a:endParaRPr lang="fi-FI" sz="1800" dirty="0" smtClean="0"/>
          </a:p>
          <a:p>
            <a:pPr lvl="2"/>
            <a:r>
              <a:rPr lang="fi-FI" sz="1800" dirty="0" smtClean="0"/>
              <a:t>Social media </a:t>
            </a:r>
            <a:r>
              <a:rPr lang="fi-FI" sz="1800" dirty="0" err="1" smtClean="0"/>
              <a:t>type</a:t>
            </a:r>
            <a:r>
              <a:rPr lang="fi-FI" sz="1800" dirty="0" smtClean="0"/>
              <a:t> (</a:t>
            </a:r>
            <a:r>
              <a:rPr lang="fi-FI" sz="1800" dirty="0" err="1" smtClean="0"/>
              <a:t>closed</a:t>
            </a:r>
            <a:r>
              <a:rPr lang="fi-FI" sz="1800" dirty="0" smtClean="0"/>
              <a:t> </a:t>
            </a:r>
            <a:r>
              <a:rPr lang="fi-FI" sz="1800" dirty="0" err="1" smtClean="0"/>
              <a:t>system</a:t>
            </a:r>
            <a:r>
              <a:rPr lang="fi-FI" sz="1800" dirty="0" smtClean="0"/>
              <a:t>)</a:t>
            </a:r>
          </a:p>
          <a:p>
            <a:pPr lvl="2"/>
            <a:r>
              <a:rPr lang="fi-FI" sz="1800" dirty="0" err="1" smtClean="0"/>
              <a:t>Location</a:t>
            </a:r>
            <a:endParaRPr lang="fi-FI" sz="1800" dirty="0" smtClean="0"/>
          </a:p>
          <a:p>
            <a:pPr lvl="2"/>
            <a:r>
              <a:rPr lang="fi-FI" sz="1800" dirty="0" smtClean="0"/>
              <a:t>Chat, </a:t>
            </a:r>
            <a:r>
              <a:rPr lang="fi-FI" sz="1800" dirty="0" err="1" smtClean="0"/>
              <a:t>images</a:t>
            </a:r>
            <a:r>
              <a:rPr lang="fi-FI" sz="1800" dirty="0" smtClean="0"/>
              <a:t>, </a:t>
            </a:r>
            <a:r>
              <a:rPr lang="fi-FI" sz="1800" dirty="0" err="1" smtClean="0"/>
              <a:t>videos</a:t>
            </a:r>
            <a:r>
              <a:rPr lang="fi-FI" sz="1800" dirty="0" smtClean="0"/>
              <a:t>, </a:t>
            </a:r>
            <a:r>
              <a:rPr lang="fi-FI" sz="1800" dirty="0" err="1" smtClean="0"/>
              <a:t>voice</a:t>
            </a:r>
            <a:r>
              <a:rPr lang="fi-FI" sz="1800" dirty="0" smtClean="0"/>
              <a:t> &amp; </a:t>
            </a:r>
            <a:r>
              <a:rPr lang="fi-FI" sz="1800" dirty="0" err="1" smtClean="0"/>
              <a:t>document</a:t>
            </a:r>
            <a:r>
              <a:rPr lang="fi-FI" sz="1800" dirty="0" smtClean="0"/>
              <a:t> </a:t>
            </a:r>
            <a:r>
              <a:rPr lang="fi-FI" sz="1800" dirty="0" err="1" smtClean="0"/>
              <a:t>storage</a:t>
            </a:r>
            <a:endParaRPr lang="fi-FI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Benefits</a:t>
            </a:r>
            <a:r>
              <a:rPr lang="fi-FI" dirty="0" smtClean="0"/>
              <a:t> of the </a:t>
            </a:r>
            <a:r>
              <a:rPr lang="fi-FI" dirty="0" err="1" smtClean="0"/>
              <a:t>study</a:t>
            </a:r>
            <a:r>
              <a:rPr lang="fi-FI" dirty="0" smtClean="0"/>
              <a:t> </a:t>
            </a:r>
            <a:r>
              <a:rPr lang="fi-FI" dirty="0" err="1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Adds</a:t>
            </a:r>
            <a:r>
              <a:rPr lang="fi-FI" dirty="0" smtClean="0"/>
              <a:t> the </a:t>
            </a:r>
            <a:r>
              <a:rPr lang="fi-FI" dirty="0" err="1" smtClean="0"/>
              <a:t>understanding</a:t>
            </a:r>
            <a:r>
              <a:rPr lang="fi-FI" dirty="0" smtClean="0"/>
              <a:t> of the </a:t>
            </a:r>
            <a:r>
              <a:rPr lang="fi-FI" dirty="0" err="1" smtClean="0"/>
              <a:t>intentions</a:t>
            </a:r>
            <a:r>
              <a:rPr lang="fi-FI" dirty="0" smtClean="0"/>
              <a:t> to </a:t>
            </a:r>
            <a:r>
              <a:rPr lang="fi-FI" dirty="0" err="1" smtClean="0"/>
              <a:t>use</a:t>
            </a:r>
            <a:r>
              <a:rPr lang="fi-FI" dirty="0" smtClean="0"/>
              <a:t> and </a:t>
            </a:r>
            <a:r>
              <a:rPr lang="fi-FI" dirty="0" err="1" smtClean="0"/>
              <a:t>accept</a:t>
            </a:r>
            <a:r>
              <a:rPr lang="fi-FI" dirty="0" smtClean="0"/>
              <a:t> </a:t>
            </a:r>
            <a:r>
              <a:rPr lang="fi-FI" dirty="0" err="1" smtClean="0"/>
              <a:t>technology</a:t>
            </a:r>
            <a:r>
              <a:rPr lang="fi-FI" dirty="0" smtClean="0"/>
              <a:t> of the </a:t>
            </a:r>
            <a:r>
              <a:rPr lang="fi-FI" dirty="0" err="1" smtClean="0"/>
              <a:t>utilitarian</a:t>
            </a:r>
            <a:r>
              <a:rPr lang="fi-FI" dirty="0" smtClean="0"/>
              <a:t> </a:t>
            </a:r>
            <a:r>
              <a:rPr lang="fi-FI" dirty="0" err="1" smtClean="0"/>
              <a:t>users</a:t>
            </a:r>
            <a:endParaRPr lang="fi-FI" dirty="0" smtClean="0"/>
          </a:p>
          <a:p>
            <a:r>
              <a:rPr lang="fi-FI" dirty="0" err="1" smtClean="0"/>
              <a:t>Helps</a:t>
            </a:r>
            <a:r>
              <a:rPr lang="fi-FI" dirty="0" smtClean="0"/>
              <a:t> </a:t>
            </a:r>
            <a:r>
              <a:rPr lang="fi-FI" dirty="0" err="1" smtClean="0"/>
              <a:t>service/device</a:t>
            </a:r>
            <a:r>
              <a:rPr lang="fi-FI" dirty="0" smtClean="0"/>
              <a:t> R&amp;D </a:t>
            </a:r>
            <a:r>
              <a:rPr lang="fi-FI" dirty="0" err="1" smtClean="0"/>
              <a:t>developent</a:t>
            </a:r>
            <a:r>
              <a:rPr lang="fi-FI" dirty="0" smtClean="0"/>
              <a:t> </a:t>
            </a:r>
            <a:r>
              <a:rPr lang="fi-FI" dirty="0" err="1" smtClean="0"/>
              <a:t>work</a:t>
            </a:r>
            <a:r>
              <a:rPr lang="fi-FI" dirty="0" smtClean="0"/>
              <a:t> in </a:t>
            </a:r>
            <a:r>
              <a:rPr lang="fi-FI" dirty="0" err="1" smtClean="0"/>
              <a:t>mitigating</a:t>
            </a:r>
            <a:r>
              <a:rPr lang="fi-FI" dirty="0" smtClean="0"/>
              <a:t>  </a:t>
            </a:r>
            <a:r>
              <a:rPr lang="fi-FI" dirty="0" err="1" smtClean="0"/>
              <a:t>customer</a:t>
            </a:r>
            <a:r>
              <a:rPr lang="fi-FI" dirty="0" smtClean="0"/>
              <a:t> </a:t>
            </a:r>
            <a:r>
              <a:rPr lang="fi-FI" dirty="0" err="1" smtClean="0"/>
              <a:t>acceptance</a:t>
            </a:r>
            <a:r>
              <a:rPr lang="fi-FI" dirty="0" smtClean="0"/>
              <a:t> </a:t>
            </a:r>
            <a:r>
              <a:rPr lang="fi-FI" dirty="0" err="1" smtClean="0"/>
              <a:t>risks</a:t>
            </a:r>
            <a:r>
              <a:rPr lang="fi-FI" dirty="0" smtClean="0"/>
              <a:t> in </a:t>
            </a:r>
            <a:r>
              <a:rPr lang="fi-FI" dirty="0" err="1" smtClean="0"/>
              <a:t>development</a:t>
            </a:r>
            <a:r>
              <a:rPr lang="fi-FI" dirty="0" smtClean="0"/>
              <a:t> of new </a:t>
            </a:r>
            <a:r>
              <a:rPr lang="fi-FI" dirty="0" err="1" smtClean="0"/>
              <a:t>sevices</a:t>
            </a:r>
            <a:r>
              <a:rPr lang="fi-FI" dirty="0" smtClean="0"/>
              <a:t> and </a:t>
            </a:r>
            <a:r>
              <a:rPr lang="fi-FI" dirty="0" err="1" smtClean="0"/>
              <a:t>products</a:t>
            </a:r>
            <a:endParaRPr lang="fi-FI" dirty="0" smtClean="0"/>
          </a:p>
          <a:p>
            <a:r>
              <a:rPr lang="fi-FI" dirty="0" err="1" smtClean="0"/>
              <a:t>Gives</a:t>
            </a:r>
            <a:r>
              <a:rPr lang="fi-FI" dirty="0" smtClean="0"/>
              <a:t> new </a:t>
            </a:r>
            <a:r>
              <a:rPr lang="fi-FI" dirty="0" err="1" smtClean="0"/>
              <a:t>tools</a:t>
            </a:r>
            <a:r>
              <a:rPr lang="fi-FI" dirty="0" smtClean="0"/>
              <a:t> for </a:t>
            </a:r>
            <a:r>
              <a:rPr lang="fi-FI" dirty="0" err="1" smtClean="0"/>
              <a:t>utilitarian</a:t>
            </a:r>
            <a:r>
              <a:rPr lang="fi-FI" dirty="0" smtClean="0"/>
              <a:t> </a:t>
            </a:r>
            <a:r>
              <a:rPr lang="fi-FI" dirty="0" err="1" smtClean="0"/>
              <a:t>customers</a:t>
            </a:r>
            <a:r>
              <a:rPr lang="fi-FI" dirty="0" smtClean="0"/>
              <a:t> to </a:t>
            </a:r>
            <a:r>
              <a:rPr lang="fi-FI" dirty="0" err="1" smtClean="0"/>
              <a:t>evaluate</a:t>
            </a:r>
            <a:r>
              <a:rPr lang="fi-FI" dirty="0" smtClean="0"/>
              <a:t> and </a:t>
            </a:r>
            <a:r>
              <a:rPr lang="fi-FI" dirty="0" err="1" smtClean="0"/>
              <a:t>minimise</a:t>
            </a:r>
            <a:r>
              <a:rPr lang="fi-FI" dirty="0" smtClean="0"/>
              <a:t> </a:t>
            </a:r>
            <a:r>
              <a:rPr lang="fi-FI" dirty="0" err="1" smtClean="0"/>
              <a:t>their</a:t>
            </a:r>
            <a:r>
              <a:rPr lang="fi-FI" dirty="0" smtClean="0"/>
              <a:t> </a:t>
            </a:r>
            <a:r>
              <a:rPr lang="fi-FI" dirty="0" err="1" smtClean="0"/>
              <a:t>own</a:t>
            </a:r>
            <a:r>
              <a:rPr lang="fi-FI" dirty="0" smtClean="0"/>
              <a:t> </a:t>
            </a:r>
            <a:r>
              <a:rPr lang="fi-FI" dirty="0" err="1" smtClean="0"/>
              <a:t>risk</a:t>
            </a:r>
            <a:r>
              <a:rPr lang="fi-FI" dirty="0" smtClean="0"/>
              <a:t> on </a:t>
            </a:r>
            <a:r>
              <a:rPr lang="fi-FI" dirty="0" err="1" smtClean="0"/>
              <a:t>introduction</a:t>
            </a:r>
            <a:r>
              <a:rPr lang="fi-FI" dirty="0" smtClean="0"/>
              <a:t> and </a:t>
            </a:r>
            <a:r>
              <a:rPr lang="fi-FI" dirty="0" err="1" smtClean="0"/>
              <a:t>utlization</a:t>
            </a:r>
            <a:r>
              <a:rPr lang="fi-FI" dirty="0" smtClean="0"/>
              <a:t> of new </a:t>
            </a:r>
            <a:r>
              <a:rPr lang="fi-FI" dirty="0" err="1" smtClean="0"/>
              <a:t>services</a:t>
            </a:r>
            <a:endParaRPr lang="fi-FI" dirty="0" smtClean="0"/>
          </a:p>
          <a:p>
            <a:r>
              <a:rPr lang="fi-FI" dirty="0" err="1" smtClean="0"/>
              <a:t>Gives</a:t>
            </a:r>
            <a:r>
              <a:rPr lang="fi-FI" dirty="0" smtClean="0"/>
              <a:t> </a:t>
            </a:r>
            <a:r>
              <a:rPr lang="fi-FI" dirty="0" err="1" smtClean="0"/>
              <a:t>tools</a:t>
            </a:r>
            <a:r>
              <a:rPr lang="fi-FI" dirty="0" smtClean="0"/>
              <a:t> for the design </a:t>
            </a:r>
            <a:r>
              <a:rPr lang="fi-FI" dirty="0" err="1" smtClean="0"/>
              <a:t>thinking</a:t>
            </a:r>
            <a:r>
              <a:rPr lang="fi-FI" dirty="0" smtClean="0"/>
              <a:t> </a:t>
            </a:r>
            <a:r>
              <a:rPr lang="fi-FI" dirty="0" err="1" smtClean="0"/>
              <a:t>-type</a:t>
            </a:r>
            <a:r>
              <a:rPr lang="fi-FI" dirty="0" smtClean="0"/>
              <a:t> of </a:t>
            </a:r>
            <a:r>
              <a:rPr lang="fi-FI" dirty="0" err="1" smtClean="0"/>
              <a:t>development</a:t>
            </a:r>
            <a:r>
              <a:rPr lang="fi-FI" dirty="0" smtClean="0"/>
              <a:t> of IT </a:t>
            </a:r>
            <a:r>
              <a:rPr lang="fi-FI" dirty="0" err="1" smtClean="0"/>
              <a:t>systems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Utilitarian</a:t>
            </a:r>
            <a:r>
              <a:rPr lang="fi-FI" dirty="0" smtClean="0"/>
              <a:t> </a:t>
            </a:r>
            <a:r>
              <a:rPr lang="fi-FI" dirty="0" err="1" smtClean="0"/>
              <a:t>users</a:t>
            </a:r>
            <a:r>
              <a:rPr lang="fi-FI" dirty="0" smtClean="0"/>
              <a:t> </a:t>
            </a:r>
            <a:r>
              <a:rPr lang="fi-FI" dirty="0" err="1" smtClean="0"/>
              <a:t>will</a:t>
            </a:r>
            <a:r>
              <a:rPr lang="fi-FI" dirty="0" smtClean="0"/>
              <a:t> </a:t>
            </a:r>
            <a:r>
              <a:rPr lang="fi-FI" dirty="0" err="1" smtClean="0"/>
              <a:t>get</a:t>
            </a:r>
            <a:r>
              <a:rPr lang="fi-FI" dirty="0" smtClean="0"/>
              <a:t> </a:t>
            </a:r>
            <a:r>
              <a:rPr lang="fi-FI" dirty="0" err="1" smtClean="0"/>
              <a:t>more</a:t>
            </a:r>
            <a:r>
              <a:rPr lang="fi-FI" dirty="0" smtClean="0"/>
              <a:t> and </a:t>
            </a:r>
            <a:r>
              <a:rPr lang="fi-FI" dirty="0" err="1" smtClean="0"/>
              <a:t>more</a:t>
            </a:r>
            <a:r>
              <a:rPr lang="fi-FI" dirty="0" smtClean="0"/>
              <a:t> </a:t>
            </a:r>
            <a:r>
              <a:rPr lang="fi-FI" dirty="0" err="1" smtClean="0"/>
              <a:t>features</a:t>
            </a:r>
            <a:r>
              <a:rPr lang="fi-FI" dirty="0" smtClean="0"/>
              <a:t> for </a:t>
            </a:r>
            <a:r>
              <a:rPr lang="fi-FI" dirty="0" err="1" smtClean="0"/>
              <a:t>their</a:t>
            </a:r>
            <a:r>
              <a:rPr lang="fi-FI" dirty="0" smtClean="0"/>
              <a:t> ICT </a:t>
            </a:r>
            <a:r>
              <a:rPr lang="fi-FI" dirty="0" err="1" smtClean="0"/>
              <a:t>systems</a:t>
            </a:r>
            <a:r>
              <a:rPr lang="fi-FI" dirty="0" smtClean="0"/>
              <a:t> </a:t>
            </a:r>
            <a:r>
              <a:rPr lang="fi-FI" dirty="0" err="1" smtClean="0"/>
              <a:t>which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better</a:t>
            </a:r>
            <a:r>
              <a:rPr lang="fi-FI" dirty="0" smtClean="0"/>
              <a:t> </a:t>
            </a:r>
            <a:r>
              <a:rPr lang="fi-FI" dirty="0" err="1" smtClean="0"/>
              <a:t>used</a:t>
            </a:r>
            <a:r>
              <a:rPr lang="fi-FI" dirty="0" smtClean="0"/>
              <a:t> and </a:t>
            </a:r>
            <a:r>
              <a:rPr lang="fi-FI" dirty="0" err="1" smtClean="0"/>
              <a:t>known</a:t>
            </a:r>
            <a:r>
              <a:rPr lang="fi-FI" dirty="0" smtClean="0"/>
              <a:t> in </a:t>
            </a:r>
            <a:r>
              <a:rPr lang="fi-FI" dirty="0" err="1" smtClean="0"/>
              <a:t>hedonic</a:t>
            </a:r>
            <a:r>
              <a:rPr lang="fi-FI" dirty="0" smtClean="0"/>
              <a:t> </a:t>
            </a:r>
            <a:r>
              <a:rPr lang="fi-FI" dirty="0" err="1" smtClean="0"/>
              <a:t>systems</a:t>
            </a:r>
            <a:endParaRPr lang="fi-FI" dirty="0" smtClean="0"/>
          </a:p>
          <a:p>
            <a:r>
              <a:rPr lang="fi-FI" dirty="0" err="1" smtClean="0"/>
              <a:t>Acceptance</a:t>
            </a:r>
            <a:r>
              <a:rPr lang="fi-FI" dirty="0" smtClean="0"/>
              <a:t> </a:t>
            </a:r>
            <a:r>
              <a:rPr lang="fi-FI" dirty="0" err="1" smtClean="0"/>
              <a:t>models</a:t>
            </a:r>
            <a:r>
              <a:rPr lang="fi-FI" dirty="0" smtClean="0"/>
              <a:t> </a:t>
            </a:r>
            <a:r>
              <a:rPr lang="fi-FI" dirty="0" err="1" smtClean="0"/>
              <a:t>need</a:t>
            </a:r>
            <a:r>
              <a:rPr lang="fi-FI" dirty="0" smtClean="0"/>
              <a:t> to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changed</a:t>
            </a:r>
            <a:r>
              <a:rPr lang="fi-FI" dirty="0" smtClean="0"/>
              <a:t> as </a:t>
            </a:r>
            <a:r>
              <a:rPr lang="fi-FI" dirty="0" err="1" smtClean="0"/>
              <a:t>well</a:t>
            </a:r>
            <a:endParaRPr lang="fi-FI" dirty="0" smtClean="0"/>
          </a:p>
          <a:p>
            <a:r>
              <a:rPr lang="fi-FI" dirty="0" smtClean="0"/>
              <a:t>In </a:t>
            </a:r>
            <a:r>
              <a:rPr lang="fi-FI" dirty="0" err="1" smtClean="0"/>
              <a:t>this</a:t>
            </a:r>
            <a:r>
              <a:rPr lang="fi-FI" dirty="0" smtClean="0"/>
              <a:t> </a:t>
            </a:r>
            <a:r>
              <a:rPr lang="fi-FI" dirty="0" err="1" smtClean="0"/>
              <a:t>research</a:t>
            </a:r>
            <a:r>
              <a:rPr lang="fi-FI" dirty="0" smtClean="0"/>
              <a:t> new </a:t>
            </a:r>
            <a:r>
              <a:rPr lang="fi-FI" dirty="0" err="1" smtClean="0"/>
              <a:t>acceptance</a:t>
            </a:r>
            <a:r>
              <a:rPr lang="fi-FI" dirty="0" smtClean="0"/>
              <a:t> </a:t>
            </a:r>
            <a:r>
              <a:rPr lang="fi-FI" dirty="0" err="1" smtClean="0"/>
              <a:t>models</a:t>
            </a:r>
            <a:r>
              <a:rPr lang="fi-FI" dirty="0" smtClean="0"/>
              <a:t> </a:t>
            </a:r>
            <a:r>
              <a:rPr lang="fi-FI" dirty="0" err="1" smtClean="0"/>
              <a:t>will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developed</a:t>
            </a:r>
            <a:r>
              <a:rPr lang="fi-FI" dirty="0" smtClean="0"/>
              <a:t> </a:t>
            </a:r>
            <a:r>
              <a:rPr lang="fi-FI" dirty="0" err="1" smtClean="0"/>
              <a:t>combining</a:t>
            </a:r>
            <a:r>
              <a:rPr lang="fi-FI" dirty="0" smtClean="0"/>
              <a:t> </a:t>
            </a:r>
            <a:r>
              <a:rPr lang="fi-FI" dirty="0" err="1" smtClean="0"/>
              <a:t>these</a:t>
            </a:r>
            <a:r>
              <a:rPr lang="fi-FI" dirty="0" smtClean="0"/>
              <a:t> </a:t>
            </a:r>
            <a:r>
              <a:rPr lang="fi-FI" dirty="0" err="1" smtClean="0"/>
              <a:t>two</a:t>
            </a:r>
            <a:r>
              <a:rPr lang="fi-FI" dirty="0" smtClean="0"/>
              <a:t> </a:t>
            </a:r>
            <a:r>
              <a:rPr lang="fi-FI" dirty="0" err="1" smtClean="0"/>
              <a:t>user</a:t>
            </a:r>
            <a:r>
              <a:rPr lang="fi-FI" dirty="0" smtClean="0"/>
              <a:t> </a:t>
            </a:r>
            <a:r>
              <a:rPr lang="fi-FI" dirty="0" err="1" smtClean="0"/>
              <a:t>types</a:t>
            </a:r>
            <a:r>
              <a:rPr lang="fi-FI" dirty="0" smtClean="0"/>
              <a:t> to  </a:t>
            </a:r>
            <a:r>
              <a:rPr lang="fi-FI" dirty="0" err="1" smtClean="0"/>
              <a:t>understand</a:t>
            </a:r>
            <a:r>
              <a:rPr lang="fi-FI" dirty="0" smtClean="0"/>
              <a:t> </a:t>
            </a:r>
            <a:r>
              <a:rPr lang="fi-FI" dirty="0" err="1" smtClean="0"/>
              <a:t>better</a:t>
            </a:r>
            <a:r>
              <a:rPr lang="fi-FI" dirty="0" smtClean="0"/>
              <a:t> the </a:t>
            </a:r>
            <a:r>
              <a:rPr lang="fi-FI" dirty="0" err="1" smtClean="0"/>
              <a:t>acceptance</a:t>
            </a:r>
            <a:r>
              <a:rPr lang="fi-FI" dirty="0" smtClean="0"/>
              <a:t> </a:t>
            </a:r>
            <a:r>
              <a:rPr lang="fi-FI" dirty="0" err="1" smtClean="0"/>
              <a:t>procedure</a:t>
            </a:r>
            <a:endParaRPr lang="fi-FI" dirty="0" smtClean="0"/>
          </a:p>
          <a:p>
            <a:r>
              <a:rPr lang="fi-FI" dirty="0" err="1" smtClean="0"/>
              <a:t>All</a:t>
            </a:r>
            <a:r>
              <a:rPr lang="fi-FI" dirty="0" smtClean="0"/>
              <a:t> </a:t>
            </a:r>
            <a:r>
              <a:rPr lang="fi-FI" dirty="0" err="1" smtClean="0"/>
              <a:t>this</a:t>
            </a:r>
            <a:r>
              <a:rPr lang="fi-FI" dirty="0" smtClean="0"/>
              <a:t> is for the </a:t>
            </a:r>
            <a:r>
              <a:rPr lang="fi-FI" dirty="0" err="1" smtClean="0"/>
              <a:t>benefit</a:t>
            </a:r>
            <a:r>
              <a:rPr lang="fi-FI" dirty="0" smtClean="0"/>
              <a:t> of </a:t>
            </a:r>
            <a:r>
              <a:rPr lang="fi-FI" dirty="0" err="1" smtClean="0"/>
              <a:t>utilitarian</a:t>
            </a:r>
            <a:r>
              <a:rPr lang="fi-FI" dirty="0" smtClean="0"/>
              <a:t> </a:t>
            </a:r>
            <a:r>
              <a:rPr lang="fi-FI" dirty="0" err="1" smtClean="0"/>
              <a:t>users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i-FI" sz="1400" dirty="0" smtClean="0"/>
              <a:t>Davis Fred D. </a:t>
            </a:r>
            <a:r>
              <a:rPr lang="fi-FI" sz="1400" dirty="0" err="1" smtClean="0"/>
              <a:t>Percieved</a:t>
            </a:r>
            <a:r>
              <a:rPr lang="fi-FI" sz="1400" dirty="0" smtClean="0"/>
              <a:t> </a:t>
            </a:r>
            <a:r>
              <a:rPr lang="fi-FI" sz="1400" dirty="0" err="1" smtClean="0"/>
              <a:t>Ease</a:t>
            </a:r>
            <a:r>
              <a:rPr lang="fi-FI" sz="1400" dirty="0" smtClean="0"/>
              <a:t> of </a:t>
            </a:r>
            <a:r>
              <a:rPr lang="fi-FI" sz="1400" dirty="0" err="1" smtClean="0"/>
              <a:t>Use</a:t>
            </a:r>
            <a:r>
              <a:rPr lang="fi-FI" sz="1400" dirty="0" smtClean="0"/>
              <a:t> and </a:t>
            </a:r>
            <a:r>
              <a:rPr lang="fi-FI" sz="1400" dirty="0" err="1" smtClean="0"/>
              <a:t>user</a:t>
            </a:r>
            <a:r>
              <a:rPr lang="fi-FI" sz="1400" dirty="0" smtClean="0"/>
              <a:t> </a:t>
            </a:r>
            <a:r>
              <a:rPr lang="fi-FI" sz="1400" dirty="0" err="1" smtClean="0"/>
              <a:t>Acceptance</a:t>
            </a:r>
            <a:r>
              <a:rPr lang="fi-FI" sz="1400" dirty="0" smtClean="0"/>
              <a:t> of </a:t>
            </a:r>
            <a:r>
              <a:rPr lang="fi-FI" sz="1400" dirty="0" err="1" smtClean="0"/>
              <a:t>Information</a:t>
            </a:r>
            <a:r>
              <a:rPr lang="fi-FI" sz="1400" dirty="0" smtClean="0"/>
              <a:t> </a:t>
            </a:r>
            <a:r>
              <a:rPr lang="fi-FI" sz="1400" dirty="0" err="1" smtClean="0"/>
              <a:t>Technology</a:t>
            </a:r>
            <a:r>
              <a:rPr lang="fi-FI" sz="1400" dirty="0" smtClean="0"/>
              <a:t>, MIS </a:t>
            </a:r>
            <a:r>
              <a:rPr lang="fi-FI" sz="1400" dirty="0" err="1" smtClean="0"/>
              <a:t>Quarterly</a:t>
            </a:r>
            <a:r>
              <a:rPr lang="fi-FI" sz="1400" dirty="0" smtClean="0"/>
              <a:t>, </a:t>
            </a:r>
            <a:r>
              <a:rPr lang="fi-FI" sz="1400" dirty="0" err="1" smtClean="0"/>
              <a:t>Vol</a:t>
            </a:r>
            <a:r>
              <a:rPr lang="fi-FI" sz="1400" dirty="0" smtClean="0"/>
              <a:t> 13, No 3, </a:t>
            </a:r>
            <a:r>
              <a:rPr lang="fi-FI" sz="1400" dirty="0" err="1" smtClean="0"/>
              <a:t>pp</a:t>
            </a:r>
            <a:r>
              <a:rPr lang="fi-FI" sz="1400" dirty="0" smtClean="0"/>
              <a:t>. 319-340, 1989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1400" dirty="0" smtClean="0"/>
              <a:t>Davos Fred D., </a:t>
            </a:r>
            <a:r>
              <a:rPr lang="fi-FI" sz="1400" dirty="0" err="1" smtClean="0"/>
              <a:t>Bagozzi</a:t>
            </a:r>
            <a:r>
              <a:rPr lang="fi-FI" sz="1400" dirty="0" smtClean="0"/>
              <a:t> Richard P., </a:t>
            </a:r>
            <a:r>
              <a:rPr lang="fi-FI" sz="1400" dirty="0" err="1" smtClean="0"/>
              <a:t>Warshaw</a:t>
            </a:r>
            <a:r>
              <a:rPr lang="fi-FI" sz="1400" dirty="0" smtClean="0"/>
              <a:t> Paul R., </a:t>
            </a:r>
            <a:r>
              <a:rPr lang="fi-FI" sz="1400" dirty="0" err="1" smtClean="0"/>
              <a:t>User</a:t>
            </a:r>
            <a:r>
              <a:rPr lang="fi-FI" sz="1400" dirty="0" smtClean="0"/>
              <a:t> </a:t>
            </a:r>
            <a:r>
              <a:rPr lang="fi-FI" sz="1400" dirty="0" err="1" smtClean="0"/>
              <a:t>Acceptance</a:t>
            </a:r>
            <a:r>
              <a:rPr lang="fi-FI" sz="1400" dirty="0" smtClean="0"/>
              <a:t> of </a:t>
            </a:r>
            <a:r>
              <a:rPr lang="fi-FI" sz="1400" dirty="0" err="1" smtClean="0"/>
              <a:t>Comnputer</a:t>
            </a:r>
            <a:r>
              <a:rPr lang="fi-FI" sz="1400" dirty="0" smtClean="0"/>
              <a:t> </a:t>
            </a:r>
            <a:r>
              <a:rPr lang="fi-FI" sz="1400" dirty="0" err="1" smtClean="0"/>
              <a:t>Technology:A</a:t>
            </a:r>
            <a:r>
              <a:rPr lang="fi-FI" sz="1400" dirty="0" smtClean="0"/>
              <a:t> </a:t>
            </a:r>
            <a:r>
              <a:rPr lang="fi-FI" sz="1400" dirty="0" err="1" smtClean="0"/>
              <a:t>Comparison</a:t>
            </a:r>
            <a:r>
              <a:rPr lang="fi-FI" sz="1400" dirty="0" smtClean="0"/>
              <a:t> of </a:t>
            </a:r>
            <a:r>
              <a:rPr lang="fi-FI" sz="1400" dirty="0" err="1" smtClean="0"/>
              <a:t>Two</a:t>
            </a:r>
            <a:r>
              <a:rPr lang="fi-FI" sz="1400" dirty="0" smtClean="0"/>
              <a:t> </a:t>
            </a:r>
            <a:r>
              <a:rPr lang="fi-FI" sz="1400" dirty="0" err="1" smtClean="0"/>
              <a:t>Theroretical</a:t>
            </a:r>
            <a:r>
              <a:rPr lang="fi-FI" sz="1400" dirty="0" smtClean="0"/>
              <a:t> </a:t>
            </a:r>
            <a:r>
              <a:rPr lang="fi-FI" sz="1400" dirty="0" err="1" smtClean="0"/>
              <a:t>Models</a:t>
            </a:r>
            <a:r>
              <a:rPr lang="fi-FI" sz="1400" dirty="0" smtClean="0"/>
              <a:t>, Management Science, </a:t>
            </a:r>
            <a:r>
              <a:rPr lang="fi-FI" sz="1400" dirty="0" err="1" smtClean="0"/>
              <a:t>vol</a:t>
            </a:r>
            <a:r>
              <a:rPr lang="fi-FI" sz="1400" dirty="0" smtClean="0"/>
              <a:t> 35, No 8 </a:t>
            </a:r>
            <a:r>
              <a:rPr lang="fi-FI" sz="1400" dirty="0" err="1" smtClean="0"/>
              <a:t>pp</a:t>
            </a:r>
            <a:r>
              <a:rPr lang="fi-FI" sz="1400" dirty="0" smtClean="0"/>
              <a:t>. 982-1003, 1989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1400" dirty="0" err="1" smtClean="0"/>
              <a:t>Venkatesh</a:t>
            </a:r>
            <a:r>
              <a:rPr lang="fi-FI" sz="1400" dirty="0" smtClean="0"/>
              <a:t> </a:t>
            </a:r>
            <a:r>
              <a:rPr lang="fi-FI" sz="1400" dirty="0" err="1" smtClean="0"/>
              <a:t>Viswanath</a:t>
            </a:r>
            <a:r>
              <a:rPr lang="fi-FI" sz="1400" dirty="0" smtClean="0"/>
              <a:t>, Davis Fred D., A </a:t>
            </a:r>
            <a:r>
              <a:rPr lang="fi-FI" sz="1400" dirty="0" err="1" smtClean="0"/>
              <a:t>Theoretical</a:t>
            </a:r>
            <a:r>
              <a:rPr lang="fi-FI" sz="1400" dirty="0" smtClean="0"/>
              <a:t> </a:t>
            </a:r>
            <a:r>
              <a:rPr lang="fi-FI" sz="1400" dirty="0" err="1" smtClean="0"/>
              <a:t>Extension</a:t>
            </a:r>
            <a:r>
              <a:rPr lang="fi-FI" sz="1400" dirty="0" smtClean="0"/>
              <a:t> of the </a:t>
            </a:r>
            <a:r>
              <a:rPr lang="fi-FI" sz="1400" dirty="0" err="1" smtClean="0"/>
              <a:t>Technoloical</a:t>
            </a:r>
            <a:r>
              <a:rPr lang="fi-FI" sz="1400" dirty="0" smtClean="0"/>
              <a:t> </a:t>
            </a:r>
            <a:r>
              <a:rPr lang="fi-FI" sz="1400" dirty="0" err="1" smtClean="0"/>
              <a:t>Acceptance</a:t>
            </a:r>
            <a:r>
              <a:rPr lang="fi-FI" sz="1400" dirty="0" smtClean="0"/>
              <a:t> </a:t>
            </a:r>
            <a:r>
              <a:rPr lang="fi-FI" sz="1400" dirty="0" err="1" smtClean="0"/>
              <a:t>Model</a:t>
            </a:r>
            <a:r>
              <a:rPr lang="fi-FI" sz="1400" dirty="0" smtClean="0"/>
              <a:t>: </a:t>
            </a:r>
            <a:r>
              <a:rPr lang="fi-FI" sz="1400" dirty="0" err="1" smtClean="0"/>
              <a:t>Four</a:t>
            </a:r>
            <a:r>
              <a:rPr lang="fi-FI" sz="1400" dirty="0" smtClean="0"/>
              <a:t> </a:t>
            </a:r>
            <a:r>
              <a:rPr lang="fi-FI" sz="1400" dirty="0" err="1" smtClean="0"/>
              <a:t>Logitudinal</a:t>
            </a:r>
            <a:r>
              <a:rPr lang="fi-FI" sz="1400" dirty="0" smtClean="0"/>
              <a:t> </a:t>
            </a:r>
            <a:r>
              <a:rPr lang="fi-FI" sz="1400" dirty="0" err="1" smtClean="0"/>
              <a:t>Field</a:t>
            </a:r>
            <a:r>
              <a:rPr lang="fi-FI" sz="1400" dirty="0" smtClean="0"/>
              <a:t> </a:t>
            </a:r>
            <a:r>
              <a:rPr lang="fi-FI" sz="1400" dirty="0" err="1" smtClean="0"/>
              <a:t>Studies</a:t>
            </a:r>
            <a:r>
              <a:rPr lang="fi-FI" sz="1400" dirty="0" smtClean="0"/>
              <a:t>, Management Science, </a:t>
            </a:r>
            <a:r>
              <a:rPr lang="fi-FI" sz="1400" dirty="0" err="1" smtClean="0"/>
              <a:t>vol</a:t>
            </a:r>
            <a:r>
              <a:rPr lang="fi-FI" sz="1400" dirty="0" smtClean="0"/>
              <a:t> 46, no 2, </a:t>
            </a:r>
            <a:r>
              <a:rPr lang="fi-FI" sz="1400" dirty="0" err="1" smtClean="0"/>
              <a:t>pp</a:t>
            </a:r>
            <a:r>
              <a:rPr lang="fi-FI" sz="1400" dirty="0" smtClean="0"/>
              <a:t>. 186-204, 2000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1400" dirty="0" err="1" smtClean="0"/>
              <a:t>Wakefield</a:t>
            </a:r>
            <a:r>
              <a:rPr lang="fi-FI" sz="1400" dirty="0" smtClean="0"/>
              <a:t> Robin, </a:t>
            </a:r>
            <a:r>
              <a:rPr lang="fi-FI" sz="1400" dirty="0" err="1" smtClean="0"/>
              <a:t>Whitten</a:t>
            </a:r>
            <a:r>
              <a:rPr lang="fi-FI" sz="1400" dirty="0" smtClean="0"/>
              <a:t> </a:t>
            </a:r>
            <a:r>
              <a:rPr lang="fi-FI" sz="1400" dirty="0" err="1" smtClean="0"/>
              <a:t>Dwayne</a:t>
            </a:r>
            <a:r>
              <a:rPr lang="fi-FI" sz="1400" dirty="0" smtClean="0"/>
              <a:t>, Mobile </a:t>
            </a:r>
            <a:r>
              <a:rPr lang="fi-FI" sz="1400" dirty="0" err="1" smtClean="0"/>
              <a:t>computing</a:t>
            </a:r>
            <a:r>
              <a:rPr lang="fi-FI" sz="1400" dirty="0" smtClean="0"/>
              <a:t>: a </a:t>
            </a:r>
            <a:r>
              <a:rPr lang="fi-FI" sz="1400" dirty="0" err="1" smtClean="0"/>
              <a:t>user</a:t>
            </a:r>
            <a:r>
              <a:rPr lang="fi-FI" sz="1400" dirty="0" smtClean="0"/>
              <a:t> </a:t>
            </a:r>
            <a:r>
              <a:rPr lang="fi-FI" sz="1400" dirty="0" err="1" smtClean="0"/>
              <a:t>study</a:t>
            </a:r>
            <a:r>
              <a:rPr lang="fi-FI" sz="1400" dirty="0" smtClean="0"/>
              <a:t> on </a:t>
            </a:r>
            <a:r>
              <a:rPr lang="fi-FI" sz="1400" dirty="0" err="1" smtClean="0"/>
              <a:t>hedonic/utilitarian</a:t>
            </a:r>
            <a:r>
              <a:rPr lang="fi-FI" sz="1400" dirty="0" smtClean="0"/>
              <a:t> mobile </a:t>
            </a:r>
            <a:r>
              <a:rPr lang="fi-FI" sz="1400" dirty="0" err="1" smtClean="0"/>
              <a:t>device</a:t>
            </a:r>
            <a:r>
              <a:rPr lang="fi-FI" sz="1400" dirty="0" smtClean="0"/>
              <a:t> </a:t>
            </a:r>
            <a:r>
              <a:rPr lang="fi-FI" sz="1400" dirty="0" err="1" smtClean="0"/>
              <a:t>usage</a:t>
            </a:r>
            <a:r>
              <a:rPr lang="fi-FI" sz="1400" dirty="0" smtClean="0"/>
              <a:t>, </a:t>
            </a:r>
            <a:r>
              <a:rPr lang="fi-FI" sz="1400" dirty="0" err="1" smtClean="0"/>
              <a:t>European</a:t>
            </a:r>
            <a:r>
              <a:rPr lang="fi-FI" sz="1400" dirty="0" smtClean="0"/>
              <a:t> Journal of </a:t>
            </a:r>
            <a:r>
              <a:rPr lang="fi-FI" sz="1400" dirty="0" err="1" smtClean="0"/>
              <a:t>Information</a:t>
            </a:r>
            <a:r>
              <a:rPr lang="fi-FI" sz="1400" dirty="0" smtClean="0"/>
              <a:t> Systems, </a:t>
            </a:r>
            <a:r>
              <a:rPr lang="fi-FI" sz="1400" dirty="0" err="1" smtClean="0"/>
              <a:t>issue</a:t>
            </a:r>
            <a:r>
              <a:rPr lang="fi-FI" sz="1400" dirty="0" smtClean="0"/>
              <a:t> 15, </a:t>
            </a:r>
            <a:r>
              <a:rPr lang="fi-FI" sz="1400" dirty="0" err="1" smtClean="0"/>
              <a:t>pp</a:t>
            </a:r>
            <a:r>
              <a:rPr lang="fi-FI" sz="1400" dirty="0" smtClean="0"/>
              <a:t>. 292-300,2006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1400" dirty="0" err="1" smtClean="0"/>
              <a:t>Chesney</a:t>
            </a:r>
            <a:r>
              <a:rPr lang="fi-FI" sz="1400" dirty="0" smtClean="0"/>
              <a:t> Thomas, </a:t>
            </a:r>
            <a:r>
              <a:rPr lang="fi-FI" sz="1400" dirty="0" err="1" smtClean="0"/>
              <a:t>Measuring</a:t>
            </a:r>
            <a:r>
              <a:rPr lang="fi-FI" sz="1400" dirty="0" smtClean="0"/>
              <a:t> the </a:t>
            </a:r>
            <a:r>
              <a:rPr lang="fi-FI" sz="1400" dirty="0" err="1" smtClean="0"/>
              <a:t>Context</a:t>
            </a:r>
            <a:r>
              <a:rPr lang="fi-FI" sz="1400" dirty="0" smtClean="0"/>
              <a:t> of </a:t>
            </a:r>
            <a:r>
              <a:rPr lang="fi-FI" sz="1400" dirty="0" err="1" smtClean="0"/>
              <a:t>Information</a:t>
            </a:r>
            <a:r>
              <a:rPr lang="fi-FI" sz="1400" dirty="0" smtClean="0"/>
              <a:t> Systems  </a:t>
            </a:r>
            <a:r>
              <a:rPr lang="fi-FI" sz="1400" dirty="0" err="1" smtClean="0"/>
              <a:t>use</a:t>
            </a:r>
            <a:r>
              <a:rPr lang="fi-FI" sz="1400" dirty="0" smtClean="0"/>
              <a:t>, Journal of </a:t>
            </a:r>
            <a:r>
              <a:rPr lang="fi-FI" sz="1400" dirty="0" err="1" smtClean="0"/>
              <a:t>Information</a:t>
            </a:r>
            <a:r>
              <a:rPr lang="fi-FI" sz="1400" dirty="0" smtClean="0"/>
              <a:t> </a:t>
            </a:r>
            <a:r>
              <a:rPr lang="fi-FI" sz="1400" dirty="0" err="1" smtClean="0"/>
              <a:t>Technology</a:t>
            </a:r>
            <a:r>
              <a:rPr lang="fi-FI" sz="1400" dirty="0" smtClean="0"/>
              <a:t> Management, </a:t>
            </a:r>
            <a:r>
              <a:rPr lang="fi-FI" sz="1400" dirty="0" err="1" smtClean="0"/>
              <a:t>vol</a:t>
            </a:r>
            <a:r>
              <a:rPr lang="fi-FI" sz="1400" dirty="0" smtClean="0"/>
              <a:t> 14, no 3, 2008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1400" dirty="0" smtClean="0"/>
              <a:t> </a:t>
            </a:r>
            <a:r>
              <a:rPr lang="fi-FI" sz="1400" dirty="0" err="1" smtClean="0"/>
              <a:t>Pedersen</a:t>
            </a:r>
            <a:r>
              <a:rPr lang="fi-FI" sz="1400" dirty="0" smtClean="0"/>
              <a:t> P.E., Adoption of Mobile Internet </a:t>
            </a:r>
            <a:r>
              <a:rPr lang="fi-FI" sz="1400" dirty="0" err="1" smtClean="0"/>
              <a:t>Services:An</a:t>
            </a:r>
            <a:r>
              <a:rPr lang="fi-FI" sz="1400" dirty="0" smtClean="0"/>
              <a:t> </a:t>
            </a:r>
            <a:r>
              <a:rPr lang="fi-FI" sz="1400" dirty="0" err="1" smtClean="0"/>
              <a:t>Explantory</a:t>
            </a:r>
            <a:r>
              <a:rPr lang="fi-FI" sz="1400" dirty="0" smtClean="0"/>
              <a:t> </a:t>
            </a:r>
            <a:r>
              <a:rPr lang="fi-FI" sz="1400" dirty="0" err="1" smtClean="0"/>
              <a:t>Study</a:t>
            </a:r>
            <a:r>
              <a:rPr lang="fi-FI" sz="1400" dirty="0" smtClean="0"/>
              <a:t> of Mobile Commerce </a:t>
            </a:r>
            <a:r>
              <a:rPr lang="fi-FI" sz="1400" dirty="0" err="1" smtClean="0"/>
              <a:t>Early</a:t>
            </a:r>
            <a:r>
              <a:rPr lang="fi-FI" sz="1400" dirty="0" smtClean="0"/>
              <a:t> </a:t>
            </a:r>
            <a:r>
              <a:rPr lang="fi-FI" sz="1400" dirty="0" err="1" smtClean="0"/>
              <a:t>Adaptors</a:t>
            </a:r>
            <a:r>
              <a:rPr lang="fi-FI" sz="1400" dirty="0" smtClean="0"/>
              <a:t>, Journal of </a:t>
            </a:r>
            <a:r>
              <a:rPr lang="fi-FI" sz="1400" dirty="0" err="1" smtClean="0"/>
              <a:t>Orgaizational</a:t>
            </a:r>
            <a:r>
              <a:rPr lang="fi-FI" sz="1400" dirty="0" smtClean="0"/>
              <a:t> </a:t>
            </a:r>
            <a:r>
              <a:rPr lang="fi-FI" sz="1400" dirty="0" err="1" smtClean="0"/>
              <a:t>Computing</a:t>
            </a:r>
            <a:r>
              <a:rPr lang="fi-FI" sz="1400" dirty="0" smtClean="0"/>
              <a:t> and Electronic Commerce 15 (2), 2003-222, 2005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1400" dirty="0" smtClean="0"/>
              <a:t>Kaasinen Eija, </a:t>
            </a:r>
            <a:r>
              <a:rPr lang="fi-FI" sz="1400" dirty="0" err="1" smtClean="0"/>
              <a:t>User</a:t>
            </a:r>
            <a:r>
              <a:rPr lang="fi-FI" sz="1400" dirty="0" smtClean="0"/>
              <a:t> </a:t>
            </a:r>
            <a:r>
              <a:rPr lang="fi-FI" sz="1400" dirty="0" err="1" smtClean="0"/>
              <a:t>Acceptance</a:t>
            </a:r>
            <a:r>
              <a:rPr lang="fi-FI" sz="1400" dirty="0" smtClean="0"/>
              <a:t> of Mobile Services -  </a:t>
            </a:r>
            <a:r>
              <a:rPr lang="fi-FI" sz="1400" dirty="0" err="1" smtClean="0"/>
              <a:t>value</a:t>
            </a:r>
            <a:r>
              <a:rPr lang="fi-FI" sz="1400" dirty="0" smtClean="0"/>
              <a:t>, </a:t>
            </a:r>
            <a:r>
              <a:rPr lang="fi-FI" sz="1400" dirty="0" err="1" smtClean="0"/>
              <a:t>ease</a:t>
            </a:r>
            <a:r>
              <a:rPr lang="fi-FI" sz="1400" dirty="0" smtClean="0"/>
              <a:t> of </a:t>
            </a:r>
            <a:r>
              <a:rPr lang="fi-FI" sz="1400" dirty="0" err="1" smtClean="0"/>
              <a:t>use</a:t>
            </a:r>
            <a:r>
              <a:rPr lang="fi-FI" sz="1400" dirty="0" smtClean="0"/>
              <a:t>, </a:t>
            </a:r>
            <a:r>
              <a:rPr lang="fi-FI" sz="1400" dirty="0" err="1" smtClean="0"/>
              <a:t>trust</a:t>
            </a:r>
            <a:r>
              <a:rPr lang="fi-FI" sz="1400" dirty="0" smtClean="0"/>
              <a:t> and </a:t>
            </a:r>
            <a:r>
              <a:rPr lang="fi-FI" sz="1400" dirty="0" err="1" smtClean="0"/>
              <a:t>ease</a:t>
            </a:r>
            <a:r>
              <a:rPr lang="fi-FI" sz="1400" dirty="0" smtClean="0"/>
              <a:t> of </a:t>
            </a:r>
            <a:r>
              <a:rPr lang="fi-FI" sz="1400" dirty="0" err="1" smtClean="0"/>
              <a:t>adaption</a:t>
            </a:r>
            <a:r>
              <a:rPr lang="fi-FI" sz="1400" dirty="0" smtClean="0"/>
              <a:t>, VTT </a:t>
            </a:r>
            <a:r>
              <a:rPr lang="fi-FI" sz="1400" dirty="0" err="1" smtClean="0"/>
              <a:t>publications</a:t>
            </a:r>
            <a:r>
              <a:rPr lang="fi-FI" sz="1400" dirty="0" smtClean="0"/>
              <a:t> 566,2005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400" dirty="0" smtClean="0"/>
              <a:t>A Design Thinking Process Model for Capturing and Formalizing Design Intents, </a:t>
            </a:r>
            <a:r>
              <a:rPr lang="en-US" sz="1400" dirty="0" err="1" smtClean="0"/>
              <a:t>Zhaoyang</a:t>
            </a:r>
            <a:r>
              <a:rPr lang="en-US" sz="1400" dirty="0" smtClean="0"/>
              <a:t> Sun, </a:t>
            </a:r>
            <a:r>
              <a:rPr lang="en-US" sz="1400" dirty="0" err="1" smtClean="0"/>
              <a:t>Jihong</a:t>
            </a:r>
            <a:r>
              <a:rPr lang="en-US" sz="1400" dirty="0" smtClean="0"/>
              <a:t> Liu, Proceedings of ISCID 08, International Symposium on Computational Intelligence and Design, 2008</a:t>
            </a:r>
            <a:endParaRPr lang="fi-FI" sz="1400" dirty="0" smtClean="0"/>
          </a:p>
          <a:p>
            <a:pPr marL="514350" indent="-514350">
              <a:buFont typeface="+mj-lt"/>
              <a:buAutoNum type="arabicPeriod"/>
            </a:pP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Thank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!</a:t>
            </a:r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r>
              <a:rPr lang="fi-FI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My CV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dirty="0" smtClean="0"/>
              <a:t>MSc in 1982 in </a:t>
            </a:r>
            <a:r>
              <a:rPr lang="fi-FI" sz="2400" dirty="0" err="1" smtClean="0"/>
              <a:t>Technical</a:t>
            </a:r>
            <a:r>
              <a:rPr lang="fi-FI" sz="2400" dirty="0" smtClean="0"/>
              <a:t> University of Tampere (</a:t>
            </a:r>
            <a:r>
              <a:rPr lang="fi-FI" sz="2400" dirty="0" err="1" smtClean="0"/>
              <a:t>computer</a:t>
            </a:r>
            <a:r>
              <a:rPr lang="fi-FI" sz="2400" dirty="0" smtClean="0"/>
              <a:t> </a:t>
            </a:r>
            <a:r>
              <a:rPr lang="fi-FI" sz="2400" dirty="0" err="1" smtClean="0"/>
              <a:t>technology</a:t>
            </a:r>
            <a:r>
              <a:rPr lang="fi-FI" sz="2400" dirty="0" smtClean="0"/>
              <a:t>) </a:t>
            </a:r>
          </a:p>
          <a:p>
            <a:r>
              <a:rPr lang="fi-FI" sz="2400" dirty="0" err="1" smtClean="0"/>
              <a:t>Additional</a:t>
            </a:r>
            <a:r>
              <a:rPr lang="fi-FI" sz="2400" dirty="0" smtClean="0"/>
              <a:t> </a:t>
            </a:r>
            <a:r>
              <a:rPr lang="fi-FI" sz="2400" dirty="0" err="1" smtClean="0"/>
              <a:t>studies</a:t>
            </a:r>
            <a:r>
              <a:rPr lang="fi-FI" sz="2400" dirty="0" smtClean="0"/>
              <a:t> in University of Oulu (</a:t>
            </a:r>
            <a:r>
              <a:rPr lang="fi-FI" sz="2400" dirty="0" err="1" smtClean="0"/>
              <a:t>mathematics</a:t>
            </a:r>
            <a:r>
              <a:rPr lang="fi-FI" sz="2400" dirty="0" smtClean="0"/>
              <a:t>, </a:t>
            </a:r>
            <a:r>
              <a:rPr lang="fi-FI" sz="2400" dirty="0" err="1" smtClean="0"/>
              <a:t>physics</a:t>
            </a:r>
            <a:r>
              <a:rPr lang="fi-FI" sz="2400" dirty="0" smtClean="0"/>
              <a:t>, </a:t>
            </a:r>
            <a:r>
              <a:rPr lang="fi-FI" sz="2400" dirty="0" err="1" smtClean="0"/>
              <a:t>theoretical</a:t>
            </a:r>
            <a:r>
              <a:rPr lang="fi-FI" sz="2400" dirty="0" smtClean="0"/>
              <a:t> </a:t>
            </a:r>
            <a:r>
              <a:rPr lang="fi-FI" sz="2400" dirty="0" err="1" smtClean="0"/>
              <a:t>physics</a:t>
            </a:r>
            <a:r>
              <a:rPr lang="fi-FI" sz="2400" dirty="0" smtClean="0"/>
              <a:t>)</a:t>
            </a:r>
          </a:p>
          <a:p>
            <a:r>
              <a:rPr lang="fi-FI" sz="2400" dirty="0" err="1" smtClean="0"/>
              <a:t>Career</a:t>
            </a:r>
            <a:r>
              <a:rPr lang="fi-FI" sz="2400" dirty="0" smtClean="0"/>
              <a:t> in Nokia Corp. </a:t>
            </a:r>
            <a:r>
              <a:rPr lang="fi-FI" sz="2400" dirty="0" err="1" smtClean="0"/>
              <a:t>up</a:t>
            </a:r>
            <a:r>
              <a:rPr lang="fi-FI" sz="2400" dirty="0" smtClean="0"/>
              <a:t> to 2009 in </a:t>
            </a:r>
            <a:r>
              <a:rPr lang="fi-FI" sz="2400" dirty="0" err="1" smtClean="0"/>
              <a:t>production</a:t>
            </a:r>
            <a:r>
              <a:rPr lang="fi-FI" sz="2400" dirty="0" smtClean="0"/>
              <a:t>, R&amp;D, </a:t>
            </a:r>
            <a:r>
              <a:rPr lang="fi-FI" sz="2400" dirty="0" err="1" smtClean="0"/>
              <a:t>product</a:t>
            </a:r>
            <a:r>
              <a:rPr lang="fi-FI" sz="2400" dirty="0" smtClean="0"/>
              <a:t> </a:t>
            </a:r>
            <a:r>
              <a:rPr lang="fi-FI" sz="2400" dirty="0" err="1" smtClean="0"/>
              <a:t>marketing</a:t>
            </a:r>
            <a:r>
              <a:rPr lang="fi-FI" sz="2400" dirty="0" smtClean="0"/>
              <a:t>, </a:t>
            </a:r>
            <a:r>
              <a:rPr lang="fi-FI" sz="2400" dirty="0" err="1" smtClean="0"/>
              <a:t>sales</a:t>
            </a:r>
            <a:r>
              <a:rPr lang="fi-FI" sz="2400" dirty="0" smtClean="0"/>
              <a:t>, </a:t>
            </a:r>
            <a:r>
              <a:rPr lang="fi-FI" sz="2400" dirty="0" err="1" smtClean="0"/>
              <a:t>system</a:t>
            </a:r>
            <a:r>
              <a:rPr lang="fi-FI" sz="2400" dirty="0" smtClean="0"/>
              <a:t> </a:t>
            </a:r>
            <a:r>
              <a:rPr lang="fi-FI" sz="2400" dirty="0" err="1" smtClean="0"/>
              <a:t>development</a:t>
            </a:r>
            <a:r>
              <a:rPr lang="fi-FI" sz="2400" dirty="0" smtClean="0"/>
              <a:t>, </a:t>
            </a:r>
            <a:r>
              <a:rPr lang="fi-FI" sz="2400" dirty="0" err="1" smtClean="0"/>
              <a:t>concepting</a:t>
            </a:r>
            <a:endParaRPr lang="fi-FI" sz="2400" dirty="0" smtClean="0"/>
          </a:p>
          <a:p>
            <a:r>
              <a:rPr lang="fi-FI" sz="2400" dirty="0" smtClean="0"/>
              <a:t>In </a:t>
            </a:r>
            <a:r>
              <a:rPr lang="fi-FI" sz="2400" dirty="0" err="1" smtClean="0"/>
              <a:t>several</a:t>
            </a:r>
            <a:r>
              <a:rPr lang="fi-FI" sz="2400" dirty="0" smtClean="0"/>
              <a:t> </a:t>
            </a:r>
            <a:r>
              <a:rPr lang="fi-FI" sz="2400" dirty="0" err="1" smtClean="0"/>
              <a:t>positions</a:t>
            </a:r>
            <a:r>
              <a:rPr lang="fi-FI" sz="2400" dirty="0" smtClean="0"/>
              <a:t> in </a:t>
            </a:r>
            <a:r>
              <a:rPr lang="fi-FI" sz="2400" dirty="0" err="1" smtClean="0"/>
              <a:t>several</a:t>
            </a:r>
            <a:r>
              <a:rPr lang="fi-FI" sz="2400" dirty="0" smtClean="0"/>
              <a:t> international </a:t>
            </a:r>
            <a:r>
              <a:rPr lang="fi-FI" sz="2400" dirty="0" err="1" smtClean="0"/>
              <a:t>businesses</a:t>
            </a:r>
            <a:r>
              <a:rPr lang="fi-FI" sz="2400" dirty="0" smtClean="0"/>
              <a:t>: </a:t>
            </a:r>
            <a:r>
              <a:rPr lang="fi-FI" sz="2400" dirty="0" err="1" smtClean="0"/>
              <a:t>telecommunication</a:t>
            </a:r>
            <a:r>
              <a:rPr lang="fi-FI" sz="2400" dirty="0" smtClean="0"/>
              <a:t>, TETRA, mobile </a:t>
            </a:r>
            <a:r>
              <a:rPr lang="fi-FI" sz="2400" dirty="0" err="1" smtClean="0"/>
              <a:t>networks</a:t>
            </a:r>
            <a:r>
              <a:rPr lang="fi-FI" sz="2400" dirty="0" smtClean="0"/>
              <a:t>, multimedia </a:t>
            </a:r>
            <a:r>
              <a:rPr lang="fi-FI" sz="2400" dirty="0" err="1" smtClean="0"/>
              <a:t>devices</a:t>
            </a:r>
            <a:endParaRPr lang="fi-FI" sz="2400" dirty="0" smtClean="0"/>
          </a:p>
          <a:p>
            <a:r>
              <a:rPr lang="fi-FI" sz="2400" dirty="0" err="1" smtClean="0"/>
              <a:t>Now</a:t>
            </a:r>
            <a:r>
              <a:rPr lang="fi-FI" sz="2400" dirty="0" smtClean="0"/>
              <a:t>: senior </a:t>
            </a:r>
            <a:r>
              <a:rPr lang="fi-FI" sz="2400" dirty="0" err="1" smtClean="0"/>
              <a:t>researcher</a:t>
            </a:r>
            <a:r>
              <a:rPr lang="fi-FI" sz="2400" dirty="0" smtClean="0"/>
              <a:t> and </a:t>
            </a:r>
            <a:r>
              <a:rPr lang="fi-FI" sz="2400" dirty="0" err="1" smtClean="0"/>
              <a:t>PhD</a:t>
            </a:r>
            <a:r>
              <a:rPr lang="fi-FI" sz="2400" dirty="0" smtClean="0"/>
              <a:t> </a:t>
            </a:r>
            <a:r>
              <a:rPr lang="fi-FI" sz="2400" dirty="0" err="1" smtClean="0"/>
              <a:t>student</a:t>
            </a:r>
            <a:r>
              <a:rPr lang="fi-FI" sz="2400" dirty="0" smtClean="0"/>
              <a:t> in Scope </a:t>
            </a:r>
            <a:r>
              <a:rPr lang="fi-FI" sz="2400" dirty="0" err="1" smtClean="0"/>
              <a:t>program</a:t>
            </a:r>
            <a:r>
              <a:rPr lang="fi-FI" sz="2400" dirty="0" smtClean="0"/>
              <a:t> in </a:t>
            </a:r>
            <a:r>
              <a:rPr lang="fi-FI" sz="2400" dirty="0" err="1" smtClean="0"/>
              <a:t>Faculty</a:t>
            </a:r>
            <a:r>
              <a:rPr lang="fi-FI" sz="2400" dirty="0" smtClean="0"/>
              <a:t> of IT in JYU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Introduction</a:t>
            </a:r>
            <a:r>
              <a:rPr lang="fi-FI" dirty="0" smtClean="0"/>
              <a:t/>
            </a:r>
            <a:br>
              <a:rPr lang="fi-FI" dirty="0" smtClean="0"/>
            </a:br>
            <a:endParaRPr lang="fi-FI" sz="140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052736"/>
            <a:ext cx="7858125" cy="4162425"/>
          </a:xfrm>
        </p:spPr>
        <p:txBody>
          <a:bodyPr/>
          <a:lstStyle/>
          <a:p>
            <a:r>
              <a:rPr lang="fi-FI" sz="2000" dirty="0" err="1" smtClean="0"/>
              <a:t>User</a:t>
            </a:r>
            <a:r>
              <a:rPr lang="fi-FI" sz="2000" dirty="0" smtClean="0"/>
              <a:t> </a:t>
            </a:r>
            <a:r>
              <a:rPr lang="fi-FI" sz="2000" dirty="0" err="1" smtClean="0"/>
              <a:t>behaviour</a:t>
            </a:r>
            <a:r>
              <a:rPr lang="fi-FI" sz="2000" dirty="0" smtClean="0"/>
              <a:t> in </a:t>
            </a:r>
            <a:r>
              <a:rPr lang="fi-FI" sz="2000" dirty="0" err="1" smtClean="0"/>
              <a:t>accepting</a:t>
            </a:r>
            <a:r>
              <a:rPr lang="fi-FI" sz="2000" dirty="0" smtClean="0"/>
              <a:t>  new </a:t>
            </a:r>
            <a:r>
              <a:rPr lang="fi-FI" sz="2000" dirty="0" err="1" smtClean="0"/>
              <a:t>technology</a:t>
            </a:r>
            <a:r>
              <a:rPr lang="fi-FI" sz="2000" dirty="0" smtClean="0"/>
              <a:t> (</a:t>
            </a:r>
            <a:r>
              <a:rPr lang="fi-FI" sz="2000" dirty="0" err="1" smtClean="0"/>
              <a:t>computers</a:t>
            </a:r>
            <a:r>
              <a:rPr lang="fi-FI" sz="2000" dirty="0" smtClean="0"/>
              <a:t>, tv, IT- </a:t>
            </a:r>
            <a:r>
              <a:rPr lang="fi-FI" sz="2000" dirty="0" err="1" smtClean="0"/>
              <a:t>systems</a:t>
            </a:r>
            <a:r>
              <a:rPr lang="fi-FI" sz="2000" dirty="0" smtClean="0"/>
              <a:t>) </a:t>
            </a:r>
            <a:r>
              <a:rPr lang="fi-FI" sz="2000" dirty="0" err="1" smtClean="0"/>
              <a:t>has</a:t>
            </a:r>
            <a:r>
              <a:rPr lang="fi-FI" sz="2000" dirty="0" smtClean="0"/>
              <a:t> </a:t>
            </a:r>
            <a:r>
              <a:rPr lang="fi-FI" sz="2000" dirty="0" err="1" smtClean="0"/>
              <a:t>been</a:t>
            </a:r>
            <a:r>
              <a:rPr lang="fi-FI" sz="2000" dirty="0" smtClean="0"/>
              <a:t> </a:t>
            </a:r>
            <a:r>
              <a:rPr lang="fi-FI" sz="2000" dirty="0" err="1" smtClean="0"/>
              <a:t>studied</a:t>
            </a:r>
            <a:r>
              <a:rPr lang="fi-FI" sz="2000" dirty="0" smtClean="0"/>
              <a:t> </a:t>
            </a:r>
            <a:r>
              <a:rPr lang="fi-FI" sz="2000" dirty="0" err="1" smtClean="0"/>
              <a:t>since</a:t>
            </a:r>
            <a:r>
              <a:rPr lang="fi-FI" sz="2000" dirty="0" smtClean="0"/>
              <a:t> 50-60’s</a:t>
            </a:r>
          </a:p>
          <a:p>
            <a:r>
              <a:rPr lang="fi-FI" sz="2000" dirty="0" smtClean="0"/>
              <a:t>Mobile </a:t>
            </a:r>
            <a:r>
              <a:rPr lang="fi-FI" sz="2000" dirty="0" err="1" smtClean="0"/>
              <a:t>technology</a:t>
            </a:r>
            <a:r>
              <a:rPr lang="fi-FI" sz="2000" dirty="0" smtClean="0"/>
              <a:t> </a:t>
            </a:r>
            <a:r>
              <a:rPr lang="fi-FI" sz="2000" dirty="0" err="1" smtClean="0"/>
              <a:t>user</a:t>
            </a:r>
            <a:r>
              <a:rPr lang="fi-FI" sz="2000" dirty="0" smtClean="0"/>
              <a:t> </a:t>
            </a:r>
            <a:r>
              <a:rPr lang="fi-FI" sz="2000" dirty="0" err="1" smtClean="0"/>
              <a:t>studies</a:t>
            </a:r>
            <a:r>
              <a:rPr lang="fi-FI" sz="2000" dirty="0" smtClean="0"/>
              <a:t> </a:t>
            </a:r>
            <a:r>
              <a:rPr lang="fi-FI" sz="2000" dirty="0" err="1" smtClean="0"/>
              <a:t>done</a:t>
            </a:r>
            <a:r>
              <a:rPr lang="fi-FI" sz="2000" dirty="0" smtClean="0"/>
              <a:t> </a:t>
            </a:r>
            <a:r>
              <a:rPr lang="fi-FI" sz="2000" dirty="0" err="1" smtClean="0"/>
              <a:t>since</a:t>
            </a:r>
            <a:r>
              <a:rPr lang="fi-FI" sz="2000" dirty="0" smtClean="0"/>
              <a:t> 80’s</a:t>
            </a:r>
          </a:p>
          <a:p>
            <a:r>
              <a:rPr lang="fi-FI" sz="2000" dirty="0" err="1" smtClean="0"/>
              <a:t>Traditionally</a:t>
            </a:r>
            <a:r>
              <a:rPr lang="fi-FI" sz="2000" dirty="0" smtClean="0"/>
              <a:t> </a:t>
            </a:r>
            <a:r>
              <a:rPr lang="fi-FI" sz="2000" dirty="0" err="1" smtClean="0"/>
              <a:t>there</a:t>
            </a:r>
            <a:r>
              <a:rPr lang="fi-FI" sz="2000" dirty="0" smtClean="0"/>
              <a:t> </a:t>
            </a:r>
            <a:r>
              <a:rPr lang="fi-FI" sz="2000" dirty="0" err="1" smtClean="0"/>
              <a:t>have</a:t>
            </a:r>
            <a:r>
              <a:rPr lang="fi-FI" sz="2000" dirty="0" smtClean="0"/>
              <a:t> </a:t>
            </a:r>
            <a:r>
              <a:rPr lang="fi-FI" sz="2000" dirty="0" err="1" smtClean="0"/>
              <a:t>been</a:t>
            </a:r>
            <a:r>
              <a:rPr lang="fi-FI" sz="2000" dirty="0" smtClean="0"/>
              <a:t> </a:t>
            </a:r>
            <a:r>
              <a:rPr lang="fi-FI" sz="2000" dirty="0" err="1" smtClean="0"/>
              <a:t>spesific</a:t>
            </a:r>
            <a:r>
              <a:rPr lang="fi-FI" sz="2000" dirty="0" smtClean="0"/>
              <a:t> </a:t>
            </a:r>
            <a:r>
              <a:rPr lang="fi-FI" sz="2000" dirty="0" err="1" smtClean="0"/>
              <a:t>research</a:t>
            </a:r>
            <a:r>
              <a:rPr lang="fi-FI" sz="2000" dirty="0" smtClean="0"/>
              <a:t> </a:t>
            </a:r>
            <a:r>
              <a:rPr lang="fi-FI" sz="2000" dirty="0" err="1" smtClean="0"/>
              <a:t>methods</a:t>
            </a:r>
            <a:r>
              <a:rPr lang="fi-FI" sz="2000" dirty="0" smtClean="0"/>
              <a:t> for </a:t>
            </a:r>
            <a:r>
              <a:rPr lang="fi-FI" sz="2000" dirty="0" err="1" smtClean="0"/>
              <a:t>different</a:t>
            </a:r>
            <a:r>
              <a:rPr lang="fi-FI" sz="2000" dirty="0" smtClean="0"/>
              <a:t> </a:t>
            </a:r>
            <a:r>
              <a:rPr lang="fi-FI" sz="2000" dirty="0" err="1" smtClean="0"/>
              <a:t>user</a:t>
            </a:r>
            <a:r>
              <a:rPr lang="fi-FI" sz="2000" dirty="0" smtClean="0"/>
              <a:t> </a:t>
            </a:r>
            <a:r>
              <a:rPr lang="fi-FI" sz="2000" dirty="0" err="1" smtClean="0"/>
              <a:t>types</a:t>
            </a:r>
            <a:r>
              <a:rPr lang="fi-FI" sz="2000" dirty="0" smtClean="0"/>
              <a:t> (i.e. </a:t>
            </a:r>
            <a:r>
              <a:rPr lang="fi-FI" sz="2000" dirty="0" err="1" smtClean="0"/>
              <a:t>hedonic</a:t>
            </a:r>
            <a:r>
              <a:rPr lang="fi-FI" sz="2000" dirty="0" smtClean="0"/>
              <a:t> </a:t>
            </a:r>
            <a:r>
              <a:rPr lang="fi-FI" sz="2000" dirty="0" err="1" smtClean="0"/>
              <a:t>users</a:t>
            </a:r>
            <a:r>
              <a:rPr lang="fi-FI" sz="2000" dirty="0" smtClean="0"/>
              <a:t>, </a:t>
            </a:r>
            <a:r>
              <a:rPr lang="fi-FI" sz="2000" dirty="0" err="1" smtClean="0"/>
              <a:t>utilitarian</a:t>
            </a:r>
            <a:r>
              <a:rPr lang="fi-FI" sz="2000" dirty="0" smtClean="0"/>
              <a:t> </a:t>
            </a:r>
            <a:r>
              <a:rPr lang="fi-FI" sz="2000" dirty="0" err="1" smtClean="0"/>
              <a:t>users</a:t>
            </a:r>
            <a:r>
              <a:rPr lang="fi-FI" sz="2000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fi-FI" sz="1100" dirty="0" err="1" smtClean="0"/>
              <a:t>PEOU=percieved</a:t>
            </a:r>
            <a:r>
              <a:rPr lang="fi-FI" sz="1100" dirty="0" smtClean="0"/>
              <a:t> </a:t>
            </a:r>
            <a:r>
              <a:rPr lang="fi-FI" sz="1100" dirty="0" err="1" smtClean="0"/>
              <a:t>ease</a:t>
            </a:r>
            <a:r>
              <a:rPr lang="fi-FI" sz="1100" dirty="0" smtClean="0"/>
              <a:t> of </a:t>
            </a:r>
            <a:r>
              <a:rPr lang="fi-FI" sz="1100" dirty="0" err="1" smtClean="0"/>
              <a:t>use</a:t>
            </a:r>
            <a:endParaRPr lang="fi-FI" sz="1100" dirty="0" smtClean="0"/>
          </a:p>
          <a:p>
            <a:pPr lvl="1">
              <a:buFont typeface="Arial" pitchFamily="34" charset="0"/>
              <a:buChar char="•"/>
            </a:pPr>
            <a:r>
              <a:rPr lang="fi-FI" sz="1100" dirty="0" smtClean="0"/>
              <a:t>PU= </a:t>
            </a:r>
            <a:r>
              <a:rPr lang="fi-FI" sz="1100" dirty="0" err="1" smtClean="0"/>
              <a:t>percieved</a:t>
            </a:r>
            <a:r>
              <a:rPr lang="fi-FI" sz="1100" dirty="0" smtClean="0"/>
              <a:t> </a:t>
            </a:r>
            <a:r>
              <a:rPr lang="fi-FI" sz="1100" dirty="0" err="1" smtClean="0"/>
              <a:t>usability</a:t>
            </a:r>
            <a:endParaRPr lang="fi-FI" sz="1100" dirty="0" smtClean="0"/>
          </a:p>
          <a:p>
            <a:pPr lvl="1">
              <a:buFont typeface="Arial" pitchFamily="34" charset="0"/>
              <a:buChar char="•"/>
            </a:pPr>
            <a:r>
              <a:rPr lang="fi-FI" sz="1100" dirty="0" smtClean="0"/>
              <a:t>CA =</a:t>
            </a:r>
            <a:r>
              <a:rPr lang="fi-FI" sz="1100" dirty="0" err="1" smtClean="0"/>
              <a:t>cognitive</a:t>
            </a:r>
            <a:r>
              <a:rPr lang="fi-FI" sz="1100" dirty="0" smtClean="0"/>
              <a:t> absorption</a:t>
            </a:r>
          </a:p>
          <a:p>
            <a:pPr lvl="1">
              <a:buFont typeface="Arial" pitchFamily="34" charset="0"/>
              <a:buChar char="•"/>
            </a:pPr>
            <a:r>
              <a:rPr lang="fi-FI" sz="1100" dirty="0" smtClean="0"/>
              <a:t>TAM, TAM2 =</a:t>
            </a:r>
            <a:r>
              <a:rPr lang="fi-FI" sz="1100" dirty="0" err="1" smtClean="0"/>
              <a:t>technical</a:t>
            </a:r>
            <a:r>
              <a:rPr lang="fi-FI" sz="1100" dirty="0" smtClean="0"/>
              <a:t> </a:t>
            </a:r>
            <a:r>
              <a:rPr lang="fi-FI" sz="1100" dirty="0" err="1" smtClean="0"/>
              <a:t>acceptance</a:t>
            </a:r>
            <a:r>
              <a:rPr lang="fi-FI" sz="1100" dirty="0" smtClean="0"/>
              <a:t> </a:t>
            </a:r>
            <a:r>
              <a:rPr lang="fi-FI" sz="1100" dirty="0" err="1" smtClean="0"/>
              <a:t>model</a:t>
            </a:r>
            <a:endParaRPr lang="fi-FI" sz="2000" dirty="0" smtClean="0"/>
          </a:p>
          <a:p>
            <a:r>
              <a:rPr lang="fi-FI" sz="2000" dirty="0" err="1" smtClean="0"/>
              <a:t>Currently</a:t>
            </a:r>
            <a:r>
              <a:rPr lang="fi-FI" sz="2000" dirty="0" smtClean="0"/>
              <a:t>, </a:t>
            </a:r>
            <a:r>
              <a:rPr lang="fi-FI" sz="2000" dirty="0" err="1" smtClean="0"/>
              <a:t>models</a:t>
            </a:r>
            <a:r>
              <a:rPr lang="fi-FI" sz="2000" dirty="0" smtClean="0"/>
              <a:t> for </a:t>
            </a:r>
            <a:r>
              <a:rPr lang="fi-FI" sz="2000" dirty="0" err="1" smtClean="0"/>
              <a:t>customer</a:t>
            </a:r>
            <a:r>
              <a:rPr lang="fi-FI" sz="2000" dirty="0" smtClean="0"/>
              <a:t> </a:t>
            </a:r>
            <a:r>
              <a:rPr lang="fi-FI" sz="2000" dirty="0" err="1" smtClean="0"/>
              <a:t>acceptance</a:t>
            </a:r>
            <a:r>
              <a:rPr lang="fi-FI" sz="2000" dirty="0" smtClean="0"/>
              <a:t> in mobile </a:t>
            </a:r>
            <a:r>
              <a:rPr lang="fi-FI" sz="2000" dirty="0" err="1" smtClean="0"/>
              <a:t>applications</a:t>
            </a:r>
            <a:r>
              <a:rPr lang="fi-FI" sz="2000" dirty="0" smtClean="0"/>
              <a:t> </a:t>
            </a:r>
            <a:r>
              <a:rPr lang="fi-FI" sz="2000" dirty="0" err="1" smtClean="0"/>
              <a:t>are</a:t>
            </a:r>
            <a:r>
              <a:rPr lang="fi-FI" sz="2000" dirty="0" smtClean="0"/>
              <a:t> </a:t>
            </a:r>
            <a:r>
              <a:rPr lang="fi-FI" sz="2000" dirty="0" err="1" smtClean="0"/>
              <a:t>being</a:t>
            </a:r>
            <a:r>
              <a:rPr lang="fi-FI" sz="2000" dirty="0" smtClean="0"/>
              <a:t> </a:t>
            </a:r>
            <a:r>
              <a:rPr lang="fi-FI" sz="2000" dirty="0" err="1" smtClean="0"/>
              <a:t>developed</a:t>
            </a:r>
            <a:r>
              <a:rPr lang="fi-FI" sz="2000" dirty="0" smtClean="0"/>
              <a:t> as </a:t>
            </a:r>
            <a:r>
              <a:rPr lang="fi-FI" sz="2000" dirty="0" err="1" smtClean="0"/>
              <a:t>well</a:t>
            </a:r>
            <a:r>
              <a:rPr lang="fi-FI" sz="2000" dirty="0" smtClean="0"/>
              <a:t> in the </a:t>
            </a:r>
            <a:r>
              <a:rPr lang="fi-FI" sz="2000" dirty="0" err="1" smtClean="0"/>
              <a:t>community</a:t>
            </a:r>
            <a:endParaRPr lang="fi-FI" sz="2000" dirty="0" smtClean="0"/>
          </a:p>
          <a:p>
            <a:r>
              <a:rPr lang="fi-FI" sz="2000" dirty="0" err="1" smtClean="0"/>
              <a:t>Utilitarian</a:t>
            </a:r>
            <a:r>
              <a:rPr lang="fi-FI" sz="2000" dirty="0" smtClean="0"/>
              <a:t> </a:t>
            </a:r>
            <a:r>
              <a:rPr lang="fi-FI" sz="2000" dirty="0" err="1" smtClean="0"/>
              <a:t>use</a:t>
            </a:r>
            <a:r>
              <a:rPr lang="fi-FI" sz="2000" dirty="0" smtClean="0"/>
              <a:t> (</a:t>
            </a:r>
            <a:r>
              <a:rPr lang="fi-FI" sz="2000" dirty="0" err="1" smtClean="0"/>
              <a:t>police</a:t>
            </a:r>
            <a:r>
              <a:rPr lang="fi-FI" sz="2000" dirty="0" smtClean="0"/>
              <a:t>) is </a:t>
            </a:r>
            <a:r>
              <a:rPr lang="fi-FI" sz="2000" dirty="0" err="1" smtClean="0"/>
              <a:t>assumed</a:t>
            </a:r>
            <a:r>
              <a:rPr lang="fi-FI" sz="2000" dirty="0" smtClean="0"/>
              <a:t> to </a:t>
            </a:r>
            <a:r>
              <a:rPr lang="fi-FI" sz="2000" dirty="0" err="1" smtClean="0"/>
              <a:t>get</a:t>
            </a:r>
            <a:r>
              <a:rPr lang="fi-FI" sz="2000" dirty="0" smtClean="0"/>
              <a:t> </a:t>
            </a:r>
            <a:r>
              <a:rPr lang="fi-FI" sz="2000" dirty="0" err="1" smtClean="0"/>
              <a:t>closer</a:t>
            </a:r>
            <a:r>
              <a:rPr lang="fi-FI" sz="2000" dirty="0" smtClean="0"/>
              <a:t> to the </a:t>
            </a:r>
            <a:r>
              <a:rPr lang="fi-FI" sz="2000" dirty="0" err="1" smtClean="0"/>
              <a:t>hedonic</a:t>
            </a:r>
            <a:r>
              <a:rPr lang="fi-FI" sz="2000" dirty="0" smtClean="0"/>
              <a:t> </a:t>
            </a:r>
            <a:r>
              <a:rPr lang="fi-FI" sz="2000" dirty="0" err="1" smtClean="0"/>
              <a:t>use</a:t>
            </a:r>
            <a:r>
              <a:rPr lang="fi-FI" sz="2000" dirty="0" smtClean="0"/>
              <a:t> (</a:t>
            </a:r>
            <a:r>
              <a:rPr lang="fi-FI" sz="2000" dirty="0" err="1" smtClean="0"/>
              <a:t>consumer</a:t>
            </a:r>
            <a:r>
              <a:rPr lang="fi-FI" sz="2000" dirty="0" smtClean="0"/>
              <a:t>) = </a:t>
            </a:r>
            <a:r>
              <a:rPr lang="fi-FI" sz="2000" dirty="0" err="1" smtClean="0"/>
              <a:t>one</a:t>
            </a:r>
            <a:r>
              <a:rPr lang="fi-FI" sz="2000" dirty="0" smtClean="0"/>
              <a:t> of the </a:t>
            </a:r>
            <a:r>
              <a:rPr lang="fi-FI" sz="2000" dirty="0" err="1" smtClean="0"/>
              <a:t>hypotheses</a:t>
            </a:r>
            <a:r>
              <a:rPr lang="fi-FI" sz="2000" dirty="0" smtClean="0"/>
              <a:t> in </a:t>
            </a:r>
            <a:r>
              <a:rPr lang="fi-FI" sz="2000" dirty="0" err="1" smtClean="0"/>
              <a:t>this</a:t>
            </a:r>
            <a:r>
              <a:rPr lang="fi-FI" sz="2000" dirty="0" smtClean="0"/>
              <a:t> </a:t>
            </a:r>
            <a:r>
              <a:rPr lang="fi-FI" sz="2000" dirty="0" err="1" smtClean="0"/>
              <a:t>research</a:t>
            </a:r>
            <a:endParaRPr lang="fi-FI" sz="2000" dirty="0" smtClean="0"/>
          </a:p>
          <a:p>
            <a:r>
              <a:rPr lang="fi-FI" sz="2000" dirty="0" smtClean="0"/>
              <a:t>In </a:t>
            </a:r>
            <a:r>
              <a:rPr lang="fi-FI" sz="2000" dirty="0" err="1" smtClean="0"/>
              <a:t>this</a:t>
            </a:r>
            <a:r>
              <a:rPr lang="fi-FI" sz="2000" dirty="0" smtClean="0"/>
              <a:t> </a:t>
            </a:r>
            <a:r>
              <a:rPr lang="fi-FI" sz="2000" dirty="0" err="1" smtClean="0"/>
              <a:t>research</a:t>
            </a:r>
            <a:r>
              <a:rPr lang="fi-FI" sz="2000" dirty="0" smtClean="0"/>
              <a:t> the </a:t>
            </a:r>
            <a:r>
              <a:rPr lang="fi-FI" sz="2000" dirty="0" err="1" smtClean="0"/>
              <a:t>goal</a:t>
            </a:r>
            <a:r>
              <a:rPr lang="fi-FI" sz="2000" dirty="0" smtClean="0"/>
              <a:t> is to </a:t>
            </a:r>
            <a:r>
              <a:rPr lang="fi-FI" sz="2000" u="sng" dirty="0" err="1" smtClean="0"/>
              <a:t>create</a:t>
            </a:r>
            <a:r>
              <a:rPr lang="fi-FI" sz="2000" u="sng" dirty="0" smtClean="0"/>
              <a:t> new </a:t>
            </a:r>
            <a:r>
              <a:rPr lang="fi-FI" sz="2000" u="sng" dirty="0" err="1" smtClean="0"/>
              <a:t>methods</a:t>
            </a:r>
            <a:r>
              <a:rPr lang="fi-FI" sz="2000" u="sng" dirty="0" smtClean="0"/>
              <a:t> for </a:t>
            </a:r>
            <a:r>
              <a:rPr lang="fi-FI" sz="2000" u="sng" dirty="0" err="1" smtClean="0"/>
              <a:t>technology</a:t>
            </a:r>
            <a:r>
              <a:rPr lang="fi-FI" sz="2000" u="sng" dirty="0" smtClean="0"/>
              <a:t> </a:t>
            </a:r>
            <a:r>
              <a:rPr lang="fi-FI" sz="2000" u="sng" dirty="0" err="1" smtClean="0"/>
              <a:t>acceptance</a:t>
            </a:r>
            <a:r>
              <a:rPr lang="fi-FI" sz="2000" u="sng" dirty="0" smtClean="0"/>
              <a:t> for </a:t>
            </a:r>
            <a:r>
              <a:rPr lang="fi-FI" sz="2000" u="sng" dirty="0" err="1" smtClean="0"/>
              <a:t>utilitarian</a:t>
            </a:r>
            <a:r>
              <a:rPr lang="fi-FI" sz="2000" u="sng" dirty="0" smtClean="0"/>
              <a:t> </a:t>
            </a:r>
            <a:r>
              <a:rPr lang="fi-FI" sz="2000" u="sng" dirty="0" err="1" smtClean="0"/>
              <a:t>users</a:t>
            </a:r>
            <a:r>
              <a:rPr lang="fi-FI" sz="2000" u="sng" dirty="0" smtClean="0"/>
              <a:t> </a:t>
            </a:r>
            <a:r>
              <a:rPr lang="fi-FI" sz="2000" dirty="0" err="1" smtClean="0"/>
              <a:t>having</a:t>
            </a:r>
            <a:r>
              <a:rPr lang="fi-FI" sz="2000" dirty="0" smtClean="0"/>
              <a:t> </a:t>
            </a:r>
            <a:r>
              <a:rPr lang="fi-FI" sz="2000" dirty="0" err="1" smtClean="0"/>
              <a:t>elements</a:t>
            </a:r>
            <a:r>
              <a:rPr lang="fi-FI" sz="2000" dirty="0" smtClean="0"/>
              <a:t> </a:t>
            </a:r>
            <a:r>
              <a:rPr lang="fi-FI" sz="2000" dirty="0" err="1" smtClean="0"/>
              <a:t>from</a:t>
            </a:r>
            <a:r>
              <a:rPr lang="fi-FI" sz="2000" dirty="0" smtClean="0"/>
              <a:t> </a:t>
            </a:r>
            <a:r>
              <a:rPr lang="fi-FI" sz="2000" dirty="0" err="1" smtClean="0"/>
              <a:t>existing</a:t>
            </a:r>
            <a:r>
              <a:rPr lang="fi-FI" sz="2000" dirty="0" smtClean="0"/>
              <a:t> </a:t>
            </a:r>
            <a:r>
              <a:rPr lang="fi-FI" sz="2000" dirty="0" err="1" smtClean="0"/>
              <a:t>models</a:t>
            </a:r>
            <a:r>
              <a:rPr lang="fi-FI" sz="2000" dirty="0" smtClean="0"/>
              <a:t> </a:t>
            </a:r>
            <a:r>
              <a:rPr lang="fi-FI" sz="2000" dirty="0" err="1" smtClean="0"/>
              <a:t>from</a:t>
            </a:r>
            <a:r>
              <a:rPr lang="fi-FI" sz="2000" dirty="0" smtClean="0"/>
              <a:t> </a:t>
            </a:r>
            <a:r>
              <a:rPr lang="fi-FI" sz="2000" dirty="0" err="1" smtClean="0"/>
              <a:t>both</a:t>
            </a:r>
            <a:r>
              <a:rPr lang="fi-FI" sz="2000" dirty="0" smtClean="0"/>
              <a:t> </a:t>
            </a:r>
            <a:r>
              <a:rPr lang="fi-FI" sz="2000" dirty="0" err="1" smtClean="0"/>
              <a:t>user</a:t>
            </a:r>
            <a:r>
              <a:rPr lang="fi-FI" sz="2000" dirty="0" smtClean="0"/>
              <a:t> </a:t>
            </a:r>
            <a:r>
              <a:rPr lang="fi-FI" sz="2000" dirty="0" err="1" smtClean="0"/>
              <a:t>types</a:t>
            </a:r>
            <a:r>
              <a:rPr lang="fi-FI" sz="2000" dirty="0" smtClean="0"/>
              <a:t> and </a:t>
            </a:r>
            <a:r>
              <a:rPr lang="fi-FI" sz="2000" dirty="0" err="1" smtClean="0"/>
              <a:t>use</a:t>
            </a:r>
            <a:r>
              <a:rPr lang="fi-FI" sz="2000" dirty="0" smtClean="0"/>
              <a:t> in </a:t>
            </a:r>
            <a:r>
              <a:rPr lang="fi-FI" sz="2000" dirty="0" err="1" smtClean="0"/>
              <a:t>empirical</a:t>
            </a:r>
            <a:r>
              <a:rPr lang="fi-FI" sz="2000" dirty="0" smtClean="0"/>
              <a:t> </a:t>
            </a:r>
            <a:r>
              <a:rPr lang="fi-FI" sz="2000" dirty="0" err="1" smtClean="0"/>
              <a:t>tests</a:t>
            </a:r>
            <a:r>
              <a:rPr lang="fi-FI" sz="2000" dirty="0" smtClean="0"/>
              <a:t> to </a:t>
            </a:r>
            <a:r>
              <a:rPr lang="fi-FI" sz="2000" dirty="0" err="1" smtClean="0"/>
              <a:t>prove</a:t>
            </a:r>
            <a:r>
              <a:rPr lang="fi-FI" sz="2000" dirty="0" smtClean="0"/>
              <a:t> </a:t>
            </a:r>
            <a:r>
              <a:rPr lang="fi-FI" sz="2000" dirty="0" err="1" smtClean="0"/>
              <a:t>hypotheses</a:t>
            </a:r>
            <a:endParaRPr lang="fi-FI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0588" y="1196753"/>
            <a:ext cx="7858125" cy="4608736"/>
          </a:xfrm>
        </p:spPr>
        <p:txBody>
          <a:bodyPr/>
          <a:lstStyle/>
          <a:p>
            <a:r>
              <a:rPr lang="fi-FI" sz="2000" dirty="0" err="1" smtClean="0"/>
              <a:t>Utilitarian</a:t>
            </a:r>
            <a:r>
              <a:rPr lang="fi-FI" sz="2000" dirty="0" smtClean="0"/>
              <a:t> </a:t>
            </a:r>
            <a:r>
              <a:rPr lang="fi-FI" sz="2000" dirty="0" err="1" smtClean="0"/>
              <a:t>user</a:t>
            </a:r>
            <a:endParaRPr lang="fi-FI" sz="2000" dirty="0" smtClean="0"/>
          </a:p>
          <a:p>
            <a:pPr lvl="1"/>
            <a:r>
              <a:rPr lang="fi-FI" sz="2000" dirty="0" err="1" smtClean="0"/>
              <a:t>Device</a:t>
            </a:r>
            <a:r>
              <a:rPr lang="fi-FI" sz="2000" dirty="0" smtClean="0"/>
              <a:t>, </a:t>
            </a:r>
            <a:r>
              <a:rPr lang="fi-FI" sz="2000" dirty="0" err="1" smtClean="0"/>
              <a:t>service</a:t>
            </a:r>
            <a:r>
              <a:rPr lang="fi-FI" sz="2000" dirty="0" smtClean="0"/>
              <a:t> </a:t>
            </a:r>
            <a:r>
              <a:rPr lang="fi-FI" sz="2000" dirty="0" err="1" smtClean="0"/>
              <a:t>or</a:t>
            </a:r>
            <a:r>
              <a:rPr lang="fi-FI" sz="2000" dirty="0" smtClean="0"/>
              <a:t> </a:t>
            </a:r>
            <a:r>
              <a:rPr lang="fi-FI" sz="2000" dirty="0" err="1" smtClean="0"/>
              <a:t>application</a:t>
            </a:r>
            <a:r>
              <a:rPr lang="fi-FI" sz="2000" dirty="0" smtClean="0"/>
              <a:t> is </a:t>
            </a:r>
            <a:r>
              <a:rPr lang="fi-FI" sz="2000" dirty="0" err="1" smtClean="0"/>
              <a:t>used</a:t>
            </a:r>
            <a:r>
              <a:rPr lang="fi-FI" sz="2000" dirty="0" smtClean="0"/>
              <a:t> for </a:t>
            </a:r>
            <a:r>
              <a:rPr lang="fi-FI" sz="2000" dirty="0" err="1" smtClean="0"/>
              <a:t>increasing</a:t>
            </a:r>
            <a:r>
              <a:rPr lang="fi-FI" sz="2000" dirty="0" smtClean="0"/>
              <a:t> </a:t>
            </a:r>
            <a:r>
              <a:rPr lang="fi-FI" sz="2000" dirty="0" err="1" smtClean="0"/>
              <a:t>task</a:t>
            </a:r>
            <a:r>
              <a:rPr lang="fi-FI" sz="2000" dirty="0" smtClean="0"/>
              <a:t> </a:t>
            </a:r>
            <a:r>
              <a:rPr lang="fi-FI" sz="2000" dirty="0" err="1" smtClean="0"/>
              <a:t>performance</a:t>
            </a:r>
            <a:r>
              <a:rPr lang="fi-FI" sz="2000" dirty="0" smtClean="0"/>
              <a:t>, </a:t>
            </a:r>
            <a:r>
              <a:rPr lang="fi-FI" sz="2000" dirty="0" err="1" smtClean="0"/>
              <a:t>professional</a:t>
            </a:r>
            <a:r>
              <a:rPr lang="fi-FI" sz="2000" dirty="0" smtClean="0"/>
              <a:t> </a:t>
            </a:r>
            <a:r>
              <a:rPr lang="fi-FI" sz="2000" dirty="0" err="1" smtClean="0"/>
              <a:t>use</a:t>
            </a:r>
            <a:r>
              <a:rPr lang="fi-FI" sz="2000" dirty="0" smtClean="0"/>
              <a:t> (in </a:t>
            </a:r>
            <a:r>
              <a:rPr lang="fi-FI" sz="2000" dirty="0" err="1" smtClean="0"/>
              <a:t>this</a:t>
            </a:r>
            <a:r>
              <a:rPr lang="fi-FI" sz="2000" dirty="0" smtClean="0"/>
              <a:t> </a:t>
            </a:r>
            <a:r>
              <a:rPr lang="fi-FI" sz="2000" dirty="0" err="1" smtClean="0"/>
              <a:t>study</a:t>
            </a:r>
            <a:r>
              <a:rPr lang="fi-FI" sz="2000" dirty="0" smtClean="0"/>
              <a:t> </a:t>
            </a:r>
            <a:r>
              <a:rPr lang="fi-FI" sz="2000" dirty="0" err="1" smtClean="0"/>
              <a:t>police</a:t>
            </a:r>
            <a:r>
              <a:rPr lang="fi-FI" sz="2000" dirty="0" smtClean="0"/>
              <a:t> and </a:t>
            </a:r>
            <a:r>
              <a:rPr lang="fi-FI" sz="2000" dirty="0" err="1" smtClean="0"/>
              <a:t>fire</a:t>
            </a:r>
            <a:r>
              <a:rPr lang="fi-FI" sz="2000" dirty="0" smtClean="0"/>
              <a:t>)</a:t>
            </a:r>
          </a:p>
          <a:p>
            <a:pPr lvl="1"/>
            <a:r>
              <a:rPr lang="fi-FI" sz="2000" dirty="0" err="1" smtClean="0"/>
              <a:t>Benefit</a:t>
            </a:r>
            <a:r>
              <a:rPr lang="fi-FI" sz="2000" dirty="0" smtClean="0"/>
              <a:t> is </a:t>
            </a:r>
            <a:r>
              <a:rPr lang="fi-FI" sz="2000" dirty="0" err="1" smtClean="0"/>
              <a:t>external</a:t>
            </a:r>
            <a:r>
              <a:rPr lang="fi-FI" sz="2000" dirty="0" smtClean="0"/>
              <a:t> of the </a:t>
            </a:r>
            <a:r>
              <a:rPr lang="fi-FI" sz="2000" dirty="0" err="1" smtClean="0"/>
              <a:t>system</a:t>
            </a:r>
            <a:r>
              <a:rPr lang="fi-FI" sz="2000" dirty="0" smtClean="0"/>
              <a:t> </a:t>
            </a:r>
            <a:r>
              <a:rPr lang="fi-FI" sz="2000" dirty="0" err="1" smtClean="0"/>
              <a:t>itself</a:t>
            </a:r>
            <a:endParaRPr lang="fi-FI" sz="2000" dirty="0" smtClean="0"/>
          </a:p>
          <a:p>
            <a:r>
              <a:rPr lang="fi-FI" sz="2000" dirty="0" err="1" smtClean="0"/>
              <a:t>Hedonic</a:t>
            </a:r>
            <a:r>
              <a:rPr lang="fi-FI" sz="2000" dirty="0" smtClean="0"/>
              <a:t> </a:t>
            </a:r>
            <a:r>
              <a:rPr lang="fi-FI" sz="2000" dirty="0" err="1" smtClean="0"/>
              <a:t>user</a:t>
            </a:r>
            <a:endParaRPr lang="fi-FI" sz="2000" dirty="0" smtClean="0"/>
          </a:p>
          <a:p>
            <a:pPr lvl="1"/>
            <a:r>
              <a:rPr lang="fi-FI" sz="2000" dirty="0" err="1" smtClean="0"/>
              <a:t>Device</a:t>
            </a:r>
            <a:r>
              <a:rPr lang="fi-FI" sz="2000" dirty="0" smtClean="0"/>
              <a:t>, </a:t>
            </a:r>
            <a:r>
              <a:rPr lang="fi-FI" sz="2000" dirty="0" err="1" smtClean="0"/>
              <a:t>service</a:t>
            </a:r>
            <a:r>
              <a:rPr lang="fi-FI" sz="2000" dirty="0" smtClean="0"/>
              <a:t> </a:t>
            </a:r>
            <a:r>
              <a:rPr lang="fi-FI" sz="2000" dirty="0" err="1" smtClean="0"/>
              <a:t>or</a:t>
            </a:r>
            <a:r>
              <a:rPr lang="fi-FI" sz="2000" dirty="0" smtClean="0"/>
              <a:t> </a:t>
            </a:r>
            <a:r>
              <a:rPr lang="fi-FI" sz="2000" dirty="0" err="1" smtClean="0"/>
              <a:t>appplication</a:t>
            </a:r>
            <a:r>
              <a:rPr lang="fi-FI" sz="2000" dirty="0" smtClean="0"/>
              <a:t> is </a:t>
            </a:r>
            <a:r>
              <a:rPr lang="fi-FI" sz="2000" dirty="0" err="1" smtClean="0"/>
              <a:t>used</a:t>
            </a:r>
            <a:r>
              <a:rPr lang="fi-FI" sz="2000" dirty="0" smtClean="0"/>
              <a:t> for </a:t>
            </a:r>
            <a:r>
              <a:rPr lang="fi-FI" sz="2000" dirty="0" err="1" smtClean="0"/>
              <a:t>pleasure</a:t>
            </a:r>
            <a:r>
              <a:rPr lang="fi-FI" sz="2000" dirty="0" smtClean="0"/>
              <a:t> and </a:t>
            </a:r>
            <a:r>
              <a:rPr lang="fi-FI" sz="2000" dirty="0" err="1" smtClean="0"/>
              <a:t>enjoy</a:t>
            </a:r>
            <a:r>
              <a:rPr lang="fi-FI" sz="2000" dirty="0" smtClean="0"/>
              <a:t>; </a:t>
            </a:r>
            <a:r>
              <a:rPr lang="fi-FI" sz="2000" dirty="0" err="1" smtClean="0"/>
              <a:t>system</a:t>
            </a:r>
            <a:r>
              <a:rPr lang="fi-FI" sz="2000" dirty="0" smtClean="0"/>
              <a:t> </a:t>
            </a:r>
            <a:r>
              <a:rPr lang="fi-FI" sz="2000" dirty="0" err="1" smtClean="0"/>
              <a:t>provides</a:t>
            </a:r>
            <a:r>
              <a:rPr lang="fi-FI" sz="2000" dirty="0" smtClean="0"/>
              <a:t> </a:t>
            </a:r>
            <a:r>
              <a:rPr lang="fi-FI" sz="2000" dirty="0" err="1" smtClean="0"/>
              <a:t>value</a:t>
            </a:r>
            <a:r>
              <a:rPr lang="fi-FI" sz="2000" dirty="0" smtClean="0"/>
              <a:t> to the </a:t>
            </a:r>
            <a:r>
              <a:rPr lang="fi-FI" sz="2000" dirty="0" err="1" smtClean="0"/>
              <a:t>user</a:t>
            </a:r>
            <a:r>
              <a:rPr lang="fi-FI" sz="2000" dirty="0" smtClean="0"/>
              <a:t> (</a:t>
            </a:r>
            <a:r>
              <a:rPr lang="fi-FI" sz="2000" dirty="0" err="1" smtClean="0"/>
              <a:t>consumer</a:t>
            </a:r>
            <a:r>
              <a:rPr lang="fi-FI" sz="2000" dirty="0" smtClean="0"/>
              <a:t>)</a:t>
            </a:r>
          </a:p>
          <a:p>
            <a:pPr lvl="1"/>
            <a:r>
              <a:rPr lang="fi-FI" sz="2000" dirty="0" err="1" smtClean="0"/>
              <a:t>Benefit</a:t>
            </a:r>
            <a:r>
              <a:rPr lang="fi-FI" sz="2000" dirty="0" smtClean="0"/>
              <a:t> is </a:t>
            </a:r>
            <a:r>
              <a:rPr lang="fi-FI" sz="2000" dirty="0" err="1" smtClean="0"/>
              <a:t>internal</a:t>
            </a:r>
            <a:r>
              <a:rPr lang="fi-FI" sz="2000" dirty="0" smtClean="0"/>
              <a:t> to </a:t>
            </a:r>
            <a:r>
              <a:rPr lang="fi-FI" sz="2000" dirty="0" err="1" smtClean="0"/>
              <a:t>system</a:t>
            </a:r>
            <a:endParaRPr lang="fi-FI" sz="2000" dirty="0" smtClean="0"/>
          </a:p>
          <a:p>
            <a:r>
              <a:rPr lang="fi-FI" sz="2000" dirty="0" smtClean="0"/>
              <a:t>Human </a:t>
            </a:r>
            <a:r>
              <a:rPr lang="fi-FI" sz="2000" dirty="0" err="1" smtClean="0"/>
              <a:t>factor</a:t>
            </a:r>
            <a:endParaRPr lang="fi-FI" sz="2000" dirty="0" smtClean="0"/>
          </a:p>
          <a:p>
            <a:pPr lvl="1"/>
            <a:r>
              <a:rPr lang="en-US" sz="2000" dirty="0" smtClean="0"/>
              <a:t>physical or cognitive property of an individual or social behavior which is specific to humans and influences functioning of technological systems	</a:t>
            </a:r>
          </a:p>
          <a:p>
            <a:pPr lvl="1">
              <a:buNone/>
            </a:pPr>
            <a:endParaRPr lang="fi-FI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Definitions</a:t>
            </a:r>
            <a:r>
              <a:rPr lang="fi-FI" dirty="0" smtClean="0"/>
              <a:t> (</a:t>
            </a:r>
            <a:r>
              <a:rPr lang="fi-FI" dirty="0" err="1" smtClean="0"/>
              <a:t>cont</a:t>
            </a:r>
            <a:r>
              <a:rPr lang="fi-FI" dirty="0" smtClean="0"/>
              <a:t>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 err="1" smtClean="0"/>
              <a:t>Affective</a:t>
            </a:r>
            <a:r>
              <a:rPr lang="fi-FI" sz="2000" dirty="0" smtClean="0"/>
              <a:t> </a:t>
            </a:r>
            <a:r>
              <a:rPr lang="fi-FI" sz="2000" dirty="0" err="1" smtClean="0"/>
              <a:t>technology</a:t>
            </a:r>
            <a:endParaRPr lang="fi-FI" sz="2000" dirty="0" smtClean="0"/>
          </a:p>
          <a:p>
            <a:pPr lvl="1"/>
            <a:r>
              <a:rPr lang="en-US" sz="2000" dirty="0" smtClean="0"/>
              <a:t>Technology that relates to, arises from, or deliberately influences emotion and other affective phenomena</a:t>
            </a:r>
          </a:p>
          <a:p>
            <a:r>
              <a:rPr lang="fi-FI" sz="2000" dirty="0" err="1" smtClean="0"/>
              <a:t>User</a:t>
            </a:r>
            <a:r>
              <a:rPr lang="fi-FI" sz="2000" dirty="0" smtClean="0"/>
              <a:t> </a:t>
            </a:r>
            <a:r>
              <a:rPr lang="fi-FI" sz="2000" dirty="0" err="1" smtClean="0"/>
              <a:t>experience</a:t>
            </a:r>
            <a:endParaRPr lang="fi-FI" sz="2000" dirty="0" smtClean="0"/>
          </a:p>
          <a:p>
            <a:pPr lvl="1"/>
            <a:r>
              <a:rPr lang="fi-FI" sz="2000" dirty="0" smtClean="0"/>
              <a:t> </a:t>
            </a:r>
            <a:r>
              <a:rPr lang="en-US" sz="2000" dirty="0" smtClean="0"/>
              <a:t>a person's perceptions and responses that result from the use or anticipated use of a product, system or service (ISO 9241-210)</a:t>
            </a:r>
            <a:endParaRPr lang="fi-FI" sz="2000" dirty="0" smtClean="0"/>
          </a:p>
          <a:p>
            <a:pPr lvl="1"/>
            <a:endParaRPr lang="fi-FI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Traditional</a:t>
            </a:r>
            <a:r>
              <a:rPr lang="fi-FI" dirty="0" smtClean="0"/>
              <a:t> </a:t>
            </a:r>
            <a:r>
              <a:rPr lang="fi-FI" dirty="0" err="1" smtClean="0"/>
              <a:t>acceptance</a:t>
            </a:r>
            <a:r>
              <a:rPr lang="fi-FI" dirty="0" smtClean="0"/>
              <a:t> </a:t>
            </a:r>
            <a:r>
              <a:rPr lang="fi-FI" dirty="0" err="1" smtClean="0"/>
              <a:t>models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90588" y="1643063"/>
          <a:ext cx="7858125" cy="4162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580112" y="1628800"/>
            <a:ext cx="864096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>
                <a:solidFill>
                  <a:srgbClr val="FF0000"/>
                </a:solidFill>
              </a:rPr>
              <a:t>User</a:t>
            </a:r>
            <a:r>
              <a:rPr lang="fi-FI" dirty="0" smtClean="0">
                <a:solidFill>
                  <a:srgbClr val="FF0000"/>
                </a:solidFill>
              </a:rPr>
              <a:t/>
            </a:r>
            <a:br>
              <a:rPr lang="fi-FI" dirty="0" smtClean="0">
                <a:solidFill>
                  <a:srgbClr val="FF0000"/>
                </a:solidFill>
              </a:rPr>
            </a:br>
            <a:r>
              <a:rPr lang="fi-FI" dirty="0" err="1" smtClean="0">
                <a:solidFill>
                  <a:srgbClr val="FF0000"/>
                </a:solidFill>
              </a:rPr>
              <a:t>study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652120" y="3861048"/>
            <a:ext cx="864096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>
                <a:solidFill>
                  <a:srgbClr val="FF0000"/>
                </a:solidFill>
              </a:rPr>
              <a:t>User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err="1" smtClean="0">
                <a:solidFill>
                  <a:srgbClr val="FF0000"/>
                </a:solidFill>
              </a:rPr>
              <a:t>study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Sketch</a:t>
            </a:r>
            <a:r>
              <a:rPr lang="fi-FI" dirty="0" smtClean="0"/>
              <a:t> of a new </a:t>
            </a:r>
            <a:r>
              <a:rPr lang="fi-FI" dirty="0" err="1" smtClean="0"/>
              <a:t>acceptance</a:t>
            </a:r>
            <a:r>
              <a:rPr lang="fi-FI" dirty="0" smtClean="0"/>
              <a:t> </a:t>
            </a:r>
            <a:r>
              <a:rPr lang="fi-FI" dirty="0" err="1" smtClean="0"/>
              <a:t>model</a:t>
            </a:r>
            <a:r>
              <a:rPr lang="fi-FI" dirty="0" smtClean="0"/>
              <a:t> </a:t>
            </a:r>
            <a:r>
              <a:rPr lang="fi-FI" dirty="0" err="1" smtClean="0"/>
              <a:t>development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55577" y="1628800"/>
          <a:ext cx="8388424" cy="4162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4932040" y="1556792"/>
            <a:ext cx="864096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>
                <a:solidFill>
                  <a:srgbClr val="FF0000"/>
                </a:solidFill>
              </a:rPr>
              <a:t>User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err="1" smtClean="0">
                <a:solidFill>
                  <a:srgbClr val="FF0000"/>
                </a:solidFill>
              </a:rPr>
              <a:t>study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427984" y="1700808"/>
            <a:ext cx="360040" cy="2736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rgbClr val="FF0000"/>
                </a:solidFill>
              </a:rPr>
              <a:t>New </a:t>
            </a:r>
            <a:r>
              <a:rPr lang="fi-FI" dirty="0" err="1" smtClean="0">
                <a:solidFill>
                  <a:srgbClr val="FF0000"/>
                </a:solidFill>
              </a:rPr>
              <a:t>models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084440" y="1709192"/>
            <a:ext cx="864096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>
                <a:solidFill>
                  <a:srgbClr val="FF0000"/>
                </a:solidFill>
              </a:rPr>
              <a:t>User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err="1" smtClean="0">
                <a:solidFill>
                  <a:srgbClr val="FF0000"/>
                </a:solidFill>
              </a:rPr>
              <a:t>study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236840" y="1861592"/>
            <a:ext cx="864096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>
                <a:solidFill>
                  <a:srgbClr val="FF0000"/>
                </a:solidFill>
              </a:rPr>
              <a:t>User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err="1" smtClean="0">
                <a:solidFill>
                  <a:srgbClr val="FF0000"/>
                </a:solidFill>
              </a:rPr>
              <a:t>study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389240" y="2013992"/>
            <a:ext cx="864096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>
                <a:solidFill>
                  <a:srgbClr val="FF0000"/>
                </a:solidFill>
              </a:rPr>
              <a:t>User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err="1" smtClean="0">
                <a:solidFill>
                  <a:srgbClr val="FF0000"/>
                </a:solidFill>
              </a:rPr>
              <a:t>study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300192" y="1700808"/>
            <a:ext cx="360040" cy="2736304"/>
          </a:xfrm>
          <a:prstGeom prst="round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>
                <a:solidFill>
                  <a:srgbClr val="FF0000"/>
                </a:solidFill>
              </a:rPr>
              <a:t>Resul</a:t>
            </a:r>
            <a:r>
              <a:rPr lang="fi-FI" dirty="0" smtClean="0">
                <a:solidFill>
                  <a:srgbClr val="FF0000"/>
                </a:solidFill>
              </a:rPr>
              <a:t/>
            </a:r>
            <a:br>
              <a:rPr lang="fi-FI" dirty="0" smtClean="0">
                <a:solidFill>
                  <a:srgbClr val="FF0000"/>
                </a:solidFill>
              </a:rPr>
            </a:br>
            <a:r>
              <a:rPr lang="fi-FI" dirty="0" err="1" smtClean="0">
                <a:solidFill>
                  <a:srgbClr val="FF0000"/>
                </a:solidFill>
              </a:rPr>
              <a:t>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7308304" y="2348880"/>
            <a:ext cx="1619672" cy="1080120"/>
          </a:xfrm>
          <a:prstGeom prst="roundRect">
            <a:avLst/>
          </a:prstGeom>
          <a:solidFill>
            <a:schemeClr val="accent3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>
                <a:solidFill>
                  <a:srgbClr val="FF0000"/>
                </a:solidFill>
              </a:rPr>
              <a:t>Conclusions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876256" y="1484784"/>
            <a:ext cx="360040" cy="3168352"/>
          </a:xfrm>
          <a:prstGeom prst="roundRect">
            <a:avLst/>
          </a:prstGeom>
          <a:solidFill>
            <a:schemeClr val="accent3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>
                <a:solidFill>
                  <a:srgbClr val="FF0000"/>
                </a:solidFill>
              </a:rPr>
              <a:t>Val</a:t>
            </a:r>
            <a:r>
              <a:rPr lang="fi-FI" dirty="0" smtClean="0">
                <a:solidFill>
                  <a:srgbClr val="FF0000"/>
                </a:solidFill>
              </a:rPr>
              <a:t/>
            </a:r>
            <a:br>
              <a:rPr lang="fi-FI" dirty="0" smtClean="0">
                <a:solidFill>
                  <a:srgbClr val="FF0000"/>
                </a:solidFill>
              </a:rPr>
            </a:br>
            <a:r>
              <a:rPr lang="fi-FI" dirty="0" err="1" smtClean="0">
                <a:solidFill>
                  <a:srgbClr val="FF0000"/>
                </a:solidFill>
              </a:rPr>
              <a:t>idat</a:t>
            </a:r>
            <a:r>
              <a:rPr lang="fi-FI" dirty="0" smtClean="0">
                <a:solidFill>
                  <a:srgbClr val="FF0000"/>
                </a:solidFill>
              </a:rPr>
              <a:t/>
            </a:r>
            <a:br>
              <a:rPr lang="fi-FI" dirty="0" smtClean="0">
                <a:solidFill>
                  <a:srgbClr val="FF0000"/>
                </a:solidFill>
              </a:rPr>
            </a:br>
            <a:r>
              <a:rPr lang="fi-FI" dirty="0" err="1" smtClean="0">
                <a:solidFill>
                  <a:srgbClr val="FF0000"/>
                </a:solidFill>
              </a:rPr>
              <a:t>ions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Research</a:t>
            </a:r>
            <a:r>
              <a:rPr lang="fi-FI" dirty="0" smtClean="0"/>
              <a:t> </a:t>
            </a:r>
            <a:r>
              <a:rPr lang="fi-FI" dirty="0" err="1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Research</a:t>
            </a:r>
            <a:r>
              <a:rPr lang="fi-FI" dirty="0" smtClean="0"/>
              <a:t> </a:t>
            </a:r>
            <a:r>
              <a:rPr lang="fi-FI" dirty="0" err="1" smtClean="0"/>
              <a:t>questions</a:t>
            </a:r>
            <a:r>
              <a:rPr lang="fi-FI" dirty="0" smtClean="0"/>
              <a:t>:</a:t>
            </a:r>
          </a:p>
          <a:p>
            <a:pPr lvl="1"/>
            <a:r>
              <a:rPr lang="en-US" sz="1600" dirty="0" smtClean="0"/>
              <a:t>What are the users experiences of the utilitarian users of the mobile applications  ?</a:t>
            </a:r>
          </a:p>
          <a:p>
            <a:pPr lvl="1"/>
            <a:r>
              <a:rPr lang="en-US" sz="1600" dirty="0" smtClean="0"/>
              <a:t>What type of attractions  (if any) there are in the devices and applications for the utilitarian users ?</a:t>
            </a:r>
          </a:p>
          <a:p>
            <a:pPr lvl="1"/>
            <a:r>
              <a:rPr lang="en-US" sz="1600" dirty="0" smtClean="0"/>
              <a:t>Can an utilitarian mobile device be affective (in positive sense) making the user to use the application more often and with pleasure ?</a:t>
            </a:r>
          </a:p>
          <a:p>
            <a:pPr lvl="1"/>
            <a:r>
              <a:rPr lang="en-US" sz="1600" dirty="0" smtClean="0"/>
              <a:t>Can a nicely working mobile device or application encourage the user to use the service more and more and take everything out of it ?</a:t>
            </a:r>
          </a:p>
          <a:p>
            <a:pPr lvl="1"/>
            <a:r>
              <a:rPr lang="en-US" sz="1600" dirty="0" smtClean="0"/>
              <a:t>Can a nicely working mobile device or application encourage the utilitarian user to enjoy doing her/his duties ?</a:t>
            </a:r>
          </a:p>
          <a:p>
            <a:pPr lvl="1"/>
            <a:r>
              <a:rPr lang="en-US" sz="1600" dirty="0" smtClean="0"/>
              <a:t>Can a nicely working mobile device or application get the utilitarian user to do her/his duties more effectively </a:t>
            </a:r>
          </a:p>
          <a:p>
            <a:pPr lvl="1"/>
            <a:r>
              <a:rPr lang="en-US" sz="1600" dirty="0" smtClean="0"/>
              <a:t>What kind of device, service or application can give answers  to all previous questions ?</a:t>
            </a:r>
          </a:p>
          <a:p>
            <a:pPr lvl="2"/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Preliminary</a:t>
            </a:r>
            <a:r>
              <a:rPr lang="fi-FI" dirty="0" smtClean="0"/>
              <a:t> </a:t>
            </a:r>
            <a:r>
              <a:rPr lang="fi-FI" dirty="0" err="1" smtClean="0"/>
              <a:t>hypotheses</a:t>
            </a:r>
            <a:r>
              <a:rPr lang="fi-FI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H1: </a:t>
            </a:r>
            <a:r>
              <a:rPr lang="fi-FI" dirty="0" err="1" smtClean="0"/>
              <a:t>Utilitarian</a:t>
            </a:r>
            <a:r>
              <a:rPr lang="fi-FI" dirty="0" smtClean="0"/>
              <a:t> </a:t>
            </a:r>
            <a:r>
              <a:rPr lang="fi-FI" dirty="0" err="1" smtClean="0"/>
              <a:t>use</a:t>
            </a:r>
            <a:r>
              <a:rPr lang="fi-FI" dirty="0" smtClean="0"/>
              <a:t> is </a:t>
            </a:r>
            <a:r>
              <a:rPr lang="fi-FI" dirty="0" err="1" smtClean="0"/>
              <a:t>getting</a:t>
            </a:r>
            <a:r>
              <a:rPr lang="fi-FI" dirty="0" smtClean="0"/>
              <a:t> </a:t>
            </a:r>
            <a:r>
              <a:rPr lang="fi-FI" dirty="0" err="1" smtClean="0"/>
              <a:t>influences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hedonic</a:t>
            </a:r>
            <a:r>
              <a:rPr lang="fi-FI" dirty="0" smtClean="0"/>
              <a:t> </a:t>
            </a:r>
            <a:r>
              <a:rPr lang="fi-FI" dirty="0" err="1" smtClean="0"/>
              <a:t>use</a:t>
            </a:r>
            <a:endParaRPr lang="fi-FI" dirty="0" smtClean="0"/>
          </a:p>
          <a:p>
            <a:r>
              <a:rPr lang="fi-FI" dirty="0" smtClean="0"/>
              <a:t>H2: </a:t>
            </a:r>
            <a:r>
              <a:rPr lang="fi-FI" dirty="0" err="1" smtClean="0"/>
              <a:t>Utilitarian</a:t>
            </a:r>
            <a:r>
              <a:rPr lang="fi-FI" dirty="0" smtClean="0"/>
              <a:t> </a:t>
            </a:r>
            <a:r>
              <a:rPr lang="fi-FI" dirty="0" err="1" smtClean="0"/>
              <a:t>users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enjoy</a:t>
            </a:r>
            <a:r>
              <a:rPr lang="fi-FI" dirty="0" smtClean="0"/>
              <a:t> of the </a:t>
            </a:r>
            <a:r>
              <a:rPr lang="fi-FI" dirty="0" err="1" smtClean="0"/>
              <a:t>interactions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dissimilar</a:t>
            </a:r>
            <a:r>
              <a:rPr lang="fi-FI" dirty="0" smtClean="0"/>
              <a:t> to </a:t>
            </a:r>
            <a:r>
              <a:rPr lang="fi-FI" dirty="0" err="1" smtClean="0"/>
              <a:t>hedonic</a:t>
            </a:r>
            <a:r>
              <a:rPr lang="fi-FI" dirty="0" smtClean="0"/>
              <a:t> </a:t>
            </a:r>
            <a:r>
              <a:rPr lang="fi-FI" dirty="0" err="1" smtClean="0"/>
              <a:t>users</a:t>
            </a:r>
            <a:endParaRPr lang="fi-FI" dirty="0" smtClean="0"/>
          </a:p>
          <a:p>
            <a:r>
              <a:rPr lang="fi-FI" dirty="0" smtClean="0"/>
              <a:t>H3: Intention to </a:t>
            </a:r>
            <a:r>
              <a:rPr lang="fi-FI" dirty="0" err="1" smtClean="0"/>
              <a:t>use</a:t>
            </a:r>
            <a:r>
              <a:rPr lang="fi-FI" dirty="0" smtClean="0"/>
              <a:t> the </a:t>
            </a:r>
            <a:r>
              <a:rPr lang="fi-FI" dirty="0" err="1" smtClean="0"/>
              <a:t>utilitarian</a:t>
            </a:r>
            <a:r>
              <a:rPr lang="fi-FI" dirty="0" smtClean="0"/>
              <a:t> </a:t>
            </a:r>
            <a:r>
              <a:rPr lang="fi-FI" dirty="0" err="1" smtClean="0"/>
              <a:t>system</a:t>
            </a:r>
            <a:r>
              <a:rPr lang="fi-FI" dirty="0" smtClean="0"/>
              <a:t> </a:t>
            </a:r>
            <a:r>
              <a:rPr lang="fi-FI" dirty="0" err="1" smtClean="0"/>
              <a:t>will</a:t>
            </a:r>
            <a:r>
              <a:rPr lang="fi-FI" dirty="0" smtClean="0"/>
              <a:t> </a:t>
            </a:r>
            <a:r>
              <a:rPr lang="fi-FI" dirty="0" err="1" smtClean="0"/>
              <a:t>remarkably</a:t>
            </a:r>
            <a:r>
              <a:rPr lang="fi-FI" dirty="0" smtClean="0"/>
              <a:t> </a:t>
            </a:r>
            <a:r>
              <a:rPr lang="fi-FI" dirty="0" err="1" smtClean="0"/>
              <a:t>grow</a:t>
            </a:r>
            <a:r>
              <a:rPr lang="fi-FI" dirty="0" smtClean="0"/>
              <a:t> </a:t>
            </a:r>
            <a:r>
              <a:rPr lang="fi-FI" dirty="0" err="1" smtClean="0"/>
              <a:t>after</a:t>
            </a:r>
            <a:r>
              <a:rPr lang="fi-FI" dirty="0" smtClean="0"/>
              <a:t> </a:t>
            </a:r>
            <a:r>
              <a:rPr lang="fi-FI" dirty="0" err="1" smtClean="0"/>
              <a:t>integrating</a:t>
            </a:r>
            <a:r>
              <a:rPr lang="fi-FI" dirty="0" smtClean="0"/>
              <a:t> </a:t>
            </a:r>
            <a:r>
              <a:rPr lang="fi-FI" dirty="0" err="1" smtClean="0"/>
              <a:t>hedonic</a:t>
            </a:r>
            <a:r>
              <a:rPr lang="fi-FI" dirty="0" smtClean="0"/>
              <a:t> </a:t>
            </a:r>
            <a:r>
              <a:rPr lang="fi-FI" dirty="0" err="1" smtClean="0"/>
              <a:t>features</a:t>
            </a:r>
            <a:r>
              <a:rPr lang="fi-FI" dirty="0" smtClean="0"/>
              <a:t> into </a:t>
            </a:r>
            <a:r>
              <a:rPr lang="fi-FI" dirty="0" err="1" smtClean="0"/>
              <a:t>it</a:t>
            </a:r>
            <a:endParaRPr lang="fi-FI" dirty="0" smtClean="0"/>
          </a:p>
          <a:p>
            <a:r>
              <a:rPr lang="fi-FI" dirty="0" smtClean="0"/>
              <a:t>H4: </a:t>
            </a:r>
            <a:r>
              <a:rPr lang="fi-FI" dirty="0" err="1" smtClean="0"/>
              <a:t>Utilitarian</a:t>
            </a:r>
            <a:r>
              <a:rPr lang="fi-FI" dirty="0" smtClean="0"/>
              <a:t> </a:t>
            </a:r>
            <a:r>
              <a:rPr lang="fi-FI" dirty="0" err="1" smtClean="0"/>
              <a:t>users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remarkably</a:t>
            </a:r>
            <a:r>
              <a:rPr lang="fi-FI" dirty="0" smtClean="0"/>
              <a:t> </a:t>
            </a:r>
            <a:r>
              <a:rPr lang="fi-FI" dirty="0" err="1" smtClean="0"/>
              <a:t>benefit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hedonic</a:t>
            </a:r>
            <a:r>
              <a:rPr lang="fi-FI" dirty="0" smtClean="0"/>
              <a:t> </a:t>
            </a:r>
            <a:r>
              <a:rPr lang="fi-FI" dirty="0" err="1" smtClean="0"/>
              <a:t>features</a:t>
            </a:r>
            <a:r>
              <a:rPr lang="fi-FI" dirty="0" smtClean="0"/>
              <a:t> in </a:t>
            </a:r>
            <a:r>
              <a:rPr lang="fi-FI" dirty="0" err="1" smtClean="0"/>
              <a:t>their</a:t>
            </a:r>
            <a:r>
              <a:rPr lang="fi-FI" dirty="0" smtClean="0"/>
              <a:t> </a:t>
            </a:r>
            <a:r>
              <a:rPr lang="fi-FI" dirty="0" err="1" smtClean="0"/>
              <a:t>systems</a:t>
            </a:r>
            <a:endParaRPr lang="fi-FI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YU Oranssi vaahterapohja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Helvetica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JYU Oranssi vaahterapohja</Template>
  <TotalTime>0</TotalTime>
  <Words>1146</Words>
  <Application>Microsoft Office PowerPoint</Application>
  <PresentationFormat>On-screen Show (4:3)</PresentationFormat>
  <Paragraphs>133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JYU Oranssi vaahterapohja</vt:lpstr>
      <vt:lpstr>Influence of human factors and affective technology in utilitarian mobile applications    </vt:lpstr>
      <vt:lpstr>My CV</vt:lpstr>
      <vt:lpstr>Introduction </vt:lpstr>
      <vt:lpstr>Definitions</vt:lpstr>
      <vt:lpstr>Definitions (cont.)</vt:lpstr>
      <vt:lpstr>Traditional acceptance models</vt:lpstr>
      <vt:lpstr>Sketch of a new acceptance model development</vt:lpstr>
      <vt:lpstr>Research goals</vt:lpstr>
      <vt:lpstr>Preliminary hypotheses </vt:lpstr>
      <vt:lpstr>User studies</vt:lpstr>
      <vt:lpstr>User studies</vt:lpstr>
      <vt:lpstr>Current state</vt:lpstr>
      <vt:lpstr>Benefits of the study results</vt:lpstr>
      <vt:lpstr>Conclusion</vt:lpstr>
      <vt:lpstr>References</vt:lpstr>
      <vt:lpstr>Slide 16</vt:lpstr>
    </vt:vector>
  </TitlesOfParts>
  <Company>University of Jyväskylä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Influence of human factors and affective technology in utilitarian mobile applications </dc:title>
  <dc:creator>Erkki Kurkinen</dc:creator>
  <cp:lastModifiedBy>Erkki Kurkinen</cp:lastModifiedBy>
  <cp:revision>98</cp:revision>
  <dcterms:created xsi:type="dcterms:W3CDTF">2010-09-29T08:24:55Z</dcterms:created>
  <dcterms:modified xsi:type="dcterms:W3CDTF">2010-10-17T15:09:26Z</dcterms:modified>
</cp:coreProperties>
</file>