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7" r:id="rId3"/>
    <p:sldId id="262" r:id="rId4"/>
    <p:sldId id="260" r:id="rId5"/>
    <p:sldId id="261" r:id="rId6"/>
    <p:sldId id="259" r:id="rId7"/>
    <p:sldId id="263" r:id="rId8"/>
    <p:sldId id="264" r:id="rId9"/>
    <p:sldId id="265" r:id="rId10"/>
  </p:sldIdLst>
  <p:sldSz cx="9906000" cy="6858000" type="A4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9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96" y="-102"/>
      </p:cViewPr>
      <p:guideLst>
        <p:guide orient="horz" pos="3031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497E2F-854F-4E50-AB32-5F98109F5941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22313"/>
            <a:ext cx="521176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F4E74D-663C-41CE-97E3-BF908FE8B0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6150" y="561975"/>
            <a:ext cx="2076450" cy="5610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61975"/>
            <a:ext cx="6076950" cy="5610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TUMMAP~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7050" y="153988"/>
            <a:ext cx="431800" cy="6478587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561975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3013"/>
            <a:ext cx="8534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  <a:latin typeface="+mn-lt"/>
              </a:defRPr>
            </a:lvl1pPr>
          </a:lstStyle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77913" y="122238"/>
            <a:ext cx="5551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702" tIns="46351" rIns="92702" bIns="46351">
            <a:spAutoFit/>
          </a:bodyPr>
          <a:lstStyle/>
          <a:p>
            <a:pPr defTabSz="927100"/>
            <a:r>
              <a:rPr lang="fi-FI" sz="2600" baseline="-25000">
                <a:solidFill>
                  <a:schemeClr val="accent2"/>
                </a:solidFill>
                <a:latin typeface="Helvetica" pitchFamily="34" charset="0"/>
              </a:rPr>
              <a:t>UNIVERSITY OF JYVÄSKYLÄ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7050" y="155575"/>
            <a:ext cx="8997950" cy="647700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Marlett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and Simulation</a:t>
            </a:r>
            <a:br>
              <a:rPr lang="en-US" dirty="0" smtClean="0"/>
            </a:br>
            <a:r>
              <a:rPr lang="en-US" dirty="0" smtClean="0"/>
              <a:t>visions towards 2020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Timo Tiihonen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			  </a:t>
            </a:r>
            <a:r>
              <a:rPr lang="fi-FI" smtClean="0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 smtClean="0">
                <a:solidFill>
                  <a:schemeClr val="accent2"/>
                </a:solidFill>
              </a:rPr>
              <a:t>2010</a:t>
            </a:r>
            <a:endParaRPr lang="fi-FI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of the vision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Trends in research environment</a:t>
            </a:r>
          </a:p>
          <a:p>
            <a:r>
              <a:rPr lang="en-US" dirty="0"/>
              <a:t>Idea of a research vision</a:t>
            </a:r>
          </a:p>
          <a:p>
            <a:r>
              <a:rPr lang="en-US" dirty="0"/>
              <a:t>Own expertise</a:t>
            </a:r>
          </a:p>
          <a:p>
            <a:r>
              <a:rPr lang="en-US" dirty="0"/>
              <a:t>Recognized </a:t>
            </a:r>
            <a:r>
              <a:rPr lang="en-US" dirty="0" smtClean="0"/>
              <a:t>contributors </a:t>
            </a:r>
            <a:r>
              <a:rPr lang="en-US" dirty="0"/>
              <a:t>and stakeholders</a:t>
            </a:r>
          </a:p>
          <a:p>
            <a:r>
              <a:rPr lang="en-US" dirty="0" smtClean="0"/>
              <a:t>First steps on the road </a:t>
            </a:r>
            <a:r>
              <a:rPr lang="en-US" dirty="0"/>
              <a:t>map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 in the environment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Computation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Computational capacity will be increasingly distributed and heterogeneous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 core architectures, grid/cloud computing in multitasking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capacity will be available for non specialists</a:t>
            </a:r>
          </a:p>
          <a:p>
            <a:pPr>
              <a:lnSpc>
                <a:spcPct val="90000"/>
              </a:lnSpc>
            </a:pPr>
            <a:r>
              <a:rPr lang="en-US" dirty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 disciplinary/multi-scale applications will come to main stream (to be used by non specialists)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Lot of </a:t>
            </a:r>
            <a:r>
              <a:rPr lang="en-US" dirty="0" smtClean="0"/>
              <a:t>(isolated) single </a:t>
            </a:r>
            <a:r>
              <a:rPr lang="en-US" dirty="0"/>
              <a:t>model tools/solutions will be available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Users can not be assumed </a:t>
            </a:r>
            <a:r>
              <a:rPr lang="en-US" dirty="0" smtClean="0"/>
              <a:t>to be specialists </a:t>
            </a:r>
            <a:r>
              <a:rPr lang="en-US" dirty="0"/>
              <a:t>in model selection and coupling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Research goal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to cope with complex, multi disciplinary, multi scale computational models</a:t>
            </a:r>
          </a:p>
          <a:p>
            <a:pPr lvl="1">
              <a:lnSpc>
                <a:spcPct val="90000"/>
              </a:lnSpc>
            </a:pPr>
            <a:r>
              <a:rPr lang="en-US"/>
              <a:t>How to (automatically) divide complex systems to interacting subsystems </a:t>
            </a:r>
          </a:p>
          <a:p>
            <a:pPr lvl="1">
              <a:lnSpc>
                <a:spcPct val="90000"/>
              </a:lnSpc>
            </a:pPr>
            <a:r>
              <a:rPr lang="en-US"/>
              <a:t>How to select most appropriate modeling paradigm for each subsystem and assess its accuracy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How to map subsystems and tasks automatically to existing heterogeneous resources</a:t>
            </a:r>
          </a:p>
          <a:p>
            <a:pPr lvl="1">
              <a:lnSpc>
                <a:spcPct val="90000"/>
              </a:lnSpc>
            </a:pPr>
            <a:r>
              <a:rPr lang="en-US"/>
              <a:t>How to encapsulate methods for sub-models to enable interaction and resource planning</a:t>
            </a:r>
          </a:p>
          <a:p>
            <a:pPr lvl="1">
              <a:lnSpc>
                <a:spcPct val="90000"/>
              </a:lnSpc>
            </a:pPr>
            <a:r>
              <a:rPr lang="en-US"/>
              <a:t>How to maintain variety of methods optimized for different environments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Needed assets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Modeling and mathematics</a:t>
            </a:r>
          </a:p>
          <a:p>
            <a:pPr lvl="1"/>
            <a:r>
              <a:rPr lang="en-US" dirty="0"/>
              <a:t>Domain decomposition (art/science of coupling sub-models together so that overall model is accurate and numerical methods converge)</a:t>
            </a:r>
          </a:p>
          <a:p>
            <a:pPr lvl="1"/>
            <a:r>
              <a:rPr lang="en-US" dirty="0"/>
              <a:t>A posteriori error analysis (tool to assess the accuracy of local sub-models)</a:t>
            </a:r>
          </a:p>
          <a:p>
            <a:r>
              <a:rPr lang="fi-FI" dirty="0" smtClean="0"/>
              <a:t>Software engineering</a:t>
            </a:r>
            <a:endParaRPr lang="en-US" dirty="0"/>
          </a:p>
          <a:p>
            <a:pPr lvl="1"/>
            <a:r>
              <a:rPr lang="en-US" dirty="0" smtClean="0"/>
              <a:t>Reformulation of existing software to coordinated abilities to solve sub-models (model as a service)</a:t>
            </a:r>
          </a:p>
          <a:p>
            <a:pPr lvl="1"/>
            <a:r>
              <a:rPr lang="en-US" dirty="0" smtClean="0"/>
              <a:t>Autonomous </a:t>
            </a:r>
            <a:r>
              <a:rPr lang="en-US" dirty="0"/>
              <a:t>coordination of solution of sub-models using ad hoc heterogeneous </a:t>
            </a:r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Personal position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</a:t>
            </a:r>
          </a:p>
          <a:p>
            <a:pPr lvl="1"/>
            <a:r>
              <a:rPr lang="en-US"/>
              <a:t>Basis in mathematical modeling</a:t>
            </a:r>
          </a:p>
          <a:p>
            <a:pPr lvl="1"/>
            <a:r>
              <a:rPr lang="en-US"/>
              <a:t>Need to shift focus towards IT on longer term (to be compatible with the faculty)</a:t>
            </a:r>
          </a:p>
          <a:p>
            <a:pPr lvl="1"/>
            <a:r>
              <a:rPr lang="en-US"/>
              <a:t>Awareness of autonomic computing (agents etc)</a:t>
            </a:r>
          </a:p>
          <a:p>
            <a:r>
              <a:rPr lang="en-US"/>
              <a:t>Possible contribution</a:t>
            </a:r>
          </a:p>
          <a:p>
            <a:pPr lvl="1"/>
            <a:r>
              <a:rPr lang="en-US"/>
              <a:t>Models with different accuracy and complexity</a:t>
            </a:r>
          </a:p>
          <a:p>
            <a:pPr lvl="1"/>
            <a:r>
              <a:rPr lang="en-US"/>
              <a:t>Use of model hierarchies during solution phase (preconditioning)</a:t>
            </a:r>
          </a:p>
          <a:p>
            <a:pPr lvl="1"/>
            <a:r>
              <a:rPr lang="en-US"/>
              <a:t>Coupling of sub-models over interfaces</a:t>
            </a:r>
          </a:p>
          <a:p>
            <a:pPr lvl="1"/>
            <a:r>
              <a:rPr lang="en-US"/>
              <a:t>Sensitivity of results w.r.t geometry of (sub)systems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 smtClean="0"/>
              <a:t>contributors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Vagan</a:t>
            </a:r>
            <a:r>
              <a:rPr lang="en-US" dirty="0"/>
              <a:t> </a:t>
            </a:r>
            <a:r>
              <a:rPr lang="en-US" dirty="0" err="1" smtClean="0"/>
              <a:t>Terziyan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Model/method as a service, automated coordination of subtasks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Jaques</a:t>
            </a:r>
            <a:r>
              <a:rPr lang="en-US" dirty="0" smtClean="0"/>
              <a:t> </a:t>
            </a:r>
            <a:r>
              <a:rPr lang="en-US" dirty="0" err="1" smtClean="0"/>
              <a:t>Periaux</a:t>
            </a:r>
            <a:r>
              <a:rPr lang="en-US" dirty="0" smtClean="0"/>
              <a:t> (</a:t>
            </a:r>
            <a:r>
              <a:rPr lang="en-US" dirty="0" err="1" smtClean="0"/>
              <a:t>FiDiPro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Scientific Cloud Computing (JYU, INRIA/Grenoble etc), database (of models and methods</a:t>
            </a:r>
            <a:r>
              <a:rPr lang="en-US" dirty="0" smtClean="0"/>
              <a:t>), </a:t>
            </a:r>
            <a:r>
              <a:rPr lang="en-US" dirty="0" err="1" smtClean="0"/>
              <a:t>multiscience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Sergiy</a:t>
            </a:r>
            <a:r>
              <a:rPr lang="en-US" dirty="0" smtClean="0"/>
              <a:t> </a:t>
            </a:r>
            <a:r>
              <a:rPr lang="en-US" dirty="0" err="1" smtClean="0"/>
              <a:t>Repin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Reliable computing (a posteriori analysis and adaptive model selection)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Raino</a:t>
            </a:r>
            <a:r>
              <a:rPr lang="en-US" dirty="0"/>
              <a:t> </a:t>
            </a:r>
            <a:r>
              <a:rPr lang="en-US" dirty="0" err="1" smtClean="0"/>
              <a:t>Mäkinen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Fluid-Structure </a:t>
            </a:r>
            <a:r>
              <a:rPr lang="en-US" dirty="0"/>
              <a:t>and sensitivity analysis </a:t>
            </a:r>
            <a:r>
              <a:rPr lang="en-US" dirty="0" err="1"/>
              <a:t>w.r.t</a:t>
            </a:r>
            <a:r>
              <a:rPr lang="en-US" dirty="0"/>
              <a:t> model coupling, automatic differentiation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Possible collaborators II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Tuomo</a:t>
            </a:r>
            <a:r>
              <a:rPr lang="en-US" dirty="0"/>
              <a:t> </a:t>
            </a:r>
            <a:r>
              <a:rPr lang="en-US" dirty="0" smtClean="0"/>
              <a:t>Rossi</a:t>
            </a:r>
            <a:endParaRPr lang="en-US" dirty="0"/>
          </a:p>
          <a:p>
            <a:pPr lvl="1"/>
            <a:r>
              <a:rPr lang="en-US" dirty="0"/>
              <a:t>Solvers, domain decomposition, parallel </a:t>
            </a:r>
            <a:r>
              <a:rPr lang="en-US" dirty="0" smtClean="0"/>
              <a:t>computing, processor architectures</a:t>
            </a:r>
            <a:endParaRPr lang="en-US" dirty="0"/>
          </a:p>
          <a:p>
            <a:r>
              <a:rPr lang="fi-FI" dirty="0" smtClean="0"/>
              <a:t>Kaisa Miettinen, </a:t>
            </a:r>
            <a:r>
              <a:rPr lang="fi-FI" dirty="0" err="1" smtClean="0"/>
              <a:t>Ferrante</a:t>
            </a:r>
            <a:r>
              <a:rPr lang="fi-FI" dirty="0" smtClean="0"/>
              <a:t> </a:t>
            </a:r>
            <a:r>
              <a:rPr lang="fi-FI" dirty="0" err="1" smtClean="0"/>
              <a:t>Neri</a:t>
            </a:r>
            <a:endParaRPr lang="en-US" dirty="0"/>
          </a:p>
          <a:p>
            <a:pPr lvl="1"/>
            <a:r>
              <a:rPr lang="en-US" dirty="0" smtClean="0"/>
              <a:t>(Multi-criteria) optimization </a:t>
            </a:r>
            <a:r>
              <a:rPr lang="en-US" dirty="0"/>
              <a:t>as a service, optimization and hierarchical models, </a:t>
            </a:r>
            <a:r>
              <a:rPr lang="en-US" dirty="0" err="1"/>
              <a:t>metamodels</a:t>
            </a:r>
            <a:endParaRPr lang="en-US" dirty="0"/>
          </a:p>
          <a:p>
            <a:r>
              <a:rPr lang="en-US" dirty="0" err="1"/>
              <a:t>Numerola</a:t>
            </a:r>
            <a:endParaRPr lang="en-US" dirty="0"/>
          </a:p>
          <a:p>
            <a:pPr lvl="1"/>
            <a:r>
              <a:rPr lang="en-US" dirty="0"/>
              <a:t>Multi disciplinary problems, model coupling, software tools, modeling languages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			  </a:t>
            </a:r>
            <a:r>
              <a:rPr lang="fi-FI">
                <a:solidFill>
                  <a:srgbClr val="000099"/>
                </a:solidFill>
              </a:rPr>
              <a:t>	                                                                                     </a:t>
            </a:r>
            <a:r>
              <a:rPr lang="fi-FI">
                <a:solidFill>
                  <a:schemeClr val="accent2"/>
                </a:solidFill>
              </a:rPr>
              <a:t>2010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(feasible) steps 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Toy </a:t>
            </a:r>
            <a:r>
              <a:rPr lang="en-US" smtClean="0"/>
              <a:t>problems </a:t>
            </a:r>
            <a:r>
              <a:rPr lang="en-US" dirty="0" smtClean="0"/>
              <a:t>for a posteriori analysis with model hierarchies (like non-linear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linearized</a:t>
            </a:r>
            <a:r>
              <a:rPr lang="en-US" dirty="0" smtClean="0"/>
              <a:t> model)</a:t>
            </a:r>
          </a:p>
          <a:p>
            <a:r>
              <a:rPr lang="en-US" dirty="0" smtClean="0"/>
              <a:t>Coupling of continuum and  </a:t>
            </a:r>
            <a:r>
              <a:rPr lang="en-US" dirty="0" err="1" smtClean="0"/>
              <a:t>mesoscale</a:t>
            </a:r>
            <a:r>
              <a:rPr lang="en-US" dirty="0" smtClean="0"/>
              <a:t> models (Lattice </a:t>
            </a:r>
            <a:r>
              <a:rPr lang="en-US" dirty="0" err="1" smtClean="0"/>
              <a:t>Bolzmann</a:t>
            </a:r>
            <a:r>
              <a:rPr lang="en-US" dirty="0" smtClean="0"/>
              <a:t> and </a:t>
            </a:r>
            <a:r>
              <a:rPr lang="en-US" dirty="0" err="1" smtClean="0"/>
              <a:t>Navier</a:t>
            </a:r>
            <a:r>
              <a:rPr lang="en-US" dirty="0" smtClean="0"/>
              <a:t>-Stokes)</a:t>
            </a:r>
          </a:p>
          <a:p>
            <a:r>
              <a:rPr lang="en-US" dirty="0" smtClean="0"/>
              <a:t>Language to describe modeling and solution variants (vehicle routing)</a:t>
            </a:r>
          </a:p>
          <a:p>
            <a:r>
              <a:rPr lang="en-US" dirty="0" smtClean="0"/>
              <a:t>Fast PDE-solvers for GPU clusters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frame2">
  <a:themeElements>
    <a:clrScheme name="Slidefram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lideframe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lidefram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fram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fram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fram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fram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fram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fram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A4 Paper (210x297 mm)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Slideframe2</vt:lpstr>
      <vt:lpstr>Modeling and Simulation visions towards 2020</vt:lpstr>
      <vt:lpstr>Ingredients of the vision</vt:lpstr>
      <vt:lpstr>Trends in the environment</vt:lpstr>
      <vt:lpstr>Research goal</vt:lpstr>
      <vt:lpstr>Needed assets</vt:lpstr>
      <vt:lpstr>Personal position</vt:lpstr>
      <vt:lpstr>Possible contributors</vt:lpstr>
      <vt:lpstr>Possible collaborators II</vt:lpstr>
      <vt:lpstr>First (feasible) steps </vt:lpstr>
    </vt:vector>
  </TitlesOfParts>
  <Company>Jyväskylän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Hallintovirasto</dc:creator>
  <cp:lastModifiedBy>tiihonen</cp:lastModifiedBy>
  <cp:revision>31</cp:revision>
  <cp:lastPrinted>2000-03-29T09:24:06Z</cp:lastPrinted>
  <dcterms:created xsi:type="dcterms:W3CDTF">2002-12-20T09:05:13Z</dcterms:created>
  <dcterms:modified xsi:type="dcterms:W3CDTF">2010-10-28T11:38:54Z</dcterms:modified>
</cp:coreProperties>
</file>