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5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77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59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08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31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85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21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5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8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4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B5F07-1B77-48A8-BF1C-9CD4444EEACA}" type="datetimeFigureOut">
              <a:rPr lang="fi-FI" smtClean="0"/>
              <a:t>14.5.2014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76A2-B177-4C71-A33F-0D4842D803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3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D8F900F-8B42-4087-9C44-5B61462BCB62}" type="slidenum">
              <a:rPr lang="en-US" altLang="fi-FI" smtClean="0"/>
              <a:pPr/>
              <a:t>1</a:t>
            </a:fld>
            <a:endParaRPr lang="en-US" altLang="fi-FI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3600" smtClean="0"/>
              <a:t>Yhteystila-algoritmi</a:t>
            </a:r>
            <a:endParaRPr lang="en-US" altLang="fi-FI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4488" y="1306513"/>
            <a:ext cx="4330700" cy="51784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sz="2400" smtClean="0">
                <a:solidFill>
                  <a:srgbClr val="FF0000"/>
                </a:solidFill>
              </a:rPr>
              <a:t>Dijkstran algoritmi</a:t>
            </a:r>
            <a:endParaRPr lang="en-US" altLang="fi-FI" sz="2400" smtClean="0"/>
          </a:p>
          <a:p>
            <a:pPr>
              <a:lnSpc>
                <a:spcPct val="90000"/>
              </a:lnSpc>
            </a:pPr>
            <a:r>
              <a:rPr lang="en-US" altLang="fi-FI" sz="2000" smtClean="0"/>
              <a:t>verkon topologia ja linkkien hinta kaikkien solmujen tiedossa</a:t>
            </a:r>
          </a:p>
          <a:p>
            <a:pPr lvl="1">
              <a:lnSpc>
                <a:spcPct val="90000"/>
              </a:lnSpc>
            </a:pPr>
            <a:r>
              <a:rPr lang="en-US" altLang="fi-FI" sz="2000" smtClean="0"/>
              <a:t>Saavutetaan “linkin tila yleislähetyksillä” </a:t>
            </a:r>
          </a:p>
          <a:p>
            <a:pPr lvl="1">
              <a:lnSpc>
                <a:spcPct val="90000"/>
              </a:lnSpc>
            </a:pPr>
            <a:r>
              <a:rPr lang="en-US" altLang="fi-FI" sz="2000" smtClean="0"/>
              <a:t>Kaikilla solmuilla on sama informaatio</a:t>
            </a:r>
          </a:p>
          <a:p>
            <a:pPr>
              <a:lnSpc>
                <a:spcPct val="90000"/>
              </a:lnSpc>
            </a:pPr>
            <a:r>
              <a:rPr lang="en-US" altLang="fi-FI" sz="2000" smtClean="0"/>
              <a:t>Laskee pienimmän hinnan polut yhdestä solmusta (“lähde”) kaikkiin muihin solmuihin</a:t>
            </a:r>
          </a:p>
          <a:p>
            <a:pPr lvl="1">
              <a:lnSpc>
                <a:spcPct val="90000"/>
              </a:lnSpc>
            </a:pPr>
            <a:r>
              <a:rPr lang="en-US" altLang="fi-FI" sz="2000" smtClean="0"/>
              <a:t>Saadaan ko. solmun </a:t>
            </a:r>
            <a:r>
              <a:rPr lang="en-US" altLang="fi-FI" sz="2000" smtClean="0">
                <a:solidFill>
                  <a:schemeClr val="accent2"/>
                </a:solidFill>
              </a:rPr>
              <a:t>forwardointitaulukko</a:t>
            </a:r>
            <a:endParaRPr lang="en-US" altLang="fi-FI" sz="2000" smtClean="0"/>
          </a:p>
          <a:p>
            <a:pPr>
              <a:lnSpc>
                <a:spcPct val="90000"/>
              </a:lnSpc>
            </a:pPr>
            <a:r>
              <a:rPr lang="en-US" altLang="fi-FI" sz="2000" smtClean="0"/>
              <a:t>iteratiivinen: </a:t>
            </a:r>
            <a:r>
              <a:rPr lang="en-US" altLang="fi-FI" sz="2000" i="1" smtClean="0"/>
              <a:t>k</a:t>
            </a:r>
            <a:r>
              <a:rPr lang="en-US" altLang="fi-FI" sz="2000" smtClean="0"/>
              <a:t>:n iteraation jälkeen tiedetään </a:t>
            </a:r>
            <a:r>
              <a:rPr lang="en-US" altLang="fi-FI" sz="2000" i="1" smtClean="0"/>
              <a:t>k</a:t>
            </a:r>
            <a:r>
              <a:rPr lang="en-US" altLang="fi-FI" sz="2000" smtClean="0"/>
              <a:t>:n kohteen pienimmän hinnan polut</a:t>
            </a:r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8063" y="13192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fi-FI" sz="2400" smtClean="0">
                <a:solidFill>
                  <a:srgbClr val="FF0000"/>
                </a:solidFill>
              </a:rPr>
              <a:t>Notaatio:</a:t>
            </a:r>
            <a:endParaRPr lang="en-US" altLang="fi-FI" sz="2400" smtClean="0"/>
          </a:p>
          <a:p>
            <a:r>
              <a:rPr lang="en-US" altLang="fi-FI" sz="2400" smtClean="0">
                <a:solidFill>
                  <a:schemeClr val="accent2"/>
                </a:solidFill>
                <a:latin typeface="Arial" charset="0"/>
              </a:rPr>
              <a:t>c(x,y):</a:t>
            </a:r>
            <a:r>
              <a:rPr lang="en-US" altLang="fi-FI" sz="2000" smtClean="0"/>
              <a:t> linkin hinta solmusta x solmuun y;  = ∞ jos eivät ole naapureita</a:t>
            </a:r>
          </a:p>
          <a:p>
            <a:r>
              <a:rPr lang="en-US" altLang="fi-FI" sz="2400" smtClean="0">
                <a:solidFill>
                  <a:schemeClr val="accent2"/>
                </a:solidFill>
                <a:latin typeface="Arial" charset="0"/>
              </a:rPr>
              <a:t>D(v):</a:t>
            </a:r>
            <a:r>
              <a:rPr lang="en-US" altLang="fi-FI" sz="2000" smtClean="0"/>
              <a:t> polun nykyinen hinta lähteestä kohteeseen v</a:t>
            </a:r>
          </a:p>
          <a:p>
            <a:r>
              <a:rPr lang="en-US" altLang="fi-FI" sz="2400" smtClean="0">
                <a:solidFill>
                  <a:schemeClr val="accent2"/>
                </a:solidFill>
                <a:latin typeface="Arial" charset="0"/>
              </a:rPr>
              <a:t>p(v):</a:t>
            </a:r>
            <a:r>
              <a:rPr lang="en-US" altLang="fi-FI" sz="2000" smtClean="0"/>
              <a:t> edeltävä solmu polulla lähteestä kohteeseen v</a:t>
            </a:r>
          </a:p>
          <a:p>
            <a:r>
              <a:rPr lang="en-US" altLang="fi-FI" sz="2400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altLang="fi-FI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'</a:t>
            </a:r>
            <a:r>
              <a:rPr lang="en-US" altLang="fi-FI" sz="240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altLang="fi-FI" sz="2000" smtClean="0"/>
              <a:t> joukko solmuja joiden pienimmän hinnan polku tiedetään varmasti</a:t>
            </a:r>
            <a:endParaRPr lang="en-US" altLang="fi-FI" sz="2400" smtClean="0"/>
          </a:p>
        </p:txBody>
      </p:sp>
    </p:spTree>
    <p:extLst>
      <p:ext uri="{BB962C8B-B14F-4D97-AF65-F5344CB8AC3E}">
        <p14:creationId xmlns:p14="http://schemas.microsoft.com/office/powerpoint/2010/main" val="35065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DC7FEB5-9D8D-415B-9905-13521273AF5E}" type="slidenum">
              <a:rPr lang="en-US" altLang="fi-FI" smtClean="0"/>
              <a:pPr/>
              <a:t>10</a:t>
            </a:fld>
            <a:endParaRPr lang="en-US" altLang="fi-FI" smtClean="0"/>
          </a:p>
        </p:txBody>
      </p:sp>
      <p:grpSp>
        <p:nvGrpSpPr>
          <p:cNvPr id="71684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7184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84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84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x   y   z</a:t>
              </a:r>
            </a:p>
          </p:txBody>
        </p:sp>
        <p:sp>
          <p:nvSpPr>
            <p:cNvPr id="7185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x</a:t>
              </a:r>
            </a:p>
          </p:txBody>
        </p:sp>
        <p:sp>
          <p:nvSpPr>
            <p:cNvPr id="7185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y</a:t>
              </a:r>
            </a:p>
          </p:txBody>
        </p:sp>
        <p:sp>
          <p:nvSpPr>
            <p:cNvPr id="7185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z</a:t>
              </a:r>
            </a:p>
          </p:txBody>
        </p:sp>
        <p:sp>
          <p:nvSpPr>
            <p:cNvPr id="7185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0  2   7</a:t>
              </a:r>
            </a:p>
          </p:txBody>
        </p:sp>
        <p:sp>
          <p:nvSpPr>
            <p:cNvPr id="7185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5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5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5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5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5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∞</a:t>
              </a:r>
            </a:p>
          </p:txBody>
        </p:sp>
        <p:sp>
          <p:nvSpPr>
            <p:cNvPr id="71860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from</a:t>
              </a:r>
            </a:p>
          </p:txBody>
        </p:sp>
        <p:sp>
          <p:nvSpPr>
            <p:cNvPr id="7186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cost to</a:t>
              </a:r>
            </a:p>
          </p:txBody>
        </p:sp>
      </p:grpSp>
      <p:sp>
        <p:nvSpPr>
          <p:cNvPr id="71685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686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687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688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689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690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691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692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693" name="Text Box 27"/>
          <p:cNvSpPr txBox="1">
            <a:spLocks noChangeArrowheads="1"/>
          </p:cNvSpPr>
          <p:nvPr/>
        </p:nvSpPr>
        <p:spPr bwMode="auto">
          <a:xfrm rot="-5400000">
            <a:off x="4629944" y="2075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694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695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696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697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698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699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00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701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702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03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04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05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06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07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08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709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10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11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12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13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14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15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16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17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18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19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20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472120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0  2   7</a:t>
            </a:r>
          </a:p>
        </p:txBody>
      </p:sp>
      <p:sp>
        <p:nvSpPr>
          <p:cNvPr id="71722" name="Text Box 57"/>
          <p:cNvSpPr txBox="1">
            <a:spLocks noChangeArrowheads="1"/>
          </p:cNvSpPr>
          <p:nvPr/>
        </p:nvSpPr>
        <p:spPr bwMode="auto">
          <a:xfrm rot="-5400000">
            <a:off x="2420144" y="37520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723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24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25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26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27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28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29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730" name="Text Box 66"/>
          <p:cNvSpPr txBox="1">
            <a:spLocks noChangeArrowheads="1"/>
          </p:cNvSpPr>
          <p:nvPr/>
        </p:nvSpPr>
        <p:spPr bwMode="auto">
          <a:xfrm rot="-5400000">
            <a:off x="46299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731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32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33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34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35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36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37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738" name="Text Box 75"/>
          <p:cNvSpPr txBox="1">
            <a:spLocks noChangeArrowheads="1"/>
          </p:cNvSpPr>
          <p:nvPr/>
        </p:nvSpPr>
        <p:spPr bwMode="auto">
          <a:xfrm rot="-5400000">
            <a:off x="45537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739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40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41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42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43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44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45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472147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0  2   7</a:t>
            </a:r>
          </a:p>
        </p:txBody>
      </p:sp>
      <p:sp>
        <p:nvSpPr>
          <p:cNvPr id="71747" name="Text Box 84"/>
          <p:cNvSpPr txBox="1">
            <a:spLocks noChangeArrowheads="1"/>
          </p:cNvSpPr>
          <p:nvPr/>
        </p:nvSpPr>
        <p:spPr bwMode="auto">
          <a:xfrm rot="-5400000">
            <a:off x="24201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from</a:t>
            </a:r>
          </a:p>
        </p:txBody>
      </p:sp>
      <p:sp>
        <p:nvSpPr>
          <p:cNvPr id="71748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49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50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51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   y   z</a:t>
            </a:r>
          </a:p>
        </p:txBody>
      </p:sp>
      <p:sp>
        <p:nvSpPr>
          <p:cNvPr id="71752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x</a:t>
            </a:r>
          </a:p>
        </p:txBody>
      </p:sp>
      <p:sp>
        <p:nvSpPr>
          <p:cNvPr id="71753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y</a:t>
            </a:r>
          </a:p>
        </p:txBody>
      </p:sp>
      <p:sp>
        <p:nvSpPr>
          <p:cNvPr id="71754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z</a:t>
            </a:r>
          </a:p>
        </p:txBody>
      </p:sp>
      <p:sp>
        <p:nvSpPr>
          <p:cNvPr id="71755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56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57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</p:txBody>
      </p:sp>
      <p:sp>
        <p:nvSpPr>
          <p:cNvPr id="71758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7</a:t>
            </a:r>
          </a:p>
        </p:txBody>
      </p:sp>
      <p:sp>
        <p:nvSpPr>
          <p:cNvPr id="71759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1</a:t>
            </a:r>
          </a:p>
        </p:txBody>
      </p:sp>
      <p:sp>
        <p:nvSpPr>
          <p:cNvPr id="71760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0</a:t>
            </a:r>
          </a:p>
        </p:txBody>
      </p:sp>
      <p:sp>
        <p:nvSpPr>
          <p:cNvPr id="71761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cost to</a:t>
            </a:r>
          </a:p>
        </p:txBody>
      </p:sp>
      <p:sp>
        <p:nvSpPr>
          <p:cNvPr id="71762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</a:p>
          <a:p>
            <a:pPr algn="l"/>
            <a:r>
              <a:rPr lang="en-US" altLang="fi-FI"/>
              <a:t>2   0   1</a:t>
            </a:r>
          </a:p>
        </p:txBody>
      </p:sp>
      <p:sp>
        <p:nvSpPr>
          <p:cNvPr id="71763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7   1   0</a:t>
            </a:r>
          </a:p>
        </p:txBody>
      </p:sp>
      <p:sp>
        <p:nvSpPr>
          <p:cNvPr id="472168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7   1   0</a:t>
            </a:r>
          </a:p>
        </p:txBody>
      </p:sp>
      <p:sp>
        <p:nvSpPr>
          <p:cNvPr id="472169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2  0   1</a:t>
            </a:r>
          </a:p>
        </p:txBody>
      </p:sp>
      <p:grpSp>
        <p:nvGrpSpPr>
          <p:cNvPr id="472248" name="Group 184"/>
          <p:cNvGrpSpPr>
            <a:grpSpLocks/>
          </p:cNvGrpSpPr>
          <p:nvPr/>
        </p:nvGrpSpPr>
        <p:grpSpPr bwMode="auto">
          <a:xfrm>
            <a:off x="3276600" y="1676400"/>
            <a:ext cx="944563" cy="4557713"/>
            <a:chOff x="2064" y="1056"/>
            <a:chExt cx="595" cy="2871"/>
          </a:xfrm>
        </p:grpSpPr>
        <p:sp>
          <p:nvSpPr>
            <p:cNvPr id="71844" name="Text Box 35"/>
            <p:cNvSpPr txBox="1">
              <a:spLocks noChangeArrowheads="1"/>
            </p:cNvSpPr>
            <p:nvPr/>
          </p:nvSpPr>
          <p:spPr bwMode="auto">
            <a:xfrm>
              <a:off x="2064" y="1056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0  2   7</a:t>
              </a:r>
            </a:p>
          </p:txBody>
        </p:sp>
        <p:sp>
          <p:nvSpPr>
            <p:cNvPr id="71845" name="Text Box 103"/>
            <p:cNvSpPr txBox="1">
              <a:spLocks noChangeArrowheads="1"/>
            </p:cNvSpPr>
            <p:nvPr/>
          </p:nvSpPr>
          <p:spPr bwMode="auto">
            <a:xfrm>
              <a:off x="2064" y="2400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2  0   1</a:t>
              </a:r>
            </a:p>
          </p:txBody>
        </p:sp>
        <p:sp>
          <p:nvSpPr>
            <p:cNvPr id="71846" name="Text Box 106"/>
            <p:cNvSpPr txBox="1">
              <a:spLocks noChangeArrowheads="1"/>
            </p:cNvSpPr>
            <p:nvPr/>
          </p:nvSpPr>
          <p:spPr bwMode="auto">
            <a:xfrm>
              <a:off x="2064" y="3696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7  1   0</a:t>
              </a:r>
            </a:p>
          </p:txBody>
        </p:sp>
      </p:grpSp>
      <p:grpSp>
        <p:nvGrpSpPr>
          <p:cNvPr id="472246" name="Group 182"/>
          <p:cNvGrpSpPr>
            <a:grpSpLocks/>
          </p:cNvGrpSpPr>
          <p:nvPr/>
        </p:nvGrpSpPr>
        <p:grpSpPr bwMode="auto">
          <a:xfrm>
            <a:off x="5410200" y="1752600"/>
            <a:ext cx="1052513" cy="4481513"/>
            <a:chOff x="3408" y="1104"/>
            <a:chExt cx="663" cy="2823"/>
          </a:xfrm>
        </p:grpSpPr>
        <p:sp>
          <p:nvSpPr>
            <p:cNvPr id="71839" name="Text Box 26"/>
            <p:cNvSpPr txBox="1">
              <a:spLocks noChangeArrowheads="1"/>
            </p:cNvSpPr>
            <p:nvPr/>
          </p:nvSpPr>
          <p:spPr bwMode="auto">
            <a:xfrm>
              <a:off x="3456" y="110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0  2   3</a:t>
              </a:r>
            </a:p>
          </p:txBody>
        </p:sp>
        <p:sp>
          <p:nvSpPr>
            <p:cNvPr id="71840" name="Text Box 107"/>
            <p:cNvSpPr txBox="1">
              <a:spLocks noChangeArrowheads="1"/>
            </p:cNvSpPr>
            <p:nvPr/>
          </p:nvSpPr>
          <p:spPr bwMode="auto">
            <a:xfrm>
              <a:off x="3456" y="1344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2   0   1</a:t>
              </a:r>
            </a:p>
          </p:txBody>
        </p:sp>
        <p:sp>
          <p:nvSpPr>
            <p:cNvPr id="71841" name="Text Box 109"/>
            <p:cNvSpPr txBox="1">
              <a:spLocks noChangeArrowheads="1"/>
            </p:cNvSpPr>
            <p:nvPr/>
          </p:nvSpPr>
          <p:spPr bwMode="auto">
            <a:xfrm>
              <a:off x="3456" y="2448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2  0   1</a:t>
              </a:r>
            </a:p>
          </p:txBody>
        </p:sp>
        <p:sp>
          <p:nvSpPr>
            <p:cNvPr id="71842" name="Text Box 110"/>
            <p:cNvSpPr txBox="1">
              <a:spLocks noChangeArrowheads="1"/>
            </p:cNvSpPr>
            <p:nvPr/>
          </p:nvSpPr>
          <p:spPr bwMode="auto">
            <a:xfrm>
              <a:off x="3408" y="3696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3  1   0</a:t>
              </a:r>
            </a:p>
          </p:txBody>
        </p:sp>
        <p:sp>
          <p:nvSpPr>
            <p:cNvPr id="71843" name="Text Box 111"/>
            <p:cNvSpPr txBox="1">
              <a:spLocks noChangeArrowheads="1"/>
            </p:cNvSpPr>
            <p:nvPr/>
          </p:nvSpPr>
          <p:spPr bwMode="auto">
            <a:xfrm>
              <a:off x="3408" y="3456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2  0   1</a:t>
              </a:r>
            </a:p>
          </p:txBody>
        </p:sp>
      </p:grpSp>
      <p:grpSp>
        <p:nvGrpSpPr>
          <p:cNvPr id="472247" name="Group 183"/>
          <p:cNvGrpSpPr>
            <a:grpSpLocks/>
          </p:cNvGrpSpPr>
          <p:nvPr/>
        </p:nvGrpSpPr>
        <p:grpSpPr bwMode="auto">
          <a:xfrm>
            <a:off x="5410200" y="2438400"/>
            <a:ext cx="1020763" cy="3109913"/>
            <a:chOff x="3408" y="1536"/>
            <a:chExt cx="643" cy="1959"/>
          </a:xfrm>
        </p:grpSpPr>
        <p:sp>
          <p:nvSpPr>
            <p:cNvPr id="71835" name="Text Box 65"/>
            <p:cNvSpPr txBox="1">
              <a:spLocks noChangeArrowheads="1"/>
            </p:cNvSpPr>
            <p:nvPr/>
          </p:nvSpPr>
          <p:spPr bwMode="auto">
            <a:xfrm>
              <a:off x="3456" y="2208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0  2   3</a:t>
              </a:r>
            </a:p>
          </p:txBody>
        </p:sp>
        <p:sp>
          <p:nvSpPr>
            <p:cNvPr id="71836" name="Text Box 74"/>
            <p:cNvSpPr txBox="1">
              <a:spLocks noChangeArrowheads="1"/>
            </p:cNvSpPr>
            <p:nvPr/>
          </p:nvSpPr>
          <p:spPr bwMode="auto">
            <a:xfrm>
              <a:off x="3408" y="326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0  2   3</a:t>
              </a:r>
            </a:p>
          </p:txBody>
        </p:sp>
        <p:sp>
          <p:nvSpPr>
            <p:cNvPr id="71837" name="Text Box 108"/>
            <p:cNvSpPr txBox="1">
              <a:spLocks noChangeArrowheads="1"/>
            </p:cNvSpPr>
            <p:nvPr/>
          </p:nvSpPr>
          <p:spPr bwMode="auto">
            <a:xfrm>
              <a:off x="3456" y="1536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3  1   0</a:t>
              </a:r>
            </a:p>
          </p:txBody>
        </p:sp>
        <p:sp>
          <p:nvSpPr>
            <p:cNvPr id="71838" name="Text Box 112"/>
            <p:cNvSpPr txBox="1">
              <a:spLocks noChangeArrowheads="1"/>
            </p:cNvSpPr>
            <p:nvPr/>
          </p:nvSpPr>
          <p:spPr bwMode="auto">
            <a:xfrm>
              <a:off x="3456" y="2592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altLang="fi-FI"/>
                <a:t>3  1   0</a:t>
              </a:r>
            </a:p>
          </p:txBody>
        </p:sp>
      </p:grp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7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7177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time</a:t>
            </a:r>
          </a:p>
        </p:txBody>
      </p:sp>
      <p:grpSp>
        <p:nvGrpSpPr>
          <p:cNvPr id="71779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71801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71802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71803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71804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71805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71806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71807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 sz="2400">
                  <a:latin typeface="Times New Roman" pitchFamily="18" charset="0"/>
                </a:endParaRPr>
              </a:p>
            </p:txBody>
          </p:sp>
          <p:sp>
            <p:nvSpPr>
              <p:cNvPr id="71808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71809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71810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i-FI"/>
              </a:p>
            </p:txBody>
          </p:sp>
          <p:grpSp>
            <p:nvGrpSpPr>
              <p:cNvPr id="71811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718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/>
                </a:p>
              </p:txBody>
            </p:sp>
            <p:sp>
              <p:nvSpPr>
                <p:cNvPr id="71834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altLang="fi-FI" sz="2000"/>
                    <a:t>x</a:t>
                  </a:r>
                  <a:endParaRPr lang="en-US" altLang="fi-FI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1812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71825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/>
                </a:p>
              </p:txBody>
            </p:sp>
            <p:sp>
              <p:nvSpPr>
                <p:cNvPr id="71826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i-FI"/>
                </a:p>
              </p:txBody>
            </p:sp>
            <p:sp>
              <p:nvSpPr>
                <p:cNvPr id="71827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i-FI"/>
                </a:p>
              </p:txBody>
            </p:sp>
            <p:sp>
              <p:nvSpPr>
                <p:cNvPr id="71828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 sz="2400">
                    <a:latin typeface="Times New Roman" pitchFamily="18" charset="0"/>
                  </a:endParaRPr>
                </a:p>
              </p:txBody>
            </p:sp>
            <p:sp>
              <p:nvSpPr>
                <p:cNvPr id="71829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/>
                </a:p>
              </p:txBody>
            </p:sp>
            <p:grpSp>
              <p:nvGrpSpPr>
                <p:cNvPr id="71830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71831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endParaRPr lang="fi-FI" altLang="fi-FI"/>
                  </a:p>
                </p:txBody>
              </p:sp>
              <p:sp>
                <p:nvSpPr>
                  <p:cNvPr id="71832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altLang="fi-FI" sz="2400"/>
                      <a:t>z</a:t>
                    </a:r>
                  </a:p>
                </p:txBody>
              </p:sp>
            </p:grpSp>
          </p:grpSp>
          <p:sp>
            <p:nvSpPr>
              <p:cNvPr id="71813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/>
                  <a:t>1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  <p:sp>
            <p:nvSpPr>
              <p:cNvPr id="71814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/>
                  <a:t>2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  <p:sp>
            <p:nvSpPr>
              <p:cNvPr id="71815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/>
                  <a:t>7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  <p:grpSp>
            <p:nvGrpSpPr>
              <p:cNvPr id="71816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71817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/>
                </a:p>
              </p:txBody>
            </p:sp>
            <p:sp>
              <p:nvSpPr>
                <p:cNvPr id="71818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i-FI"/>
                </a:p>
              </p:txBody>
            </p:sp>
            <p:sp>
              <p:nvSpPr>
                <p:cNvPr id="71819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i-FI"/>
                </a:p>
              </p:txBody>
            </p:sp>
            <p:sp>
              <p:nvSpPr>
                <p:cNvPr id="71820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 sz="2400">
                    <a:latin typeface="Times New Roman" pitchFamily="18" charset="0"/>
                  </a:endParaRPr>
                </a:p>
              </p:txBody>
            </p:sp>
            <p:sp>
              <p:nvSpPr>
                <p:cNvPr id="71821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fi-FI" altLang="fi-FI"/>
                </a:p>
              </p:txBody>
            </p:sp>
            <p:grpSp>
              <p:nvGrpSpPr>
                <p:cNvPr id="71822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7182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endParaRPr lang="fi-FI" altLang="fi-FI"/>
                  </a:p>
                </p:txBody>
              </p:sp>
              <p:sp>
                <p:nvSpPr>
                  <p:cNvPr id="71824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altLang="fi-FI" sz="2000"/>
                      <a:t>y</a:t>
                    </a:r>
                    <a:endParaRPr lang="en-US" altLang="fi-FI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71780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altLang="fi-FI" b="1" u="sng"/>
              <a:t>node x table</a:t>
            </a:r>
          </a:p>
        </p:txBody>
      </p:sp>
      <p:sp>
        <p:nvSpPr>
          <p:cNvPr id="71781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altLang="fi-FI" b="1" u="sng"/>
              <a:t>node y table</a:t>
            </a:r>
          </a:p>
        </p:txBody>
      </p:sp>
      <p:sp>
        <p:nvSpPr>
          <p:cNvPr id="71782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altLang="fi-FI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fi-FI" altLang="fi-FI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fi-FI" altLang="fi-FI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fi-FI" altLang="fi-FI"/>
          </a:p>
        </p:txBody>
      </p:sp>
      <p:grpSp>
        <p:nvGrpSpPr>
          <p:cNvPr id="472245" name="Group 181"/>
          <p:cNvGrpSpPr>
            <a:grpSpLocks/>
          </p:cNvGrpSpPr>
          <p:nvPr/>
        </p:nvGrpSpPr>
        <p:grpSpPr bwMode="auto">
          <a:xfrm>
            <a:off x="3200400" y="1676400"/>
            <a:ext cx="2057400" cy="4572000"/>
            <a:chOff x="2016" y="1056"/>
            <a:chExt cx="1296" cy="2880"/>
          </a:xfrm>
        </p:grpSpPr>
        <p:sp>
          <p:nvSpPr>
            <p:cNvPr id="71795" name="Line 119"/>
            <p:cNvSpPr>
              <a:spLocks noChangeShapeType="1"/>
            </p:cNvSpPr>
            <p:nvPr/>
          </p:nvSpPr>
          <p:spPr bwMode="auto">
            <a:xfrm>
              <a:off x="2688" y="1248"/>
              <a:ext cx="48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796" name="Line 120"/>
            <p:cNvSpPr>
              <a:spLocks noChangeShapeType="1"/>
            </p:cNvSpPr>
            <p:nvPr/>
          </p:nvSpPr>
          <p:spPr bwMode="auto">
            <a:xfrm>
              <a:off x="2640" y="1296"/>
              <a:ext cx="528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797" name="Line 121"/>
            <p:cNvSpPr>
              <a:spLocks noChangeShapeType="1"/>
            </p:cNvSpPr>
            <p:nvPr/>
          </p:nvSpPr>
          <p:spPr bwMode="auto">
            <a:xfrm flipV="1">
              <a:off x="2592" y="1728"/>
              <a:ext cx="72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798" name="Line 122"/>
            <p:cNvSpPr>
              <a:spLocks noChangeShapeType="1"/>
            </p:cNvSpPr>
            <p:nvPr/>
          </p:nvSpPr>
          <p:spPr bwMode="auto">
            <a:xfrm flipV="1">
              <a:off x="2592" y="2784"/>
              <a:ext cx="67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71799" name="Oval 166"/>
            <p:cNvSpPr>
              <a:spLocks noChangeArrowheads="1"/>
            </p:cNvSpPr>
            <p:nvPr/>
          </p:nvSpPr>
          <p:spPr bwMode="auto">
            <a:xfrm>
              <a:off x="2064" y="1056"/>
              <a:ext cx="672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71800" name="Oval 167"/>
            <p:cNvSpPr>
              <a:spLocks noChangeArrowheads="1"/>
            </p:cNvSpPr>
            <p:nvPr/>
          </p:nvSpPr>
          <p:spPr bwMode="auto">
            <a:xfrm>
              <a:off x="2016" y="3696"/>
              <a:ext cx="672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</p:grp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54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/>
            <a: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fr-FR" altLang="fi-FI" baseline="-25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(y) = min{c(x,y) + D</a:t>
            </a:r>
            <a:r>
              <a:rPr lang="fr-FR" altLang="fi-FI" baseline="-25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y</a:t>
            </a:r>
            <a: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(y), c(x,z) + D</a:t>
            </a:r>
            <a:r>
              <a:rPr lang="fr-FR" altLang="fi-FI" baseline="-25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(y)} </a:t>
            </a:r>
            <a:b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</a:br>
            <a:r>
              <a:rPr lang="fr-FR" altLang="fi-FI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/>
            <a:r>
              <a:rPr lang="fr-FR" altLang="fi-FI" i="1"/>
              <a:t>D</a:t>
            </a:r>
            <a:r>
              <a:rPr lang="fr-FR" altLang="fi-FI" i="1" baseline="-25000"/>
              <a:t>x</a:t>
            </a:r>
            <a:r>
              <a:rPr lang="fr-FR" altLang="fi-FI" i="1"/>
              <a:t>(z) = </a:t>
            </a:r>
            <a:r>
              <a:rPr lang="fr-FR" altLang="fi-FI"/>
              <a:t>min{</a:t>
            </a:r>
            <a:r>
              <a:rPr lang="fr-FR" altLang="fi-FI" i="1"/>
              <a:t>c(x,y) + </a:t>
            </a:r>
            <a:br>
              <a:rPr lang="fr-FR" altLang="fi-FI" i="1"/>
            </a:br>
            <a:r>
              <a:rPr lang="fr-FR" altLang="fi-FI" i="1"/>
              <a:t>      D</a:t>
            </a:r>
            <a:r>
              <a:rPr lang="fr-FR" altLang="fi-FI" i="1" baseline="-25000"/>
              <a:t>y</a:t>
            </a:r>
            <a:r>
              <a:rPr lang="fr-FR" altLang="fi-FI" i="1"/>
              <a:t>(z), c(x,z) + D</a:t>
            </a:r>
            <a:r>
              <a:rPr lang="fr-FR" altLang="fi-FI" i="1" baseline="-25000"/>
              <a:t>z</a:t>
            </a:r>
            <a:r>
              <a:rPr lang="fr-FR" altLang="fi-FI" i="1"/>
              <a:t>(z)</a:t>
            </a:r>
            <a:r>
              <a:rPr lang="fr-FR" altLang="fi-FI"/>
              <a:t>} </a:t>
            </a:r>
          </a:p>
          <a:p>
            <a:pPr algn="just"/>
            <a:r>
              <a:rPr lang="fr-FR" altLang="fi-FI"/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239" name="Line 175"/>
          <p:cNvSpPr>
            <a:spLocks noChangeShapeType="1"/>
          </p:cNvSpPr>
          <p:nvPr/>
        </p:nvSpPr>
        <p:spPr bwMode="auto">
          <a:xfrm flipV="1">
            <a:off x="4073525" y="1350963"/>
            <a:ext cx="508000" cy="425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240" name="Rectangle 176"/>
          <p:cNvSpPr>
            <a:spLocks noChangeArrowheads="1"/>
          </p:cNvSpPr>
          <p:nvPr/>
        </p:nvSpPr>
        <p:spPr bwMode="auto">
          <a:xfrm>
            <a:off x="4524375" y="12001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/>
              <a:t>3</a:t>
            </a:r>
            <a:endParaRPr lang="fi-FI" altLang="fi-FI"/>
          </a:p>
        </p:txBody>
      </p:sp>
      <p:sp>
        <p:nvSpPr>
          <p:cNvPr id="472243" name="Line 179"/>
          <p:cNvSpPr>
            <a:spLocks noChangeShapeType="1"/>
          </p:cNvSpPr>
          <p:nvPr/>
        </p:nvSpPr>
        <p:spPr bwMode="auto">
          <a:xfrm>
            <a:off x="3440113" y="6130925"/>
            <a:ext cx="290512" cy="352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72244" name="Rectangle 180"/>
          <p:cNvSpPr>
            <a:spLocks noChangeArrowheads="1"/>
          </p:cNvSpPr>
          <p:nvPr/>
        </p:nvSpPr>
        <p:spPr bwMode="auto">
          <a:xfrm>
            <a:off x="3765550" y="63007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/>
              <a:t>3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210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120" grpId="0" autoUpdateAnimBg="0"/>
      <p:bldP spid="472147" grpId="0" autoUpdateAnimBg="0"/>
      <p:bldP spid="472165" grpId="0" autoUpdateAnimBg="0"/>
      <p:bldP spid="472166" grpId="0" autoUpdateAnimBg="0"/>
      <p:bldP spid="472168" grpId="0" autoUpdateAnimBg="0"/>
      <p:bldP spid="472169" grpId="0" autoUpdateAnimBg="0"/>
      <p:bldP spid="472177" grpId="0" animBg="1"/>
      <p:bldP spid="472178" grpId="0" animBg="1"/>
      <p:bldP spid="472179" grpId="0" animBg="1"/>
      <p:bldP spid="472180" grpId="0" animBg="1"/>
      <p:bldP spid="472181" grpId="0" animBg="1"/>
      <p:bldP spid="472182" grpId="0" animBg="1"/>
      <p:bldP spid="472227" grpId="0" animBg="1"/>
      <p:bldP spid="472228" grpId="0" animBg="1"/>
      <p:bldP spid="472229" grpId="0" animBg="1"/>
      <p:bldP spid="472232" grpId="0" autoUpdateAnimBg="0"/>
      <p:bldP spid="472233" grpId="0" animBg="1"/>
      <p:bldP spid="472234" grpId="0" autoUpdateAnimBg="0"/>
      <p:bldP spid="472235" grpId="0" animBg="1"/>
      <p:bldP spid="472239" grpId="0" animBg="1"/>
      <p:bldP spid="472240" grpId="0" autoUpdateAnimBg="0"/>
      <p:bldP spid="472243" grpId="0" animBg="1"/>
      <p:bldP spid="4722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5A4829E-BC21-4DA8-9D56-AFCE8A23AEB3}" type="slidenum">
              <a:rPr lang="en-US" altLang="fi-FI" smtClean="0"/>
              <a:pPr/>
              <a:t>2</a:t>
            </a:fld>
            <a:endParaRPr lang="en-US" altLang="fi-FI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3600" smtClean="0"/>
              <a:t>Dijkstran Algoritmi</a:t>
            </a:r>
            <a:endParaRPr lang="en-US" altLang="fi-FI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1  </a:t>
            </a:r>
            <a:r>
              <a:rPr lang="en-US" altLang="fi-FI" sz="2000" b="1" i="1">
                <a:latin typeface="Arial" charset="0"/>
              </a:rPr>
              <a:t>Initialization:</a:t>
            </a:r>
            <a:r>
              <a:rPr lang="en-US" altLang="fi-FI" sz="2000">
                <a:latin typeface="Arial" charset="0"/>
              </a:rPr>
              <a:t> </a:t>
            </a:r>
          </a:p>
          <a:p>
            <a:pPr algn="l"/>
            <a:r>
              <a:rPr lang="en-US" altLang="fi-FI" sz="2000">
                <a:latin typeface="Arial" charset="0"/>
              </a:rPr>
              <a:t>2    N</a:t>
            </a:r>
            <a:r>
              <a:rPr lang="en-US" altLang="fi-FI" sz="2000">
                <a:latin typeface="Arial" charset="0"/>
                <a:cs typeface="Arial" charset="0"/>
              </a:rPr>
              <a:t>'</a:t>
            </a:r>
            <a:r>
              <a:rPr lang="en-US" altLang="fi-FI" sz="2000">
                <a:latin typeface="Arial" charset="0"/>
              </a:rPr>
              <a:t> = {u} </a:t>
            </a:r>
          </a:p>
          <a:p>
            <a:pPr algn="l"/>
            <a:r>
              <a:rPr lang="en-US" altLang="fi-FI" sz="2000">
                <a:latin typeface="Arial" charset="0"/>
              </a:rPr>
              <a:t>3    for all nodes v </a:t>
            </a:r>
          </a:p>
          <a:p>
            <a:pPr algn="l"/>
            <a:r>
              <a:rPr lang="en-US" altLang="fi-FI" sz="2000">
                <a:latin typeface="Arial" charset="0"/>
              </a:rPr>
              <a:t>4      if v adjacent to u </a:t>
            </a:r>
          </a:p>
          <a:p>
            <a:pPr algn="l"/>
            <a:r>
              <a:rPr lang="en-US" altLang="fi-FI" sz="2000">
                <a:latin typeface="Arial" charset="0"/>
              </a:rPr>
              <a:t>5          then D(v) = c(u,v) </a:t>
            </a:r>
          </a:p>
          <a:p>
            <a:pPr algn="l"/>
            <a:r>
              <a:rPr lang="en-US" altLang="fi-FI" sz="2000">
                <a:latin typeface="Arial" charset="0"/>
              </a:rPr>
              <a:t>6      else D(v) = </a:t>
            </a:r>
            <a:r>
              <a:rPr lang="en-US" altLang="fi-FI" sz="2000">
                <a:latin typeface="Arial" charset="0"/>
                <a:cs typeface="Arial" charset="0"/>
              </a:rPr>
              <a:t>∞</a:t>
            </a:r>
            <a:r>
              <a:rPr lang="en-US" altLang="fi-FI" sz="2000">
                <a:latin typeface="Arial" charset="0"/>
              </a:rPr>
              <a:t> </a:t>
            </a:r>
          </a:p>
          <a:p>
            <a:pPr algn="l"/>
            <a:r>
              <a:rPr lang="en-US" altLang="fi-FI" sz="2000">
                <a:latin typeface="Arial" charset="0"/>
              </a:rPr>
              <a:t>7 </a:t>
            </a:r>
          </a:p>
          <a:p>
            <a:pPr algn="l"/>
            <a:r>
              <a:rPr lang="en-US" altLang="fi-FI" sz="2000">
                <a:latin typeface="Arial" charset="0"/>
              </a:rPr>
              <a:t>8   </a:t>
            </a:r>
            <a:r>
              <a:rPr lang="en-US" altLang="fi-FI" sz="2000" b="1" i="1">
                <a:latin typeface="Arial" charset="0"/>
              </a:rPr>
              <a:t>Loop</a:t>
            </a:r>
            <a:r>
              <a:rPr lang="en-US" altLang="fi-FI" sz="2000" i="1">
                <a:latin typeface="Arial" charset="0"/>
              </a:rPr>
              <a:t> </a:t>
            </a:r>
            <a:endParaRPr lang="en-US" altLang="fi-FI" sz="2000">
              <a:latin typeface="Arial" charset="0"/>
            </a:endParaRPr>
          </a:p>
          <a:p>
            <a:pPr algn="l"/>
            <a:r>
              <a:rPr lang="en-US" altLang="fi-FI" sz="2000">
                <a:latin typeface="Arial" charset="0"/>
              </a:rPr>
              <a:t>9     find w not in N</a:t>
            </a:r>
            <a:r>
              <a:rPr lang="en-US" altLang="fi-FI" sz="2000">
                <a:latin typeface="Arial" charset="0"/>
                <a:cs typeface="Arial" charset="0"/>
              </a:rPr>
              <a:t>'</a:t>
            </a:r>
            <a:r>
              <a:rPr lang="en-US" altLang="fi-FI" sz="2000">
                <a:latin typeface="Arial" charset="0"/>
              </a:rPr>
              <a:t> such that D(w) is a minimum </a:t>
            </a:r>
          </a:p>
          <a:p>
            <a:pPr algn="l"/>
            <a:r>
              <a:rPr lang="en-US" altLang="fi-FI" sz="2000">
                <a:latin typeface="Arial" charset="0"/>
              </a:rPr>
              <a:t>10    add w to N</a:t>
            </a:r>
            <a:r>
              <a:rPr lang="en-US" altLang="fi-FI" sz="2000">
                <a:latin typeface="Arial" charset="0"/>
                <a:cs typeface="Arial" charset="0"/>
              </a:rPr>
              <a:t>'</a:t>
            </a:r>
            <a:r>
              <a:rPr lang="en-US" altLang="fi-FI" sz="2000">
                <a:latin typeface="Arial" charset="0"/>
              </a:rPr>
              <a:t> </a:t>
            </a:r>
          </a:p>
          <a:p>
            <a:pPr algn="l"/>
            <a:r>
              <a:rPr lang="en-US" altLang="fi-FI" sz="2000">
                <a:latin typeface="Arial" charset="0"/>
              </a:rPr>
              <a:t>11    update D(v) for all v adjacent to w and not in N</a:t>
            </a:r>
            <a:r>
              <a:rPr lang="en-US" altLang="fi-FI" sz="2000">
                <a:latin typeface="Arial" charset="0"/>
                <a:cs typeface="Arial" charset="0"/>
              </a:rPr>
              <a:t>'</a:t>
            </a:r>
            <a:r>
              <a:rPr lang="en-US" altLang="fi-FI" sz="2000">
                <a:latin typeface="Arial" charset="0"/>
              </a:rPr>
              <a:t> : </a:t>
            </a:r>
          </a:p>
          <a:p>
            <a:pPr algn="l"/>
            <a:r>
              <a:rPr lang="en-US" altLang="fi-FI" sz="2000">
                <a:latin typeface="Arial" charset="0"/>
              </a:rPr>
              <a:t>12       </a:t>
            </a:r>
            <a:r>
              <a:rPr lang="en-US" altLang="fi-FI" sz="2000">
                <a:solidFill>
                  <a:srgbClr val="FF0000"/>
                </a:solidFill>
                <a:latin typeface="Arial" charset="0"/>
              </a:rPr>
              <a:t>D(v) = min( D(v), D(w) + c(w,v) ) </a:t>
            </a:r>
          </a:p>
          <a:p>
            <a:pPr algn="l"/>
            <a:r>
              <a:rPr lang="en-US" altLang="fi-FI" sz="2000">
                <a:latin typeface="Arial" charset="0"/>
              </a:rPr>
              <a:t>13    /* new cost to v is either old cost to v or known </a:t>
            </a:r>
          </a:p>
          <a:p>
            <a:pPr algn="l"/>
            <a:r>
              <a:rPr lang="en-US" altLang="fi-FI" sz="2000">
                <a:latin typeface="Arial" charset="0"/>
              </a:rPr>
              <a:t>14     shortest path cost to w plus cost from w to v */ </a:t>
            </a:r>
          </a:p>
          <a:p>
            <a:pPr algn="l"/>
            <a:r>
              <a:rPr lang="en-US" altLang="fi-FI" sz="2000">
                <a:latin typeface="Arial" charset="0"/>
              </a:rPr>
              <a:t>15  </a:t>
            </a:r>
            <a:r>
              <a:rPr lang="en-US" altLang="fi-FI" sz="2000" b="1" i="1">
                <a:latin typeface="Arial" charset="0"/>
              </a:rPr>
              <a:t>until all nodes in N</a:t>
            </a:r>
            <a:r>
              <a:rPr lang="en-US" altLang="fi-FI" sz="2000" b="1" i="1">
                <a:latin typeface="Arial" charset="0"/>
                <a:cs typeface="Arial" charset="0"/>
              </a:rPr>
              <a:t>'</a:t>
            </a:r>
            <a:r>
              <a:rPr lang="en-US" altLang="fi-FI" sz="2000">
                <a:latin typeface="Arial" charset="0"/>
              </a:rPr>
              <a:t> </a:t>
            </a:r>
          </a:p>
        </p:txBody>
      </p:sp>
      <p:sp>
        <p:nvSpPr>
          <p:cNvPr id="62470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2147483647 w 504"/>
              <a:gd name="T1" fmla="*/ 2147483647 h 1818"/>
              <a:gd name="T2" fmla="*/ 2147483647 w 504"/>
              <a:gd name="T3" fmla="*/ 2147483647 h 1818"/>
              <a:gd name="T4" fmla="*/ 2147483647 w 504"/>
              <a:gd name="T5" fmla="*/ 2147483647 h 1818"/>
              <a:gd name="T6" fmla="*/ 2147483647 w 504"/>
              <a:gd name="T7" fmla="*/ 2147483647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B783C5B-5A78-474B-884D-7E84CBBC4FC5}" type="slidenum">
              <a:rPr lang="en-US" altLang="fi-FI" smtClean="0"/>
              <a:pPr/>
              <a:t>3</a:t>
            </a:fld>
            <a:endParaRPr lang="en-US" altLang="fi-FI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3600" smtClean="0"/>
              <a:t>Dijkstran algoritmi: esimerkki</a:t>
            </a:r>
            <a:endParaRPr lang="en-US" altLang="fi-FI" smtClean="0"/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Step</a:t>
            </a:r>
          </a:p>
          <a:p>
            <a:pPr algn="r"/>
            <a:r>
              <a:rPr lang="en-US" altLang="fi-FI" sz="2000">
                <a:latin typeface="Arial" charset="0"/>
              </a:rPr>
              <a:t>0</a:t>
            </a:r>
          </a:p>
          <a:p>
            <a:pPr algn="r"/>
            <a:r>
              <a:rPr lang="en-US" altLang="fi-FI" sz="2000">
                <a:latin typeface="Arial" charset="0"/>
              </a:rPr>
              <a:t>1</a:t>
            </a:r>
          </a:p>
          <a:p>
            <a:pPr algn="r"/>
            <a:r>
              <a:rPr lang="en-US" altLang="fi-FI" sz="2000">
                <a:latin typeface="Arial" charset="0"/>
              </a:rPr>
              <a:t>2</a:t>
            </a:r>
          </a:p>
          <a:p>
            <a:pPr algn="r"/>
            <a:r>
              <a:rPr lang="en-US" altLang="fi-FI" sz="2000">
                <a:latin typeface="Arial" charset="0"/>
              </a:rPr>
              <a:t>3</a:t>
            </a:r>
          </a:p>
          <a:p>
            <a:pPr algn="r"/>
            <a:r>
              <a:rPr lang="en-US" altLang="fi-FI" sz="2000">
                <a:latin typeface="Arial" charset="0"/>
              </a:rPr>
              <a:t>4</a:t>
            </a:r>
          </a:p>
          <a:p>
            <a:pPr algn="r"/>
            <a:r>
              <a:rPr lang="en-US" altLang="fi-FI" sz="2000">
                <a:latin typeface="Arial" charset="0"/>
              </a:rPr>
              <a:t>5</a:t>
            </a:r>
          </a:p>
        </p:txBody>
      </p:sp>
      <p:sp>
        <p:nvSpPr>
          <p:cNvPr id="63494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N</a:t>
            </a:r>
            <a:r>
              <a:rPr lang="en-US" altLang="fi-FI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altLang="fi-FI" sz="2000">
                <a:latin typeface="Arial" charset="0"/>
              </a:rPr>
              <a:t>u</a:t>
            </a:r>
          </a:p>
          <a:p>
            <a:pPr algn="r"/>
            <a:r>
              <a:rPr lang="en-US" altLang="fi-FI" sz="2000">
                <a:latin typeface="Arial" charset="0"/>
              </a:rPr>
              <a:t>ux</a:t>
            </a:r>
          </a:p>
          <a:p>
            <a:pPr algn="r"/>
            <a:r>
              <a:rPr lang="en-US" altLang="fi-FI" sz="2000">
                <a:latin typeface="Arial" charset="0"/>
              </a:rPr>
              <a:t>uxy</a:t>
            </a:r>
          </a:p>
          <a:p>
            <a:pPr algn="r"/>
            <a:r>
              <a:rPr lang="en-US" altLang="fi-FI" sz="2000">
                <a:latin typeface="Arial" charset="0"/>
              </a:rPr>
              <a:t>uxyv</a:t>
            </a:r>
          </a:p>
          <a:p>
            <a:pPr algn="r"/>
            <a:r>
              <a:rPr lang="en-US" altLang="fi-FI" sz="2000">
                <a:latin typeface="Arial" charset="0"/>
              </a:rPr>
              <a:t>uxyvw</a:t>
            </a:r>
          </a:p>
          <a:p>
            <a:pPr algn="r"/>
            <a:r>
              <a:rPr lang="en-US" altLang="fi-FI" sz="2000">
                <a:latin typeface="Arial" charset="0"/>
              </a:rPr>
              <a:t>uxyvwz</a:t>
            </a: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D(v),p(v)</a:t>
            </a:r>
          </a:p>
          <a:p>
            <a:pPr algn="r"/>
            <a:r>
              <a:rPr lang="en-US" altLang="fi-FI" sz="2000">
                <a:latin typeface="Arial" charset="0"/>
              </a:rPr>
              <a:t>2,u</a:t>
            </a:r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D(w),p(w)</a:t>
            </a:r>
          </a:p>
          <a:p>
            <a:pPr algn="r"/>
            <a:r>
              <a:rPr lang="en-US" altLang="fi-FI" sz="2000">
                <a:latin typeface="Arial" charset="0"/>
              </a:rPr>
              <a:t>5,u</a:t>
            </a:r>
          </a:p>
        </p:txBody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D(x),p(x)</a:t>
            </a:r>
          </a:p>
          <a:p>
            <a:pPr algn="r"/>
            <a:r>
              <a:rPr lang="en-US" altLang="fi-FI" sz="2000">
                <a:latin typeface="Arial" charset="0"/>
              </a:rPr>
              <a:t>1,u</a:t>
            </a:r>
          </a:p>
        </p:txBody>
      </p:sp>
      <p:sp>
        <p:nvSpPr>
          <p:cNvPr id="63498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D(y),p(y)</a:t>
            </a:r>
          </a:p>
          <a:p>
            <a:pPr algn="r"/>
            <a:r>
              <a:rPr lang="en-US" altLang="fi-FI" sz="2000">
                <a:cs typeface="Arial" charset="0"/>
              </a:rPr>
              <a:t>∞</a:t>
            </a:r>
            <a:endParaRPr lang="en-US" altLang="fi-FI" sz="2000">
              <a:latin typeface="Arial" charset="0"/>
            </a:endParaRPr>
          </a:p>
        </p:txBody>
      </p:sp>
      <p:sp>
        <p:nvSpPr>
          <p:cNvPr id="63499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D(z),p(z)</a:t>
            </a:r>
          </a:p>
          <a:p>
            <a:pPr algn="r"/>
            <a:r>
              <a:rPr lang="en-US" altLang="fi-FI"/>
              <a:t>∞ </a:t>
            </a:r>
            <a:endParaRPr lang="en-US" altLang="fi-FI" sz="2000">
              <a:latin typeface="Arial" charset="0"/>
            </a:endParaRPr>
          </a:p>
        </p:txBody>
      </p:sp>
      <p:sp>
        <p:nvSpPr>
          <p:cNvPr id="63500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3501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3502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3503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3504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3505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grpSp>
        <p:nvGrpSpPr>
          <p:cNvPr id="63506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63522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23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24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25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26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27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28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29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30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31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32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33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34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35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36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37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38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39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40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41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42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43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44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45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46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47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48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49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50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1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2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3553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3554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5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6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92510 h 174"/>
                <a:gd name="T2" fmla="*/ 2124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7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8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59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60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61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3562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63563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6358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90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u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564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6358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88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y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565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63585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86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x</a:t>
                </a:r>
              </a:p>
            </p:txBody>
          </p:sp>
        </p:grpSp>
        <p:grpSp>
          <p:nvGrpSpPr>
            <p:cNvPr id="63566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3583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84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w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567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3581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82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v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568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3579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3580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z</a:t>
                </a:r>
              </a:p>
            </p:txBody>
          </p:sp>
        </p:grpSp>
        <p:sp>
          <p:nvSpPr>
            <p:cNvPr id="63569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0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1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2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3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3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4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5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6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5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7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3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3578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5</a:t>
              </a:r>
              <a:endParaRPr lang="en-US" altLang="fi-FI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i-FI"/>
          </a:p>
        </p:txBody>
      </p:sp>
      <p:sp>
        <p:nvSpPr>
          <p:cNvPr id="465057" name="Rectangle 161"/>
          <p:cNvSpPr>
            <a:spLocks noChangeArrowheads="1"/>
          </p:cNvSpPr>
          <p:nvPr/>
        </p:nvSpPr>
        <p:spPr bwMode="auto">
          <a:xfrm>
            <a:off x="3128963" y="21082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2,u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59" name="Rectangle 163"/>
          <p:cNvSpPr>
            <a:spLocks noChangeArrowheads="1"/>
          </p:cNvSpPr>
          <p:nvPr/>
        </p:nvSpPr>
        <p:spPr bwMode="auto">
          <a:xfrm>
            <a:off x="4414838" y="212883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4,x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0" name="Rectangle 164"/>
          <p:cNvSpPr>
            <a:spLocks noChangeArrowheads="1"/>
          </p:cNvSpPr>
          <p:nvPr/>
        </p:nvSpPr>
        <p:spPr bwMode="auto">
          <a:xfrm>
            <a:off x="4427538" y="243205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3,y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1" name="Rectangle 165"/>
          <p:cNvSpPr>
            <a:spLocks noChangeArrowheads="1"/>
          </p:cNvSpPr>
          <p:nvPr/>
        </p:nvSpPr>
        <p:spPr bwMode="auto">
          <a:xfrm>
            <a:off x="4437063" y="273208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fi-FI" sz="2000">
                <a:latin typeface="Arial" charset="0"/>
              </a:rPr>
              <a:t>3,y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2" name="Rectangle 166"/>
          <p:cNvSpPr>
            <a:spLocks noChangeArrowheads="1"/>
          </p:cNvSpPr>
          <p:nvPr/>
        </p:nvSpPr>
        <p:spPr bwMode="auto">
          <a:xfrm>
            <a:off x="7034213" y="210820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2,x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3" name="Rectangle 167"/>
          <p:cNvSpPr>
            <a:spLocks noChangeArrowheads="1"/>
          </p:cNvSpPr>
          <p:nvPr/>
        </p:nvSpPr>
        <p:spPr bwMode="auto">
          <a:xfrm>
            <a:off x="8291513" y="23971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4,y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4" name="Rectangle 168"/>
          <p:cNvSpPr>
            <a:spLocks noChangeArrowheads="1"/>
          </p:cNvSpPr>
          <p:nvPr/>
        </p:nvSpPr>
        <p:spPr bwMode="auto">
          <a:xfrm>
            <a:off x="8343900" y="21463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/>
              <a:t>∞</a:t>
            </a:r>
            <a:endParaRPr lang="fi-FI" altLang="fi-FI"/>
          </a:p>
        </p:txBody>
      </p:sp>
      <p:sp>
        <p:nvSpPr>
          <p:cNvPr id="465065" name="Rectangle 169"/>
          <p:cNvSpPr>
            <a:spLocks noChangeArrowheads="1"/>
          </p:cNvSpPr>
          <p:nvPr/>
        </p:nvSpPr>
        <p:spPr bwMode="auto">
          <a:xfrm>
            <a:off x="8288338" y="271780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4,y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6" name="Rectangle 170"/>
          <p:cNvSpPr>
            <a:spLocks noChangeArrowheads="1"/>
          </p:cNvSpPr>
          <p:nvPr/>
        </p:nvSpPr>
        <p:spPr bwMode="auto">
          <a:xfrm>
            <a:off x="8285163" y="300513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4,y</a:t>
            </a:r>
            <a:endParaRPr lang="fi-FI" altLang="fi-FI" sz="2000">
              <a:latin typeface="Arial" charset="0"/>
            </a:endParaRPr>
          </a:p>
        </p:txBody>
      </p:sp>
      <p:sp>
        <p:nvSpPr>
          <p:cNvPr id="465067" name="Rectangle 171"/>
          <p:cNvSpPr>
            <a:spLocks noChangeArrowheads="1"/>
          </p:cNvSpPr>
          <p:nvPr/>
        </p:nvSpPr>
        <p:spPr bwMode="auto">
          <a:xfrm>
            <a:off x="3125788" y="240665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000">
                <a:latin typeface="Arial" charset="0"/>
              </a:rPr>
              <a:t>2,u</a:t>
            </a:r>
            <a:endParaRPr lang="fi-FI" altLang="fi-FI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  <p:bldP spid="465057" grpId="0" autoUpdateAnimBg="0"/>
      <p:bldP spid="465059" grpId="0" autoUpdateAnimBg="0"/>
      <p:bldP spid="465060" grpId="0" autoUpdateAnimBg="0"/>
      <p:bldP spid="465061" grpId="0" autoUpdateAnimBg="0"/>
      <p:bldP spid="465062" grpId="0" autoUpdateAnimBg="0"/>
      <p:bldP spid="465063" grpId="0" autoUpdateAnimBg="0"/>
      <p:bldP spid="465064" grpId="0" autoUpdateAnimBg="0"/>
      <p:bldP spid="465065" grpId="0" autoUpdateAnimBg="0"/>
      <p:bldP spid="465066" grpId="0" autoUpdateAnimBg="0"/>
      <p:bldP spid="4650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1859C66-660F-4015-A84F-FBEA35C3C2E3}" type="slidenum">
              <a:rPr lang="en-US" altLang="fi-FI" smtClean="0"/>
              <a:pPr/>
              <a:t>4</a:t>
            </a:fld>
            <a:endParaRPr lang="en-US" altLang="fi-FI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3600" smtClean="0"/>
              <a:t>Dijkstran algoritmi: esimerkki(2) </a:t>
            </a:r>
          </a:p>
        </p:txBody>
      </p:sp>
      <p:grpSp>
        <p:nvGrpSpPr>
          <p:cNvPr id="64517" name="Group 77"/>
          <p:cNvGrpSpPr>
            <a:grpSpLocks/>
          </p:cNvGrpSpPr>
          <p:nvPr/>
        </p:nvGrpSpPr>
        <p:grpSpPr bwMode="auto">
          <a:xfrm>
            <a:off x="2198688" y="2043113"/>
            <a:ext cx="3244850" cy="1500187"/>
            <a:chOff x="1385" y="1287"/>
            <a:chExt cx="2044" cy="945"/>
          </a:xfrm>
        </p:grpSpPr>
        <p:sp>
          <p:nvSpPr>
            <p:cNvPr id="64535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36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37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38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39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40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41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42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43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44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45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46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47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48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49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50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51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52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53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54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55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56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57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58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59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60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61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62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63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64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4565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4566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67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68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4569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64570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6458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87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u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4571" name="Group 50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6458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85" name="Text Box 52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y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4572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6458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83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x</a:t>
                </a:r>
              </a:p>
            </p:txBody>
          </p:sp>
        </p:grpSp>
        <p:grpSp>
          <p:nvGrpSpPr>
            <p:cNvPr id="64573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6458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81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w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4574" name="Group 59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6457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79" name="Text Box 61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v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4575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64576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4577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z</a:t>
                </a:r>
              </a:p>
            </p:txBody>
          </p:sp>
        </p:grpSp>
      </p:grpSp>
      <p:sp>
        <p:nvSpPr>
          <p:cNvPr id="64518" name="Text Box 76"/>
          <p:cNvSpPr txBox="1">
            <a:spLocks noChangeArrowheads="1"/>
          </p:cNvSpPr>
          <p:nvPr/>
        </p:nvSpPr>
        <p:spPr bwMode="auto">
          <a:xfrm>
            <a:off x="577850" y="1295400"/>
            <a:ext cx="410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u="sng">
                <a:solidFill>
                  <a:srgbClr val="FF0000"/>
                </a:solidFill>
              </a:rPr>
              <a:t>Resulting shortest-path tree from u:</a:t>
            </a:r>
          </a:p>
        </p:txBody>
      </p:sp>
      <p:grpSp>
        <p:nvGrpSpPr>
          <p:cNvPr id="64519" name="Group 100"/>
          <p:cNvGrpSpPr>
            <a:grpSpLocks/>
          </p:cNvGrpSpPr>
          <p:nvPr/>
        </p:nvGrpSpPr>
        <p:grpSpPr bwMode="auto">
          <a:xfrm>
            <a:off x="1030288" y="4217988"/>
            <a:ext cx="2319337" cy="2271712"/>
            <a:chOff x="259" y="2771"/>
            <a:chExt cx="1461" cy="1431"/>
          </a:xfrm>
        </p:grpSpPr>
        <p:sp>
          <p:nvSpPr>
            <p:cNvPr id="6452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6452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6452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v</a:t>
              </a:r>
            </a:p>
          </p:txBody>
        </p:sp>
        <p:sp>
          <p:nvSpPr>
            <p:cNvPr id="6452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x</a:t>
              </a:r>
            </a:p>
          </p:txBody>
        </p:sp>
        <p:sp>
          <p:nvSpPr>
            <p:cNvPr id="64525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y</a:t>
              </a:r>
            </a:p>
          </p:txBody>
        </p:sp>
        <p:sp>
          <p:nvSpPr>
            <p:cNvPr id="64526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w</a:t>
              </a:r>
            </a:p>
          </p:txBody>
        </p:sp>
        <p:sp>
          <p:nvSpPr>
            <p:cNvPr id="64527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z</a:t>
              </a:r>
            </a:p>
          </p:txBody>
        </p:sp>
        <p:sp>
          <p:nvSpPr>
            <p:cNvPr id="64528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(u,v)</a:t>
              </a:r>
            </a:p>
          </p:txBody>
        </p:sp>
        <p:sp>
          <p:nvSpPr>
            <p:cNvPr id="64529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(u,x)</a:t>
              </a:r>
            </a:p>
          </p:txBody>
        </p:sp>
        <p:sp>
          <p:nvSpPr>
            <p:cNvPr id="64530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(u,x)</a:t>
              </a:r>
            </a:p>
          </p:txBody>
        </p:sp>
        <p:sp>
          <p:nvSpPr>
            <p:cNvPr id="64531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(u,x)</a:t>
              </a:r>
            </a:p>
          </p:txBody>
        </p:sp>
        <p:sp>
          <p:nvSpPr>
            <p:cNvPr id="64532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(u,x)</a:t>
              </a:r>
            </a:p>
          </p:txBody>
        </p:sp>
        <p:sp>
          <p:nvSpPr>
            <p:cNvPr id="64533" name="Text Box 98"/>
            <p:cNvSpPr txBox="1">
              <a:spLocks noChangeArrowheads="1"/>
            </p:cNvSpPr>
            <p:nvPr/>
          </p:nvSpPr>
          <p:spPr bwMode="auto">
            <a:xfrm>
              <a:off x="259" y="2771"/>
              <a:ext cx="8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destination</a:t>
              </a:r>
            </a:p>
          </p:txBody>
        </p:sp>
        <p:sp>
          <p:nvSpPr>
            <p:cNvPr id="64534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link</a:t>
              </a:r>
            </a:p>
          </p:txBody>
        </p:sp>
      </p:grpSp>
      <p:sp>
        <p:nvSpPr>
          <p:cNvPr id="64520" name="Text Box 101"/>
          <p:cNvSpPr txBox="1">
            <a:spLocks noChangeArrowheads="1"/>
          </p:cNvSpPr>
          <p:nvPr/>
        </p:nvSpPr>
        <p:spPr bwMode="auto">
          <a:xfrm>
            <a:off x="525463" y="3817938"/>
            <a:ext cx="3514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u="sng">
                <a:solidFill>
                  <a:srgbClr val="FF0000"/>
                </a:solidFill>
              </a:rPr>
              <a:t>Resulting forwarding table in u:</a:t>
            </a:r>
          </a:p>
        </p:txBody>
      </p:sp>
    </p:spTree>
    <p:extLst>
      <p:ext uri="{BB962C8B-B14F-4D97-AF65-F5344CB8AC3E}">
        <p14:creationId xmlns:p14="http://schemas.microsoft.com/office/powerpoint/2010/main" val="3187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5F66008-F6FD-4880-BD94-BFEBA334EBED}" type="slidenum">
              <a:rPr lang="en-US" altLang="fi-FI" smtClean="0"/>
              <a:pPr/>
              <a:t>5</a:t>
            </a:fld>
            <a:endParaRPr lang="en-US" altLang="fi-FI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mtClean="0"/>
              <a:t>Etäisyysvektorialgoritmi (1)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u="sng" dirty="0" smtClean="0">
                <a:solidFill>
                  <a:srgbClr val="FF0000"/>
                </a:solidFill>
              </a:rPr>
              <a:t>Bellman-Ford </a:t>
            </a:r>
            <a:r>
              <a:rPr lang="en-US" altLang="fi-FI" u="sng" dirty="0" err="1" smtClean="0">
                <a:solidFill>
                  <a:srgbClr val="FF0000"/>
                </a:solidFill>
              </a:rPr>
              <a:t>yhtälö</a:t>
            </a:r>
            <a:r>
              <a:rPr lang="en-US" altLang="fi-FI" dirty="0"/>
              <a:t> </a:t>
            </a:r>
            <a:endParaRPr lang="en-US" altLang="fi-FI" dirty="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err="1" smtClean="0"/>
              <a:t>määritellään</a:t>
            </a:r>
            <a:endParaRPr lang="en-US" altLang="fi-FI" dirty="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smtClean="0"/>
              <a:t>d</a:t>
            </a:r>
            <a:r>
              <a:rPr lang="en-US" altLang="fi-FI" baseline="-25000" dirty="0" smtClean="0"/>
              <a:t>x</a:t>
            </a:r>
            <a:r>
              <a:rPr lang="en-US" altLang="fi-FI" dirty="0" smtClean="0"/>
              <a:t>(y</a:t>
            </a:r>
            <a:r>
              <a:rPr lang="en-US" altLang="fi-FI" dirty="0" smtClean="0"/>
              <a:t>) := </a:t>
            </a:r>
            <a:r>
              <a:rPr lang="en-US" altLang="fi-FI" dirty="0" err="1" smtClean="0"/>
              <a:t>pienimmän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polun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hinta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solmusta</a:t>
            </a:r>
            <a:r>
              <a:rPr lang="en-US" altLang="fi-FI" dirty="0" smtClean="0"/>
              <a:t> x </a:t>
            </a:r>
            <a:r>
              <a:rPr lang="en-US" altLang="fi-FI" dirty="0" err="1" smtClean="0"/>
              <a:t>solmuun</a:t>
            </a:r>
            <a:r>
              <a:rPr lang="en-US" altLang="fi-FI" dirty="0" smtClean="0"/>
              <a:t> y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smtClean="0">
                <a:latin typeface="Arial" charset="0"/>
              </a:rPr>
              <a:t>c(</a:t>
            </a:r>
            <a:r>
              <a:rPr lang="en-US" altLang="fi-FI" dirty="0" err="1" smtClean="0">
                <a:latin typeface="Arial" charset="0"/>
              </a:rPr>
              <a:t>x,v</a:t>
            </a:r>
            <a:r>
              <a:rPr lang="en-US" altLang="fi-FI" dirty="0" smtClean="0">
                <a:latin typeface="Arial" charset="0"/>
              </a:rPr>
              <a:t>) </a:t>
            </a:r>
            <a:r>
              <a:rPr lang="en-US" altLang="fi-FI" dirty="0" err="1" smtClean="0">
                <a:latin typeface="Arial" charset="0"/>
              </a:rPr>
              <a:t>oli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linkin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hinta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solmusta</a:t>
            </a:r>
            <a:r>
              <a:rPr lang="en-US" altLang="fi-FI" dirty="0" smtClean="0"/>
              <a:t> x </a:t>
            </a:r>
            <a:r>
              <a:rPr lang="en-US" altLang="fi-FI" dirty="0" err="1" smtClean="0"/>
              <a:t>solmuun</a:t>
            </a:r>
            <a:r>
              <a:rPr lang="en-US" altLang="fi-FI" dirty="0" smtClean="0"/>
              <a:t> v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err="1" smtClean="0"/>
              <a:t>Silloin</a:t>
            </a:r>
            <a:endParaRPr lang="en-US" altLang="fi-FI" dirty="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fi-FI" dirty="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smtClean="0">
                <a:solidFill>
                  <a:srgbClr val="FF0000"/>
                </a:solidFill>
              </a:rPr>
              <a:t>d</a:t>
            </a:r>
            <a:r>
              <a:rPr lang="en-US" altLang="fi-FI" baseline="-25000" dirty="0" smtClean="0">
                <a:solidFill>
                  <a:srgbClr val="FF0000"/>
                </a:solidFill>
              </a:rPr>
              <a:t>x</a:t>
            </a:r>
            <a:r>
              <a:rPr lang="en-US" altLang="fi-FI" dirty="0" smtClean="0">
                <a:solidFill>
                  <a:srgbClr val="FF0000"/>
                </a:solidFill>
              </a:rPr>
              <a:t>(y) = min {c(</a:t>
            </a:r>
            <a:r>
              <a:rPr lang="en-US" altLang="fi-FI" dirty="0" err="1" smtClean="0">
                <a:solidFill>
                  <a:srgbClr val="FF0000"/>
                </a:solidFill>
              </a:rPr>
              <a:t>x,v</a:t>
            </a:r>
            <a:r>
              <a:rPr lang="en-US" altLang="fi-FI" dirty="0" smtClean="0">
                <a:solidFill>
                  <a:srgbClr val="FF0000"/>
                </a:solidFill>
              </a:rPr>
              <a:t>) + d</a:t>
            </a:r>
            <a:r>
              <a:rPr lang="en-US" altLang="fi-FI" baseline="-25000" dirty="0" smtClean="0">
                <a:solidFill>
                  <a:srgbClr val="FF0000"/>
                </a:solidFill>
              </a:rPr>
              <a:t>v</a:t>
            </a:r>
            <a:r>
              <a:rPr lang="en-US" altLang="fi-FI" dirty="0" smtClean="0">
                <a:solidFill>
                  <a:srgbClr val="FF0000"/>
                </a:solidFill>
              </a:rPr>
              <a:t>(y) }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fi-FI" dirty="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dirty="0" err="1" smtClean="0"/>
              <a:t>missä</a:t>
            </a:r>
            <a:r>
              <a:rPr lang="en-US" altLang="fi-FI" dirty="0" smtClean="0"/>
              <a:t> min </a:t>
            </a:r>
            <a:r>
              <a:rPr lang="en-US" altLang="fi-FI" dirty="0" err="1" smtClean="0"/>
              <a:t>otetaan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kaikkien</a:t>
            </a:r>
            <a:r>
              <a:rPr lang="en-US" altLang="fi-FI" dirty="0" smtClean="0"/>
              <a:t> x:n </a:t>
            </a:r>
            <a:r>
              <a:rPr lang="en-US" altLang="fi-FI" dirty="0" err="1" smtClean="0"/>
              <a:t>naapureiden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yli</a:t>
            </a:r>
            <a:endParaRPr lang="en-US" altLang="fi-FI" dirty="0" smtClean="0"/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490538" y="4610100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225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4FDA8A-3249-4892-AA1D-EB6F64CBD0ED}" type="slidenum">
              <a:rPr lang="en-US" altLang="fi-FI" smtClean="0"/>
              <a:pPr/>
              <a:t>6</a:t>
            </a:fld>
            <a:endParaRPr lang="en-US" altLang="fi-FI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mtClean="0"/>
              <a:t>Bellman-Ford esimerkki (2)</a:t>
            </a:r>
          </a:p>
        </p:txBody>
      </p:sp>
      <p:grpSp>
        <p:nvGrpSpPr>
          <p:cNvPr id="67589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67594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595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596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597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598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599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00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01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02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03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04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05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06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07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08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09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10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11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12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13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14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15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16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17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18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19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20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21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22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23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24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 sz="2400">
                <a:latin typeface="Times New Roman" pitchFamily="18" charset="0"/>
              </a:endParaRPr>
            </a:p>
          </p:txBody>
        </p:sp>
        <p:sp>
          <p:nvSpPr>
            <p:cNvPr id="67625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fi-FI" altLang="fi-FI"/>
            </a:p>
          </p:txBody>
        </p:sp>
        <p:sp>
          <p:nvSpPr>
            <p:cNvPr id="67626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27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28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92510 h 174"/>
                <a:gd name="T2" fmla="*/ 2124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29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30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31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32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33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7634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67635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67661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62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u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7636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67659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60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y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7637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67657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58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x</a:t>
                </a:r>
              </a:p>
            </p:txBody>
          </p:sp>
        </p:grpSp>
        <p:grpSp>
          <p:nvGrpSpPr>
            <p:cNvPr id="67638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7655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56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w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7639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7653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54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000"/>
                  <a:t>v</a:t>
                </a:r>
                <a:endParaRPr lang="en-US" altLang="fi-FI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7640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7651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fi-FI" altLang="fi-FI"/>
              </a:p>
            </p:txBody>
          </p:sp>
          <p:sp>
            <p:nvSpPr>
              <p:cNvPr id="67652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fi-FI" sz="2400"/>
                  <a:t>z</a:t>
                </a:r>
              </a:p>
            </p:txBody>
          </p:sp>
        </p:grpSp>
        <p:sp>
          <p:nvSpPr>
            <p:cNvPr id="67641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2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3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4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3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5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6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1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7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2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8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5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49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3</a:t>
              </a: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67650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fi-FI"/>
                <a:t>5</a:t>
              </a:r>
              <a:endParaRPr lang="en-US" altLang="fi-FI" sz="2400">
                <a:latin typeface="Times New Roman" pitchFamily="18" charset="0"/>
              </a:endParaRPr>
            </a:p>
          </p:txBody>
        </p:sp>
      </p:grpSp>
      <p:sp>
        <p:nvSpPr>
          <p:cNvPr id="67590" name="Text Box 73"/>
          <p:cNvSpPr txBox="1">
            <a:spLocks noChangeArrowheads="1"/>
          </p:cNvSpPr>
          <p:nvPr/>
        </p:nvSpPr>
        <p:spPr bwMode="auto">
          <a:xfrm>
            <a:off x="3406627" y="1674553"/>
            <a:ext cx="58047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400" dirty="0" err="1" smtClean="0"/>
              <a:t>Tiedetään</a:t>
            </a:r>
            <a:r>
              <a:rPr lang="en-US" altLang="fi-FI" sz="2400" dirty="0" smtClean="0"/>
              <a:t>, </a:t>
            </a:r>
            <a:r>
              <a:rPr lang="en-US" altLang="fi-FI" sz="2400" dirty="0"/>
              <a:t>d</a:t>
            </a:r>
            <a:r>
              <a:rPr lang="en-US" altLang="fi-FI" sz="2400" baseline="-25000" dirty="0"/>
              <a:t>v</a:t>
            </a:r>
            <a:r>
              <a:rPr lang="en-US" altLang="fi-FI" sz="2400" dirty="0"/>
              <a:t>(z) = 5, d</a:t>
            </a:r>
            <a:r>
              <a:rPr lang="en-US" altLang="fi-FI" sz="2400" baseline="-25000" dirty="0"/>
              <a:t>x</a:t>
            </a:r>
            <a:r>
              <a:rPr lang="en-US" altLang="fi-FI" sz="2400" dirty="0"/>
              <a:t>(z) = 3, </a:t>
            </a:r>
            <a:r>
              <a:rPr lang="en-US" altLang="fi-FI" sz="2400" dirty="0" err="1"/>
              <a:t>d</a:t>
            </a:r>
            <a:r>
              <a:rPr lang="en-US" altLang="fi-FI" sz="2400" baseline="-25000" dirty="0" err="1"/>
              <a:t>w</a:t>
            </a:r>
            <a:r>
              <a:rPr lang="en-US" altLang="fi-FI" sz="2400" dirty="0"/>
              <a:t>(z) = 3</a:t>
            </a:r>
          </a:p>
        </p:txBody>
      </p:sp>
      <p:sp>
        <p:nvSpPr>
          <p:cNvPr id="67591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400" dirty="0"/>
              <a:t>d</a:t>
            </a:r>
            <a:r>
              <a:rPr lang="en-US" altLang="fi-FI" sz="2400" baseline="-25000" dirty="0"/>
              <a:t>u</a:t>
            </a:r>
            <a:r>
              <a:rPr lang="en-US" altLang="fi-FI" sz="2400" dirty="0"/>
              <a:t>(z) = min { c(</a:t>
            </a:r>
            <a:r>
              <a:rPr lang="en-US" altLang="fi-FI" sz="2400" dirty="0" err="1"/>
              <a:t>u,v</a:t>
            </a:r>
            <a:r>
              <a:rPr lang="en-US" altLang="fi-FI" sz="2400" dirty="0"/>
              <a:t>) + d</a:t>
            </a:r>
            <a:r>
              <a:rPr lang="en-US" altLang="fi-FI" sz="2400" baseline="-25000" dirty="0"/>
              <a:t>v</a:t>
            </a:r>
            <a:r>
              <a:rPr lang="en-US" altLang="fi-FI" sz="2400" dirty="0"/>
              <a:t>(z),</a:t>
            </a:r>
          </a:p>
          <a:p>
            <a:pPr algn="l"/>
            <a:r>
              <a:rPr lang="en-US" altLang="fi-FI" sz="2400" dirty="0"/>
              <a:t>                    c(</a:t>
            </a:r>
            <a:r>
              <a:rPr lang="en-US" altLang="fi-FI" sz="2400" dirty="0" err="1"/>
              <a:t>u,x</a:t>
            </a:r>
            <a:r>
              <a:rPr lang="en-US" altLang="fi-FI" sz="2400" dirty="0"/>
              <a:t>) + d</a:t>
            </a:r>
            <a:r>
              <a:rPr lang="en-US" altLang="fi-FI" sz="2400" baseline="-25000" dirty="0"/>
              <a:t>x</a:t>
            </a:r>
            <a:r>
              <a:rPr lang="en-US" altLang="fi-FI" sz="2400" dirty="0"/>
              <a:t>(z),</a:t>
            </a:r>
          </a:p>
          <a:p>
            <a:pPr algn="l"/>
            <a:r>
              <a:rPr lang="en-US" altLang="fi-FI" sz="2400" dirty="0"/>
              <a:t>                    c(</a:t>
            </a:r>
            <a:r>
              <a:rPr lang="en-US" altLang="fi-FI" sz="2400" dirty="0" err="1"/>
              <a:t>u,w</a:t>
            </a:r>
            <a:r>
              <a:rPr lang="en-US" altLang="fi-FI" sz="2400" dirty="0"/>
              <a:t>) + </a:t>
            </a:r>
            <a:r>
              <a:rPr lang="en-US" altLang="fi-FI" sz="2400" dirty="0" err="1"/>
              <a:t>d</a:t>
            </a:r>
            <a:r>
              <a:rPr lang="en-US" altLang="fi-FI" sz="2400" baseline="-25000" dirty="0" err="1"/>
              <a:t>w</a:t>
            </a:r>
            <a:r>
              <a:rPr lang="en-US" altLang="fi-FI" sz="2400" dirty="0"/>
              <a:t>(z) }</a:t>
            </a:r>
          </a:p>
          <a:p>
            <a:pPr algn="l"/>
            <a:r>
              <a:rPr lang="en-US" altLang="fi-FI" sz="2400" dirty="0"/>
              <a:t>         = min {2 + 5,</a:t>
            </a:r>
          </a:p>
          <a:p>
            <a:pPr algn="l"/>
            <a:r>
              <a:rPr lang="en-US" altLang="fi-FI" sz="2400" dirty="0"/>
              <a:t>                    1 + 3,</a:t>
            </a:r>
          </a:p>
          <a:p>
            <a:pPr algn="l"/>
            <a:r>
              <a:rPr lang="en-US" altLang="fi-FI" sz="2400" dirty="0"/>
              <a:t>                    5 + 3}  = 4</a:t>
            </a:r>
          </a:p>
        </p:txBody>
      </p:sp>
      <p:sp>
        <p:nvSpPr>
          <p:cNvPr id="67593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399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400"/>
              <a:t>Bellman-Ford yhtälö sanoo:</a:t>
            </a:r>
          </a:p>
        </p:txBody>
      </p:sp>
    </p:spTree>
    <p:extLst>
      <p:ext uri="{BB962C8B-B14F-4D97-AF65-F5344CB8AC3E}">
        <p14:creationId xmlns:p14="http://schemas.microsoft.com/office/powerpoint/2010/main" val="1628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9CAD35C-BA60-4D80-A5A7-79247DFB1411}" type="slidenum">
              <a:rPr lang="en-US" altLang="fi-FI" smtClean="0"/>
              <a:pPr/>
              <a:t>7</a:t>
            </a:fld>
            <a:endParaRPr lang="en-US" altLang="fi-FI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mtClean="0"/>
              <a:t>Etäisyysvektorialgoritmi (3)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fi-FI" smtClean="0">
                <a:solidFill>
                  <a:srgbClr val="FF0000"/>
                </a:solidFill>
              </a:rPr>
              <a:t>D</a:t>
            </a:r>
            <a:r>
              <a:rPr lang="en-US" altLang="fi-FI" baseline="-25000" smtClean="0">
                <a:solidFill>
                  <a:srgbClr val="FF0000"/>
                </a:solidFill>
              </a:rPr>
              <a:t>x</a:t>
            </a:r>
            <a:r>
              <a:rPr lang="en-US" altLang="fi-FI" smtClean="0">
                <a:solidFill>
                  <a:srgbClr val="FF0000"/>
                </a:solidFill>
              </a:rPr>
              <a:t>(y)</a:t>
            </a:r>
            <a:r>
              <a:rPr lang="en-US" altLang="fi-FI" smtClean="0"/>
              <a:t> = estimaatti pienimmälle hinnalle solmusta x solmuun y</a:t>
            </a:r>
          </a:p>
          <a:p>
            <a:pPr>
              <a:lnSpc>
                <a:spcPct val="90000"/>
              </a:lnSpc>
            </a:pPr>
            <a:r>
              <a:rPr lang="en-US" altLang="fi-FI" smtClean="0"/>
              <a:t>Solmu x tietää hinnan jokaiseen naapuriin v: </a:t>
            </a:r>
            <a:r>
              <a:rPr lang="en-US" altLang="fi-FI" smtClean="0">
                <a:solidFill>
                  <a:srgbClr val="FF0000"/>
                </a:solidFill>
              </a:rPr>
              <a:t>c(x,v)</a:t>
            </a:r>
          </a:p>
          <a:p>
            <a:pPr>
              <a:lnSpc>
                <a:spcPct val="90000"/>
              </a:lnSpc>
            </a:pPr>
            <a:r>
              <a:rPr lang="en-US" altLang="fi-FI" smtClean="0"/>
              <a:t>Solmu x ylläpitää etäisyysvektoria </a:t>
            </a:r>
            <a:r>
              <a:rPr lang="en-US" altLang="fi-FI" b="1" smtClean="0">
                <a:solidFill>
                  <a:srgbClr val="FF0000"/>
                </a:solidFill>
              </a:rPr>
              <a:t>D</a:t>
            </a:r>
            <a:r>
              <a:rPr lang="en-US" altLang="fi-FI" baseline="-25000" smtClean="0">
                <a:solidFill>
                  <a:srgbClr val="FF0000"/>
                </a:solidFill>
              </a:rPr>
              <a:t>x</a:t>
            </a:r>
            <a:r>
              <a:rPr lang="en-US" altLang="fi-FI" smtClean="0">
                <a:solidFill>
                  <a:srgbClr val="FF0000"/>
                </a:solidFill>
              </a:rPr>
              <a:t> = [D</a:t>
            </a:r>
            <a:r>
              <a:rPr lang="en-US" altLang="fi-FI" baseline="-25000" smtClean="0">
                <a:solidFill>
                  <a:srgbClr val="FF0000"/>
                </a:solidFill>
              </a:rPr>
              <a:t>x</a:t>
            </a:r>
            <a:r>
              <a:rPr lang="en-US" altLang="fi-FI" smtClean="0">
                <a:solidFill>
                  <a:srgbClr val="FF0000"/>
                </a:solidFill>
              </a:rPr>
              <a:t>(y): y </a:t>
            </a:r>
            <a:r>
              <a:rPr lang="ru-RU" altLang="fi-FI" smtClean="0">
                <a:solidFill>
                  <a:srgbClr val="FF0000"/>
                </a:solidFill>
              </a:rPr>
              <a:t>є</a:t>
            </a:r>
            <a:r>
              <a:rPr lang="en-US" altLang="fi-FI" smtClean="0">
                <a:solidFill>
                  <a:srgbClr val="FF0000"/>
                </a:solidFill>
              </a:rPr>
              <a:t> N ]</a:t>
            </a:r>
          </a:p>
          <a:p>
            <a:pPr>
              <a:lnSpc>
                <a:spcPct val="90000"/>
              </a:lnSpc>
            </a:pPr>
            <a:r>
              <a:rPr lang="en-US" altLang="fi-FI" smtClean="0"/>
              <a:t>Solmu x säilyttää myös naapureidensa etäisyysvektoreita</a:t>
            </a:r>
          </a:p>
          <a:p>
            <a:pPr lvl="1">
              <a:lnSpc>
                <a:spcPct val="90000"/>
              </a:lnSpc>
            </a:pPr>
            <a:r>
              <a:rPr lang="en-US" altLang="fi-FI" smtClean="0"/>
              <a:t>Jokaiselle naapurille v, x säilyttää tiedon  </a:t>
            </a:r>
            <a:br>
              <a:rPr lang="en-US" altLang="fi-FI" smtClean="0"/>
            </a:br>
            <a:r>
              <a:rPr lang="en-US" altLang="fi-FI" b="1" smtClean="0">
                <a:solidFill>
                  <a:srgbClr val="FF0000"/>
                </a:solidFill>
              </a:rPr>
              <a:t>D</a:t>
            </a:r>
            <a:r>
              <a:rPr lang="en-US" altLang="fi-FI" baseline="-25000" smtClean="0">
                <a:solidFill>
                  <a:srgbClr val="FF0000"/>
                </a:solidFill>
              </a:rPr>
              <a:t>v</a:t>
            </a:r>
            <a:r>
              <a:rPr lang="en-US" altLang="fi-FI" smtClean="0">
                <a:solidFill>
                  <a:srgbClr val="FF0000"/>
                </a:solidFill>
              </a:rPr>
              <a:t> = [D</a:t>
            </a:r>
            <a:r>
              <a:rPr lang="en-US" altLang="fi-FI" baseline="-25000" smtClean="0">
                <a:solidFill>
                  <a:srgbClr val="FF0000"/>
                </a:solidFill>
              </a:rPr>
              <a:t>v</a:t>
            </a:r>
            <a:r>
              <a:rPr lang="en-US" altLang="fi-FI" smtClean="0">
                <a:solidFill>
                  <a:srgbClr val="FF0000"/>
                </a:solidFill>
              </a:rPr>
              <a:t>(y): y </a:t>
            </a:r>
            <a:r>
              <a:rPr lang="ru-RU" altLang="fi-FI" smtClean="0">
                <a:solidFill>
                  <a:srgbClr val="FF0000"/>
                </a:solidFill>
              </a:rPr>
              <a:t>є</a:t>
            </a:r>
            <a:r>
              <a:rPr lang="en-US" altLang="fi-FI" smtClean="0">
                <a:solidFill>
                  <a:srgbClr val="FF0000"/>
                </a:solidFill>
              </a:rPr>
              <a:t> N ]</a:t>
            </a:r>
            <a:endParaRPr lang="en-US" altLang="fi-FI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fi-FI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fi-FI" smtClean="0"/>
          </a:p>
        </p:txBody>
      </p:sp>
    </p:spTree>
    <p:extLst>
      <p:ext uri="{BB962C8B-B14F-4D97-AF65-F5344CB8AC3E}">
        <p14:creationId xmlns:p14="http://schemas.microsoft.com/office/powerpoint/2010/main" val="6639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A52780B-A16C-48CD-9BDC-A9F007564619}" type="slidenum">
              <a:rPr lang="en-US" altLang="fi-FI" smtClean="0"/>
              <a:pPr/>
              <a:t>8</a:t>
            </a:fld>
            <a:endParaRPr lang="en-US" altLang="fi-FI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mtClean="0"/>
              <a:t>Etäisyysvektorialgoritmi (4)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241458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fi-FI" sz="2400" u="sng" smtClean="0">
                <a:solidFill>
                  <a:srgbClr val="FF0000"/>
                </a:solidFill>
              </a:rPr>
              <a:t>Perusidea:</a:t>
            </a:r>
            <a:r>
              <a:rPr lang="en-US" altLang="fi-FI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fi-FI" sz="2400" smtClean="0"/>
              <a:t>Jokainen solmu lähettää säännöllisesti oman arvionsa etäisyysvektorista (DV) naapureilleen</a:t>
            </a:r>
          </a:p>
          <a:p>
            <a:pPr>
              <a:lnSpc>
                <a:spcPct val="90000"/>
              </a:lnSpc>
            </a:pPr>
            <a:r>
              <a:rPr lang="en-US" altLang="fi-FI" sz="2400" smtClean="0"/>
              <a:t>Kun solmu x vastaanottaa uuden etäisyysvektori-estimaatin naapuriltaan, päivittää se oman etäisyys-vektorinsa käyttäen Bellman-Ford yhtälöä: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757238" y="3878263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US" altLang="fi-FI" sz="2400" i="1" baseline="-3000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(y) 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ea typeface="Times New Roman" pitchFamily="18" charset="0"/>
                <a:cs typeface="Times" pitchFamily="18" charset="0"/>
              </a:rPr>
              <a:t>←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 min</a:t>
            </a:r>
            <a:r>
              <a:rPr lang="en-US" altLang="fi-FI" sz="2400" i="1" baseline="-3000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v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{c(x,v) + D</a:t>
            </a:r>
            <a:r>
              <a:rPr lang="en-US" altLang="fi-FI" sz="2400" i="1" baseline="-3000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v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(y)}    for each node y </a:t>
            </a:r>
            <a:r>
              <a:rPr lang="ru-RU" altLang="fi-FI" sz="2800">
                <a:solidFill>
                  <a:srgbClr val="FF0000"/>
                </a:solidFill>
              </a:rPr>
              <a:t>є</a:t>
            </a:r>
            <a:r>
              <a:rPr lang="en-US" altLang="fi-FI" sz="2400" i="1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altLang="fi-FI" sz="2400"/>
              <a:t>Normaalissa olosuhteissa, estimaatti </a:t>
            </a:r>
            <a:r>
              <a:rPr lang="en-US" altLang="fi-FI" sz="2400" i="1">
                <a:latin typeface="Times" pitchFamily="18" charset="0"/>
                <a:cs typeface="Times New Roman" pitchFamily="18" charset="0"/>
              </a:rPr>
              <a:t>D</a:t>
            </a:r>
            <a:r>
              <a:rPr lang="en-US" altLang="fi-FI" sz="2400" i="1" baseline="-30000">
                <a:latin typeface="Times" pitchFamily="18" charset="0"/>
                <a:cs typeface="Times New Roman" pitchFamily="18" charset="0"/>
              </a:rPr>
              <a:t>x</a:t>
            </a:r>
            <a:r>
              <a:rPr lang="en-US" altLang="fi-FI" sz="2400" i="1">
                <a:latin typeface="Times" pitchFamily="18" charset="0"/>
                <a:cs typeface="Times New Roman" pitchFamily="18" charset="0"/>
              </a:rPr>
              <a:t>(y) suppenee todelliseen pienimpään hintaan </a:t>
            </a:r>
            <a:r>
              <a:rPr lang="en-US" altLang="fi-FI" sz="2400"/>
              <a:t>d</a:t>
            </a:r>
            <a:r>
              <a:rPr lang="en-US" altLang="fi-FI" sz="2400" baseline="-25000"/>
              <a:t>x</a:t>
            </a:r>
            <a:r>
              <a:rPr lang="en-US" altLang="fi-FI" sz="2400"/>
              <a:t>(y) </a:t>
            </a:r>
          </a:p>
        </p:txBody>
      </p:sp>
    </p:spTree>
    <p:extLst>
      <p:ext uri="{BB962C8B-B14F-4D97-AF65-F5344CB8AC3E}">
        <p14:creationId xmlns:p14="http://schemas.microsoft.com/office/powerpoint/2010/main" val="10968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mtClean="0"/>
              <a:t>Verkkokerros</a:t>
            </a:r>
            <a:endParaRPr lang="en-US" altLang="fi-FI" smtClean="0">
              <a:latin typeface="Times New Roman" pitchFamily="18" charset="0"/>
            </a:endParaRPr>
          </a:p>
        </p:txBody>
      </p:sp>
      <p:sp>
        <p:nvSpPr>
          <p:cNvPr id="706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935ACF4-2C02-4A8A-BB9E-3CEE7B753610}" type="slidenum">
              <a:rPr lang="en-US" altLang="fi-FI" smtClean="0"/>
              <a:pPr/>
              <a:t>9</a:t>
            </a:fld>
            <a:endParaRPr lang="en-US" altLang="fi-FI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mtClean="0"/>
              <a:t>Etäisyysvektorialgoritmi </a:t>
            </a:r>
            <a:r>
              <a:rPr lang="en-US" altLang="fi-FI" sz="3200" smtClean="0"/>
              <a:t>(5)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362075"/>
            <a:ext cx="418147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fi-FI" altLang="fi-FI" sz="2400" smtClean="0">
                <a:solidFill>
                  <a:srgbClr val="FF0000"/>
                </a:solidFill>
              </a:rPr>
              <a:t>Iteratiivinen, asynkroninen: </a:t>
            </a:r>
            <a:r>
              <a:rPr lang="fi-FI" altLang="fi-FI" sz="2000" smtClean="0"/>
              <a:t>jokainen paikallisen iteraation syy: </a:t>
            </a:r>
          </a:p>
          <a:p>
            <a:pPr>
              <a:lnSpc>
                <a:spcPct val="90000"/>
              </a:lnSpc>
            </a:pPr>
            <a:r>
              <a:rPr lang="fi-FI" altLang="fi-FI" sz="2000" smtClean="0"/>
              <a:t>Paikallisen linkin hinnan muutos</a:t>
            </a:r>
          </a:p>
          <a:p>
            <a:pPr>
              <a:lnSpc>
                <a:spcPct val="90000"/>
              </a:lnSpc>
            </a:pPr>
            <a:r>
              <a:rPr lang="fi-FI" altLang="fi-FI" sz="2000" smtClean="0"/>
              <a:t>Naapurin etäisyysvektorin päivitysviesti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fi-FI" altLang="fi-FI" sz="2400" smtClean="0">
                <a:solidFill>
                  <a:srgbClr val="FF0000"/>
                </a:solidFill>
              </a:rPr>
              <a:t>Hajautettu:</a:t>
            </a:r>
            <a:endParaRPr lang="fi-FI" altLang="fi-FI" sz="2400" smtClean="0"/>
          </a:p>
          <a:p>
            <a:pPr>
              <a:lnSpc>
                <a:spcPct val="90000"/>
              </a:lnSpc>
            </a:pPr>
            <a:r>
              <a:rPr lang="fi-FI" altLang="fi-FI" sz="2000" smtClean="0"/>
              <a:t>Jokainen solmu ilmoittaa </a:t>
            </a:r>
            <a:r>
              <a:rPr lang="fi-FI" altLang="fi-FI" sz="2000" i="1" smtClean="0"/>
              <a:t>vain </a:t>
            </a:r>
            <a:r>
              <a:rPr lang="fi-FI" altLang="fi-FI" sz="2000" smtClean="0"/>
              <a:t>naapureilleen kun sen oma etäisyysvektori muuttuu</a:t>
            </a:r>
          </a:p>
          <a:p>
            <a:pPr lvl="1">
              <a:lnSpc>
                <a:spcPct val="90000"/>
              </a:lnSpc>
            </a:pPr>
            <a:r>
              <a:rPr lang="fi-FI" altLang="fi-FI" sz="1800" smtClean="0"/>
              <a:t>Naapurit ilmoittavat sitten omille naapureilleen jos tarpeellista</a:t>
            </a:r>
          </a:p>
        </p:txBody>
      </p:sp>
      <p:grpSp>
        <p:nvGrpSpPr>
          <p:cNvPr id="70662" name="Group 4"/>
          <p:cNvGrpSpPr>
            <a:grpSpLocks/>
          </p:cNvGrpSpPr>
          <p:nvPr/>
        </p:nvGrpSpPr>
        <p:grpSpPr bwMode="auto">
          <a:xfrm>
            <a:off x="5229225" y="1762125"/>
            <a:ext cx="3552825" cy="4141788"/>
            <a:chOff x="3354" y="954"/>
            <a:chExt cx="2238" cy="2609"/>
          </a:xfrm>
        </p:grpSpPr>
        <p:sp>
          <p:nvSpPr>
            <p:cNvPr id="70664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fi-FI" sz="2400">
                <a:latin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fi-FI" sz="2400" i="1">
                  <a:solidFill>
                    <a:schemeClr val="accent2"/>
                  </a:solidFill>
                  <a:latin typeface="Arial" charset="0"/>
                </a:rPr>
                <a:t>wait</a:t>
              </a:r>
              <a:r>
                <a:rPr lang="en-US" altLang="fi-FI" sz="2000">
                  <a:latin typeface="Arial" charset="0"/>
                </a:rPr>
                <a:t> for (change in local link cost of msg from neighbor)</a:t>
              </a:r>
            </a:p>
            <a:p>
              <a:pPr algn="l">
                <a:spcBef>
                  <a:spcPct val="50000"/>
                </a:spcBef>
              </a:pPr>
              <a:endParaRPr lang="en-US" altLang="fi-FI" sz="2000"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fi-FI" sz="2400" i="1">
                  <a:solidFill>
                    <a:schemeClr val="accent2"/>
                  </a:solidFill>
                  <a:latin typeface="Arial" charset="0"/>
                </a:rPr>
                <a:t>recompute</a:t>
              </a:r>
              <a:r>
                <a:rPr lang="en-US" altLang="fi-FI" sz="2000">
                  <a:latin typeface="Arial" charset="0"/>
                </a:rPr>
                <a:t> estimates</a:t>
              </a:r>
            </a:p>
            <a:p>
              <a:pPr algn="l">
                <a:spcBef>
                  <a:spcPct val="50000"/>
                </a:spcBef>
              </a:pPr>
              <a:endParaRPr lang="en-US" altLang="fi-FI" sz="2000"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fi-FI" sz="2000">
                  <a:latin typeface="Arial" charset="0"/>
                </a:rPr>
                <a:t>if DV to any dest has changed, </a:t>
              </a:r>
              <a:r>
                <a:rPr lang="en-US" altLang="fi-FI" sz="2400" i="1">
                  <a:solidFill>
                    <a:schemeClr val="accent2"/>
                  </a:solidFill>
                  <a:latin typeface="Arial" charset="0"/>
                </a:rPr>
                <a:t>notify</a:t>
              </a:r>
              <a:r>
                <a:rPr lang="en-US" altLang="fi-FI" sz="2000">
                  <a:latin typeface="Arial" charset="0"/>
                </a:rPr>
                <a:t> neighbors </a:t>
              </a:r>
              <a:endParaRPr lang="en-US" altLang="fi-FI" sz="240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en-US" altLang="fi-FI" sz="2400">
                <a:latin typeface="Times New Roman" pitchFamily="18" charset="0"/>
              </a:endParaRPr>
            </a:p>
          </p:txBody>
        </p:sp>
        <p:sp>
          <p:nvSpPr>
            <p:cNvPr id="70665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70666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70667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>
                <a:gd name="T0" fmla="*/ 960 w 978"/>
                <a:gd name="T1" fmla="*/ 2010 h 2256"/>
                <a:gd name="T2" fmla="*/ 961 w 978"/>
                <a:gd name="T3" fmla="*/ 2256 h 2256"/>
                <a:gd name="T4" fmla="*/ 0 w 978"/>
                <a:gd name="T5" fmla="*/ 2256 h 2256"/>
                <a:gd name="T6" fmla="*/ 0 w 978"/>
                <a:gd name="T7" fmla="*/ 0 h 2256"/>
                <a:gd name="T8" fmla="*/ 978 w 978"/>
                <a:gd name="T9" fmla="*/ 0 h 2256"/>
                <a:gd name="T10" fmla="*/ 978 w 978"/>
                <a:gd name="T11" fmla="*/ 155 h 2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70663" name="Text Box 9"/>
          <p:cNvSpPr txBox="1">
            <a:spLocks noChangeArrowheads="1"/>
          </p:cNvSpPr>
          <p:nvPr/>
        </p:nvSpPr>
        <p:spPr bwMode="auto">
          <a:xfrm>
            <a:off x="4530725" y="1379538"/>
            <a:ext cx="240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fi-FI" sz="2400">
                <a:solidFill>
                  <a:srgbClr val="FF0000"/>
                </a:solidFill>
              </a:rPr>
              <a:t>Jokainen solmu:</a:t>
            </a:r>
            <a:endParaRPr lang="en-US" altLang="fi-FI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855</Words>
  <Application>Microsoft Office PowerPoint</Application>
  <PresentationFormat>On-screen Show (4:3)</PresentationFormat>
  <Paragraphs>290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Yhteystila-algoritmi</vt:lpstr>
      <vt:lpstr>Dijkstran Algoritmi</vt:lpstr>
      <vt:lpstr>Dijkstran algoritmi: esimerkki</vt:lpstr>
      <vt:lpstr>Dijkstran algoritmi: esimerkki(2) </vt:lpstr>
      <vt:lpstr>Etäisyysvektorialgoritmi (1)</vt:lpstr>
      <vt:lpstr>Bellman-Ford esimerkki (2)</vt:lpstr>
      <vt:lpstr>Etäisyysvektorialgoritmi (3)</vt:lpstr>
      <vt:lpstr>Etäisyysvektorialgoritmi (4)</vt:lpstr>
      <vt:lpstr>Etäisyysvektorialgoritmi (5)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Etäisyysvektorialgoritmi (1)</dc:title>
  <dc:creator>arjuvi</dc:creator>
  <cp:lastModifiedBy>arjuvi</cp:lastModifiedBy>
  <cp:revision>4</cp:revision>
  <dcterms:created xsi:type="dcterms:W3CDTF">2014-05-14T07:07:07Z</dcterms:created>
  <dcterms:modified xsi:type="dcterms:W3CDTF">2014-05-14T08:37:02Z</dcterms:modified>
</cp:coreProperties>
</file>